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0" r:id="rId16"/>
    <p:sldId id="272" r:id="rId17"/>
    <p:sldId id="276" r:id="rId18"/>
    <p:sldId id="277" r:id="rId19"/>
    <p:sldId id="273" r:id="rId20"/>
    <p:sldId id="274" r:id="rId21"/>
    <p:sldId id="278" r:id="rId22"/>
    <p:sldId id="281" r:id="rId23"/>
    <p:sldId id="279" r:id="rId24"/>
    <p:sldId id="280" r:id="rId2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9304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947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3814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72495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436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503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241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7647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119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45267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58276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0B77-454C-4FC1-AD2C-3B8A14ECF6A5}" type="datetimeFigureOut">
              <a:rPr lang="fi-FI" smtClean="0"/>
              <a:pPr/>
              <a:t>19.3.2014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C971B-52F7-4E8D-8604-CA5A996B3B09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37935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ako.nba.fi/varustautuneenaluontoon/sv/index.html" TargetMode="External"/><Relationship Id="rId2" Type="http://schemas.openxmlformats.org/officeDocument/2006/relationships/hyperlink" Target="http://tako.nba.fi/suomalainentalvipaiva/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boavetusarsnova.fi/files/tiedostot/Tekija_museo_yleiso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Ny</a:t>
            </a:r>
            <a:r>
              <a:rPr lang="da-DK" dirty="0" smtClean="0"/>
              <a:t>e samarbejsformer mellem kulturhistoriske museer i Finland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Antti Metsänkylä</a:t>
            </a:r>
          </a:p>
          <a:p>
            <a:r>
              <a:rPr lang="da-DK" dirty="0" smtClean="0"/>
              <a:t>Finlands nationalmuseum</a:t>
            </a:r>
          </a:p>
          <a:p>
            <a:r>
              <a:rPr lang="da-DK" dirty="0" smtClean="0"/>
              <a:t>TAKO-netværk</a:t>
            </a:r>
          </a:p>
          <a:p>
            <a:r>
              <a:rPr lang="da-DK" dirty="0" smtClean="0"/>
              <a:t>Randers, 6. marts 2014</a:t>
            </a:r>
            <a:endParaRPr lang="da-DK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79" y="620688"/>
            <a:ext cx="1553041" cy="115212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620688"/>
            <a:ext cx="79208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9993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Puljearbejde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Et museum anbefales at deltage i 1-3 puljers arbejde.</a:t>
            </a:r>
          </a:p>
          <a:p>
            <a:r>
              <a:rPr lang="da-DK" dirty="0" smtClean="0"/>
              <a:t>Da puljen gennemfører et projekt, medlems-museerne kan vælge hvis de deltager i det eller ikke.</a:t>
            </a:r>
          </a:p>
          <a:p>
            <a:r>
              <a:rPr lang="da-DK" dirty="0" smtClean="0"/>
              <a:t>Projekter publicerer som slutprodukt af hvert projekt en netudstilling eller en rapport, der hvert deltagende museum producerer sin andel. En af puljerne har også publiceret en serie af blogs.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732736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Eksempler af puljernes slutprodukter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Pulje 3 (Hverdagspuljen): Netudstilling ”En vinterdag i Finland” – elleve fortellinger om en vinterdag år </a:t>
            </a:r>
            <a:r>
              <a:rPr lang="da-DK" sz="2400" dirty="0" smtClean="0"/>
              <a:t>2011, 11 museer (på finsk/svensk/engelsk): </a:t>
            </a:r>
            <a:r>
              <a:rPr lang="da-DK" sz="2400" dirty="0">
                <a:hlinkClick r:id="rId2"/>
              </a:rPr>
              <a:t>http://tako.nba.fi/suomalainentalvipaiva/se</a:t>
            </a:r>
            <a:r>
              <a:rPr lang="da-DK" sz="2400" dirty="0" smtClean="0">
                <a:hlinkClick r:id="rId2"/>
              </a:rPr>
              <a:t>/#/</a:t>
            </a:r>
            <a:r>
              <a:rPr lang="da-DK" sz="2400" dirty="0" smtClean="0"/>
              <a:t> </a:t>
            </a:r>
          </a:p>
          <a:p>
            <a:pPr marL="0" indent="0">
              <a:buNone/>
            </a:pPr>
            <a:r>
              <a:rPr lang="da-DK" sz="2400" dirty="0" smtClean="0"/>
              <a:t>Pulje 1 (Menneske og natur): Netudstilling ”Udrusted til naturen”, 8 museer (på finsk/svensk):</a:t>
            </a:r>
          </a:p>
          <a:p>
            <a:pPr marL="0" indent="0">
              <a:buNone/>
            </a:pPr>
            <a:r>
              <a:rPr lang="da-DK" sz="2400" dirty="0">
                <a:hlinkClick r:id="rId3"/>
              </a:rPr>
              <a:t>http://</a:t>
            </a:r>
            <a:r>
              <a:rPr lang="da-DK" sz="2400" dirty="0" smtClean="0">
                <a:hlinkClick r:id="rId3"/>
              </a:rPr>
              <a:t>tako.nba.fi/varustautuneenaluontoon/sv/index.html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Pulje </a:t>
            </a:r>
            <a:r>
              <a:rPr lang="da-DK" sz="2400" dirty="0"/>
              <a:t>6 (Kunst, lære og erfaring) en rapport om dokumentation af </a:t>
            </a:r>
            <a:r>
              <a:rPr lang="da-DK" sz="2400" dirty="0" smtClean="0"/>
              <a:t>museumsbesøgende, 7 museer </a:t>
            </a:r>
            <a:r>
              <a:rPr lang="da-DK" sz="2400" dirty="0"/>
              <a:t>(desværre kun på finsk): </a:t>
            </a:r>
            <a:r>
              <a:rPr lang="da-DK" sz="2400" dirty="0">
                <a:hlinkClick r:id="rId4"/>
              </a:rPr>
              <a:t>http://</a:t>
            </a:r>
            <a:r>
              <a:rPr lang="da-DK" sz="2400" dirty="0" smtClean="0">
                <a:hlinkClick r:id="rId4"/>
              </a:rPr>
              <a:t>www.aboavetusarsnova.fi/files/tiedostot/Tekija_museo_yleiso.pdf</a:t>
            </a:r>
            <a:r>
              <a:rPr lang="da-DK" sz="2400" dirty="0" smtClean="0"/>
              <a:t> </a:t>
            </a:r>
          </a:p>
          <a:p>
            <a:pPr marL="0" indent="0">
              <a:buNone/>
            </a:pPr>
            <a:r>
              <a:rPr lang="da-DK" sz="2400" dirty="0" smtClean="0"/>
              <a:t>Sammenlagt er der nu omtrent 80 museer med i puljearbejdet.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xmlns="" val="388199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Arbejdsfordeling, baggrund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Det anses umuligt at museerne fortsætter sit indsamlingsarbejde uden at samarbejde.</a:t>
            </a:r>
          </a:p>
          <a:p>
            <a:r>
              <a:rPr lang="da-DK" dirty="0" smtClean="0"/>
              <a:t>Grunden for det er materialets stor kvantitet og kompleksitet – hvis man vil kunne garantere, at alt det som er viktigt bliver repræsenteret i museernes samlinger og samtidigt bør undviges det at der var store sammenfaldninger i samlingerne.</a:t>
            </a:r>
          </a:p>
          <a:p>
            <a:r>
              <a:rPr lang="da-DK" dirty="0" smtClean="0"/>
              <a:t>Indsamling begrænses af praktiske grunde: magasinere er fulde, mens potentielle museumsobjekter foreligger et næsten ubegrænset antal.</a:t>
            </a:r>
          </a:p>
          <a:p>
            <a:r>
              <a:rPr lang="da-DK" dirty="0" smtClean="0"/>
              <a:t>Man må altså kunne rationalisere dokumentation og indsamling.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92105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Arbejdsfordelingens mål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En arbejdsfordeling hjælper at få de centrale fænomen i samfund og kultur dokumenterede på en tjekket måde ind i museernes samlinger.</a:t>
            </a:r>
          </a:p>
          <a:p>
            <a:r>
              <a:rPr lang="da-DK" dirty="0" smtClean="0"/>
              <a:t>Den formindsker museernes sammenfaldende dokumentation og indsamling .</a:t>
            </a:r>
          </a:p>
          <a:p>
            <a:r>
              <a:rPr lang="da-DK" dirty="0" smtClean="0"/>
              <a:t>Den hjælper at finde fænomener og temaer som intet museum for øjeblikket dokumenterer.</a:t>
            </a:r>
          </a:p>
          <a:p>
            <a:r>
              <a:rPr lang="da-DK" dirty="0" smtClean="0"/>
              <a:t>Den hjælper at øge museernes kendskab og viden om hverandres samlingsprofiler.</a:t>
            </a:r>
          </a:p>
          <a:p>
            <a:r>
              <a:rPr lang="da-DK" dirty="0" smtClean="0"/>
              <a:t>Den hjælper at skabe nye kanaler for museernes samarbejde og netværksformning.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543312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 for arbejdsfordeling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Modellen består af rigsomfattende dokumentationsopgaver som hvert og et museum har defineret for sig.</a:t>
            </a:r>
          </a:p>
          <a:p>
            <a:r>
              <a:rPr lang="da-DK" dirty="0" smtClean="0"/>
              <a:t>Så kan andre museer stole på at fænomenet bliver dokumenteret, de behøver altså ikke dokumentere og samle ind det.</a:t>
            </a:r>
          </a:p>
          <a:p>
            <a:r>
              <a:rPr lang="da-DK" dirty="0" smtClean="0"/>
              <a:t>Udgangspunktet er frivillighed.</a:t>
            </a:r>
          </a:p>
          <a:p>
            <a:r>
              <a:rPr lang="da-DK" dirty="0" smtClean="0"/>
              <a:t>Problematiskt er det, at alle dokumentations-opgaver er ikke kommensurable.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119896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Modellens opkomst og </a:t>
            </a:r>
            <a:br>
              <a:rPr lang="da-DK" dirty="0" smtClean="0"/>
            </a:br>
            <a:r>
              <a:rPr lang="da-DK" dirty="0" smtClean="0"/>
              <a:t>deltagende museer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Modellen blev udarbejdet af en såkaldt udredningsmand, arbejdet finansieredes af kulturministeriet.</a:t>
            </a:r>
          </a:p>
          <a:p>
            <a:r>
              <a:rPr lang="da-DK" dirty="0" smtClean="0"/>
              <a:t>Han konfererede med alle professionelle kulturhistoriske museer (over 120) i landet om deres potentielle ansvarsområder.</a:t>
            </a:r>
          </a:p>
          <a:p>
            <a:r>
              <a:rPr lang="da-DK" dirty="0" smtClean="0"/>
              <a:t>Han lykkedes med det ganske godt: sammenlagt 114 museer kom med i arbejdsfordelingen.</a:t>
            </a:r>
          </a:p>
          <a:p>
            <a:r>
              <a:rPr lang="da-DK" dirty="0" smtClean="0"/>
              <a:t>Udredning med fordelingens struktur og indhold publiceredes i begyndelsen af år 2013.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596281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indholder deltagelse i arbejdsfordelingen?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Hvert museum får en indsamlingsopgave, som indholder et rigsomfattende ansvar for et eller flere temaområder.</a:t>
            </a:r>
          </a:p>
          <a:p>
            <a:r>
              <a:rPr lang="da-DK" dirty="0" smtClean="0"/>
              <a:t>Det betyder, at andre museer kan stole på at temaet bliver dokumenteret og indsamlet der – men de kan fremdeles samle ind materiale fra dette temaområde på et lokalt niveau.</a:t>
            </a:r>
          </a:p>
          <a:p>
            <a:r>
              <a:rPr lang="da-DK" dirty="0" smtClean="0"/>
              <a:t>Deltagende museer skriver under en kontrakt med Museiverket.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4088754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Indsamlingsopgave og dens </a:t>
            </a:r>
            <a:r>
              <a:rPr lang="da-DK" dirty="0" smtClean="0"/>
              <a:t>karakter, 1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Arbeidsfordelingens kerne er </a:t>
            </a:r>
            <a:r>
              <a:rPr lang="da-DK" dirty="0" smtClean="0"/>
              <a:t>en indsamlings-opgave, som et enkelt museum tager på sit ansvar.</a:t>
            </a:r>
          </a:p>
          <a:p>
            <a:r>
              <a:rPr lang="da-DK" dirty="0" smtClean="0"/>
              <a:t>Indsamlingsopgavenes antal museet får beslutte selv.</a:t>
            </a:r>
          </a:p>
          <a:p>
            <a:r>
              <a:rPr lang="da-DK" dirty="0" smtClean="0"/>
              <a:t>Den er en naturlig del af museets almindelig indsamlingsvirksomhed og -profil.</a:t>
            </a:r>
            <a:endParaRPr lang="da-DK" dirty="0"/>
          </a:p>
          <a:p>
            <a:r>
              <a:rPr lang="da-DK" dirty="0" smtClean="0"/>
              <a:t>I hvilken udstrækning den er rigsomfattende, beror på museets typ.</a:t>
            </a:r>
          </a:p>
          <a:p>
            <a:r>
              <a:rPr lang="da-DK" dirty="0" smtClean="0"/>
              <a:t>Et regionalt museum arbejder naturligvis indenfor rammer af sit eget geografiskt virksomhedsområde.</a:t>
            </a:r>
          </a:p>
          <a:p>
            <a:r>
              <a:rPr lang="da-DK" dirty="0" smtClean="0"/>
              <a:t>Det regional indsamlede materiale er et eksempel af et rigsomfattende fænomen.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028772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Indsamlingsopgave og dens karakter</a:t>
            </a:r>
            <a:r>
              <a:rPr lang="da-DK" dirty="0" smtClean="0"/>
              <a:t>, 2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Specialmuseers og regionale museers samarbeide er en væsentlig sag.</a:t>
            </a:r>
          </a:p>
          <a:p>
            <a:r>
              <a:rPr lang="da-DK" dirty="0" smtClean="0"/>
              <a:t>Regionale museer kan koncentrere sig bedre på at dokumentere regionale særtræk.</a:t>
            </a:r>
          </a:p>
          <a:p>
            <a:r>
              <a:rPr lang="da-DK" dirty="0" smtClean="0"/>
              <a:t>Specialmuseer får bedre støtte for sine vidtfavnende indsamlingstemaer fra regionale museer.</a:t>
            </a:r>
          </a:p>
          <a:p>
            <a:r>
              <a:rPr lang="da-DK" dirty="0" smtClean="0"/>
              <a:t>Arbejdsfordeling tillater museerne dokumentere og samle ind hvad som helst de vil.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401009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År 2013 brugtes for at diskutere og forhandle med museerne om arbejdsfordeling i praksis.</a:t>
            </a:r>
          </a:p>
          <a:p>
            <a:r>
              <a:rPr lang="da-DK" dirty="0" smtClean="0"/>
              <a:t>Man justerede temaområder og deres detaljer.</a:t>
            </a:r>
          </a:p>
          <a:p>
            <a:r>
              <a:rPr lang="da-DK" dirty="0" smtClean="0"/>
              <a:t>Kontrakter underskrevs så at nu har vi gjort kontrakt med 91 af disse 114 museer, som har meddelet at komme med i fordelingen.</a:t>
            </a:r>
          </a:p>
          <a:p>
            <a:r>
              <a:rPr lang="da-DK" dirty="0" smtClean="0"/>
              <a:t>Arbejdsfordeling trådte i kraft i begyndelsen af 2014.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69959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TAKO?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Et netværk for dokumentations- og ind-samlingsarbejde ved kulturhistoriske museer i Finland.</a:t>
            </a:r>
          </a:p>
          <a:p>
            <a:r>
              <a:rPr lang="da-DK" dirty="0" smtClean="0"/>
              <a:t>Det begyndte sin virksomhed i januar 2009 fra museernes eget initiativ.</a:t>
            </a:r>
          </a:p>
          <a:p>
            <a:r>
              <a:rPr lang="da-DK" dirty="0" smtClean="0"/>
              <a:t>Entusiasmen var fra begyndelsen så stor, at det fik samme år støtte fra Kulturministeriet.</a:t>
            </a:r>
          </a:p>
          <a:p>
            <a:r>
              <a:rPr lang="da-DK" dirty="0" smtClean="0"/>
              <a:t>Navnet TAKO kommer fra to finske ord: </a:t>
            </a:r>
            <a:r>
              <a:rPr lang="da-DK" u="sng" dirty="0" smtClean="0"/>
              <a:t>ta</a:t>
            </a:r>
            <a:r>
              <a:rPr lang="da-DK" dirty="0" smtClean="0"/>
              <a:t>llennus = dokumentation &amp; </a:t>
            </a:r>
            <a:r>
              <a:rPr lang="da-DK" u="sng" dirty="0" smtClean="0"/>
              <a:t>ko</a:t>
            </a:r>
            <a:r>
              <a:rPr lang="da-DK" dirty="0" smtClean="0"/>
              <a:t>koelmat = samlinger.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983462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Fortsættelse, 1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Arbejdesfordeling skal være fleksibel. Museerne får gøre forslag til at præcisere, forbedre og forandre sine indsamlingsopgaver.</a:t>
            </a:r>
          </a:p>
          <a:p>
            <a:r>
              <a:rPr lang="da-DK" dirty="0" smtClean="0"/>
              <a:t>Museerne rapporterer en gang om året, hvordan deres indsamlingsopgave er gået i opfyldelse. Rapportering sker med hjælp af et elektroniskt værktøj, som museerne allerede bruger for årlig museumsstatistik. Rapporterne er tilgængelige for alle deltagerne museer så at man kan følge, hvad ander museer i rammer af arbeidsfordeling har gjort.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90155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Fortsættelse, 2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Museerne har også mulighed at rapportere om ældre deler af sine samlinger, som ikke er med i arbejdsfordeling.</a:t>
            </a:r>
          </a:p>
          <a:p>
            <a:r>
              <a:rPr lang="da-DK" dirty="0" smtClean="0"/>
              <a:t>For dette brug udvikler vi netop et wiki-underlag (kaldt for TAKO-wiki).</a:t>
            </a:r>
          </a:p>
          <a:p>
            <a:r>
              <a:rPr lang="da-DK" dirty="0" smtClean="0"/>
              <a:t>Museiverket står for hele det digitale system som museerne bruger i rapporteringen. 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546185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Udvikling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TAKO-puljer har også drøftet arbejdsfor-delingens problematik og produceret mange gode idéer. Nogle af dem planerer fortsat udviklingsarbejde inden rammer af sit temaområde.</a:t>
            </a:r>
          </a:p>
          <a:p>
            <a:r>
              <a:rPr lang="da-DK" dirty="0" smtClean="0"/>
              <a:t>TAKO arrangerer årligen to seminarer, der man diskuterer om virksomhedens forskellige dimensioner. De har været både populære og effektive.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956674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Slutning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Museerne forandrer sig, indsamlings- og dokumentationsvirksomheden forandrer sig. Det gør også modellen for arbejdsfordeling. Vi befinder os i begyndelsen af en lang proces.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134996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Mange tak!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74228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Fra projekt til regulær virksomhed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De første fire år TAKO var et projekt, som fik sin finansiering fra den finske stat, via ministeriet.</a:t>
            </a:r>
          </a:p>
          <a:p>
            <a:r>
              <a:rPr lang="da-DK" dirty="0" smtClean="0"/>
              <a:t>Finlands museiförbund (museernes centralorganisation) var med i at støtte TAKO’s virksomhed, og Finlands nationalmuseum gav resurser for sekretærarbejde.</a:t>
            </a:r>
          </a:p>
          <a:p>
            <a:r>
              <a:rPr lang="da-DK" dirty="0" smtClean="0"/>
              <a:t>Projektet udløb i slutningen af år 2012, og fra begyndelsen af 2013 er TAKO en del af Museiverkets og Nationalmuseets regulær virksomhed.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32973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TAKO’s organisation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I ledelsen af TAKO der står en styregruppe som består af:</a:t>
            </a:r>
          </a:p>
          <a:p>
            <a:pPr>
              <a:buFontTx/>
              <a:buChar char="-"/>
            </a:pPr>
            <a:r>
              <a:rPr lang="da-DK" dirty="0"/>
              <a:t>e</a:t>
            </a:r>
            <a:r>
              <a:rPr lang="da-DK" dirty="0" smtClean="0"/>
              <a:t>n formand</a:t>
            </a:r>
          </a:p>
          <a:p>
            <a:pPr>
              <a:buFontTx/>
              <a:buChar char="-"/>
            </a:pPr>
            <a:r>
              <a:rPr lang="da-DK" dirty="0"/>
              <a:t>s</a:t>
            </a:r>
            <a:r>
              <a:rPr lang="da-DK" dirty="0" smtClean="0"/>
              <a:t>yv medlemmer = puljernes ledere</a:t>
            </a:r>
          </a:p>
          <a:p>
            <a:pPr>
              <a:buFontTx/>
              <a:buChar char="-"/>
            </a:pPr>
            <a:r>
              <a:rPr lang="da-DK" dirty="0"/>
              <a:t>t</a:t>
            </a:r>
            <a:r>
              <a:rPr lang="da-DK" dirty="0" smtClean="0"/>
              <a:t>o sekretærer (fra Nationalmuseets samlingsenhed)</a:t>
            </a:r>
          </a:p>
          <a:p>
            <a:pPr marL="0" indent="0">
              <a:buNone/>
            </a:pPr>
            <a:r>
              <a:rPr lang="da-DK" dirty="0" smtClean="0"/>
              <a:t>	samt</a:t>
            </a:r>
          </a:p>
          <a:p>
            <a:pPr>
              <a:buFontTx/>
              <a:buChar char="-"/>
            </a:pPr>
            <a:r>
              <a:rPr lang="da-DK" dirty="0"/>
              <a:t>e</a:t>
            </a:r>
            <a:r>
              <a:rPr lang="da-DK" dirty="0" smtClean="0"/>
              <a:t>n sagkyndig (Museiverkets udviklingschef)</a:t>
            </a:r>
          </a:p>
          <a:p>
            <a:pPr marL="0" indent="0">
              <a:buNone/>
            </a:pPr>
            <a:r>
              <a:rPr lang="da-DK" dirty="0" smtClean="0"/>
              <a:t>Gruppen vælges for toårsperioder.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57340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TAKO’s forbilleder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• </a:t>
            </a:r>
            <a:r>
              <a:rPr lang="da-DK" dirty="0" smtClean="0"/>
              <a:t>Det store forbillede var selvfølgelig det svenske Samdok, hvis arbeide man havde fulgt i Finland fra 1970’erne.</a:t>
            </a:r>
          </a:p>
          <a:p>
            <a:pPr marL="0" indent="0">
              <a:buNone/>
            </a:pPr>
            <a:r>
              <a:rPr lang="da-DK" dirty="0" smtClean="0"/>
              <a:t>• Et forsøg i at organisere noget lignende gjorde vi på Museiverket allerede på 1980’erne, men dessværre det mislykkedes.</a:t>
            </a:r>
          </a:p>
          <a:p>
            <a:pPr marL="0" indent="0">
              <a:buNone/>
            </a:pPr>
            <a:r>
              <a:rPr lang="da-DK" dirty="0" smtClean="0"/>
              <a:t>•Det andet forbillede var det norske Samtidsnett fra 1990’erne.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40129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TAKO’s sigte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Befordre samarbejdet mellem kulturhistoriske museer, særlig i to områder:</a:t>
            </a:r>
          </a:p>
          <a:p>
            <a:pPr>
              <a:buFontTx/>
              <a:buChar char="-"/>
            </a:pPr>
            <a:r>
              <a:rPr lang="da-DK" dirty="0"/>
              <a:t>k</a:t>
            </a:r>
            <a:r>
              <a:rPr lang="da-DK" dirty="0" smtClean="0"/>
              <a:t>oordinere samtidsdokumentationer,</a:t>
            </a:r>
          </a:p>
          <a:p>
            <a:pPr>
              <a:buFontTx/>
              <a:buChar char="-"/>
            </a:pPr>
            <a:r>
              <a:rPr lang="da-DK" dirty="0"/>
              <a:t>o</a:t>
            </a:r>
            <a:r>
              <a:rPr lang="da-DK" dirty="0" smtClean="0"/>
              <a:t>rganisere en arbeidsfordeling mellem museer i indsamlingsarbejdet.</a:t>
            </a:r>
          </a:p>
          <a:p>
            <a:pPr marL="0" indent="0">
              <a:buNone/>
            </a:pPr>
            <a:r>
              <a:rPr lang="da-DK" dirty="0" smtClean="0"/>
              <a:t>Overhovedet kan man sige, at sigtet er at øge og effektivisere finske museers samarbejde med hinanden.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00813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Samtidsdokumentationer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Vi bruger begrebet ‘samtid’ i samme betydnig som svenskerne i Samdok, så at det differer fra det danske begreb ‘nyere tid’, men er måske ikke så afgrænset som i Samdok.</a:t>
            </a:r>
          </a:p>
          <a:p>
            <a:r>
              <a:rPr lang="da-DK" dirty="0" smtClean="0"/>
              <a:t>Et forskel mellem TAKO’s og Samdoks samtids-dokumentationer er at vi forsøger at dokumentere fænomener med stor hensyn til den materielle kultur, forøge samlinger tilknyttet med dokumentationer.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12389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Puljer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 smtClean="0"/>
              <a:t>Arbejdet er organiseret i syv tematiske puljer, altså på samme måde som i Samdok og Nyere tids netværk. Puljerne er:</a:t>
            </a:r>
          </a:p>
          <a:p>
            <a:pPr marL="514350" indent="-514350">
              <a:buAutoNum type="arabicPeriod"/>
            </a:pPr>
            <a:r>
              <a:rPr lang="da-DK" dirty="0" smtClean="0"/>
              <a:t>Menneske og natur</a:t>
            </a:r>
          </a:p>
          <a:p>
            <a:pPr marL="514350" indent="-514350">
              <a:buAutoNum type="arabicPeriod"/>
            </a:pPr>
            <a:r>
              <a:rPr lang="da-DK" dirty="0" smtClean="0"/>
              <a:t>Individ, samfund og offentligt liv</a:t>
            </a:r>
          </a:p>
          <a:p>
            <a:pPr marL="514350" indent="-514350">
              <a:buAutoNum type="arabicPeriod"/>
            </a:pPr>
            <a:r>
              <a:rPr lang="da-DK" dirty="0" smtClean="0"/>
              <a:t>Hverdag</a:t>
            </a:r>
          </a:p>
          <a:p>
            <a:pPr marL="514350" indent="-514350">
              <a:buAutoNum type="arabicPeriod"/>
            </a:pPr>
            <a:r>
              <a:rPr lang="da-DK" dirty="0" smtClean="0"/>
              <a:t>Produktion, betjening og arbejdsliv</a:t>
            </a:r>
          </a:p>
          <a:p>
            <a:pPr marL="514350" indent="-514350">
              <a:buAutoNum type="arabicPeriod"/>
            </a:pPr>
            <a:r>
              <a:rPr lang="da-DK" dirty="0" smtClean="0"/>
              <a:t>Kommunikation, trafik og turisme</a:t>
            </a:r>
          </a:p>
          <a:p>
            <a:pPr marL="514350" indent="-514350">
              <a:buAutoNum type="arabicPeriod"/>
            </a:pPr>
            <a:r>
              <a:rPr lang="da-DK" dirty="0" smtClean="0"/>
              <a:t>Kunst, lære og erfaring</a:t>
            </a:r>
          </a:p>
          <a:p>
            <a:pPr marL="514350" indent="-514350">
              <a:buAutoNum type="arabicPeriod"/>
            </a:pPr>
            <a:r>
              <a:rPr lang="da-DK" dirty="0" smtClean="0"/>
              <a:t>Trends, personer med påvirkning, vendepunkter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88632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Puljernes opgaver</a:t>
            </a:r>
            <a:endParaRPr lang="da-DK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At få sammen museer som har fælles interesser i indsamling og dokumentation for at gennemføre samarbejdsprojekter.</a:t>
            </a:r>
          </a:p>
          <a:p>
            <a:r>
              <a:rPr lang="da-DK" dirty="0" smtClean="0"/>
              <a:t>Det er spørgsmål om samtidsdokumentationer men også at samle ind materiale (genstander, billeder osv.), ikke bare fra samtiden, uden også den nære fortiden (f. eks. industrielt producerede brugsting).</a:t>
            </a:r>
          </a:p>
          <a:p>
            <a:r>
              <a:rPr lang="da-DK" dirty="0" smtClean="0"/>
              <a:t>Fælles indsamling giver museerne også chancen og anledningen til at benytte hverandres samlinger (samlingernes mobilitet bliver lettere).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90340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1350</Words>
  <Application>Microsoft Office PowerPoint</Application>
  <PresentationFormat>Skærmshow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24</vt:i4>
      </vt:variant>
    </vt:vector>
  </HeadingPairs>
  <TitlesOfParts>
    <vt:vector size="25" baseType="lpstr">
      <vt:lpstr>Office-teema</vt:lpstr>
      <vt:lpstr>Nye samarbejsformer mellem kulturhistoriske museer i Finland</vt:lpstr>
      <vt:lpstr>Hvad er TAKO?</vt:lpstr>
      <vt:lpstr>Fra projekt til regulær virksomhed</vt:lpstr>
      <vt:lpstr>TAKO’s organisation</vt:lpstr>
      <vt:lpstr>TAKO’s forbilleder</vt:lpstr>
      <vt:lpstr>TAKO’s sigte</vt:lpstr>
      <vt:lpstr>Samtidsdokumentationer</vt:lpstr>
      <vt:lpstr>Puljer</vt:lpstr>
      <vt:lpstr>Puljernes opgaver</vt:lpstr>
      <vt:lpstr>Puljearbejde</vt:lpstr>
      <vt:lpstr>Eksempler af puljernes slutprodukter</vt:lpstr>
      <vt:lpstr>Arbejdsfordeling, baggrund</vt:lpstr>
      <vt:lpstr>Arbejdsfordelingens mål</vt:lpstr>
      <vt:lpstr>Model for arbejdsfordeling</vt:lpstr>
      <vt:lpstr>Modellens opkomst og  deltagende museer</vt:lpstr>
      <vt:lpstr>Hvad indholder deltagelse i arbejdsfordelingen?</vt:lpstr>
      <vt:lpstr>Indsamlingsopgave og dens karakter, 1</vt:lpstr>
      <vt:lpstr>Indsamlingsopgave og dens karakter, 2</vt:lpstr>
      <vt:lpstr>Tidsplan</vt:lpstr>
      <vt:lpstr>Fortsættelse, 1</vt:lpstr>
      <vt:lpstr>Fortsættelse, 2</vt:lpstr>
      <vt:lpstr>Udvikling</vt:lpstr>
      <vt:lpstr>Slutning</vt:lpstr>
      <vt:lpstr>Mange tak!</vt:lpstr>
    </vt:vector>
  </TitlesOfParts>
  <Company>Museovirasto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 samarbejsformer mellem kulturhistoriske museer i Finland</dc:title>
  <dc:creator>Metsänkylä, Antti</dc:creator>
  <cp:lastModifiedBy>LL</cp:lastModifiedBy>
  <cp:revision>105</cp:revision>
  <dcterms:created xsi:type="dcterms:W3CDTF">2014-02-20T14:33:57Z</dcterms:created>
  <dcterms:modified xsi:type="dcterms:W3CDTF">2014-03-19T13:53:26Z</dcterms:modified>
</cp:coreProperties>
</file>