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4"/>
  </p:sldMasterIdLst>
  <p:sldIdLst>
    <p:sldId id="350" r:id="rId5"/>
    <p:sldId id="351" r:id="rId6"/>
    <p:sldId id="352" r:id="rId7"/>
    <p:sldId id="322" r:id="rId8"/>
    <p:sldId id="353" r:id="rId9"/>
    <p:sldId id="354" r:id="rId10"/>
    <p:sldId id="355" r:id="rId11"/>
    <p:sldId id="356" r:id="rId12"/>
    <p:sldId id="357" r:id="rId13"/>
    <p:sldId id="358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BB8"/>
    <a:srgbClr val="B61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43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36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108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9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391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8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078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23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983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66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80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4B9A-7AE0-49FE-9C6E-DB79B037C74F}" type="datetimeFigureOut">
              <a:rPr lang="da-DK" smtClean="0"/>
              <a:t>09-04-2019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7AFC-A7B5-4615-81B3-DF460452EB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7991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0C1B3-62C3-4C73-9529-21D4BA3B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Udvælgelse af rum til prøveregistrering</a:t>
            </a:r>
          </a:p>
        </p:txBody>
      </p:sp>
      <p:pic>
        <p:nvPicPr>
          <p:cNvPr id="3" name="Pladsholder til indhold 4">
            <a:extLst>
              <a:ext uri="{FF2B5EF4-FFF2-40B4-BE49-F238E27FC236}">
                <a16:creationId xmlns:a16="http://schemas.microsoft.com/office/drawing/2014/main" id="{E0397B30-5A0E-4633-8107-EB8C49C30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4" y="1319265"/>
            <a:ext cx="11479242" cy="55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1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9781C-2D6A-4D6D-AECC-932DBF67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Indsamling til udstillingsbygning</a:t>
            </a:r>
          </a:p>
        </p:txBody>
      </p:sp>
      <p:pic>
        <p:nvPicPr>
          <p:cNvPr id="7" name="Pladsholder til indhold 6" descr="Et billede, der indeholder papirvare, konvolut&#10;&#10;Beskrivelse, der er oprettet med høj sikkerhed">
            <a:extLst>
              <a:ext uri="{FF2B5EF4-FFF2-40B4-BE49-F238E27FC236}">
                <a16:creationId xmlns:a16="http://schemas.microsoft.com/office/drawing/2014/main" id="{B01496EB-ACE1-449B-8E97-D4B8D15AA7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28" r="8660" b="10264"/>
          <a:stretch/>
        </p:blipFill>
        <p:spPr>
          <a:xfrm rot="5400000">
            <a:off x="-379528" y="4395150"/>
            <a:ext cx="2842378" cy="2083323"/>
          </a:xfrm>
        </p:spPr>
      </p:pic>
      <p:pic>
        <p:nvPicPr>
          <p:cNvPr id="9" name="Pladsholder til indhold 8" descr="Et billede, der indeholder indendørs, væg, gulv, jord&#10;&#10;Beskrivelse, der er oprettet med høj sikkerhed">
            <a:extLst>
              <a:ext uri="{FF2B5EF4-FFF2-40B4-BE49-F238E27FC236}">
                <a16:creationId xmlns:a16="http://schemas.microsoft.com/office/drawing/2014/main" id="{9BFAB73C-3934-4538-94F9-B1E028E7E2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82" y="4063260"/>
            <a:ext cx="3726318" cy="2794739"/>
          </a:xfr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9AC040F-5D3F-4610-9B32-84EDF38180F3}"/>
              </a:ext>
            </a:extLst>
          </p:cNvPr>
          <p:cNvSpPr/>
          <p:nvPr/>
        </p:nvSpPr>
        <p:spPr>
          <a:xfrm>
            <a:off x="2205873" y="1690688"/>
            <a:ext cx="61274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Kernefortællinger:</a:t>
            </a:r>
          </a:p>
          <a:p>
            <a:r>
              <a:rPr lang="da-DK" sz="2000" b="1" dirty="0"/>
              <a:t>Hvad er den kolde krig? </a:t>
            </a:r>
            <a:r>
              <a:rPr lang="da-DK" sz="2000" dirty="0"/>
              <a:t>(avisudklip, interviews…)</a:t>
            </a:r>
          </a:p>
          <a:p>
            <a:endParaRPr lang="da-DK" sz="2000" dirty="0"/>
          </a:p>
          <a:p>
            <a:r>
              <a:rPr lang="da-DK" sz="2000" b="1" dirty="0"/>
              <a:t>Folkestemningen bevæger sig fra forventning og tillid til atomkraft til usikkerhed og frygt </a:t>
            </a:r>
            <a:r>
              <a:rPr lang="da-DK" sz="2000" dirty="0"/>
              <a:t>(røgalarmer, protestmateriale…)</a:t>
            </a:r>
          </a:p>
          <a:p>
            <a:endParaRPr lang="da-DK" sz="2000" dirty="0"/>
          </a:p>
          <a:p>
            <a:r>
              <a:rPr lang="da-DK" sz="2000" b="1" dirty="0"/>
              <a:t>Hvad skulle man gøre, hvis krigen gik fra kold til varm</a:t>
            </a:r>
            <a:r>
              <a:rPr lang="da-DK" sz="2000" dirty="0"/>
              <a:t> (”Hvis krigen kommer”, beredskabsfilm, nødforsyninger, gasmasker…)</a:t>
            </a:r>
          </a:p>
          <a:p>
            <a:endParaRPr lang="da-DK" sz="2000" dirty="0"/>
          </a:p>
          <a:p>
            <a:r>
              <a:rPr lang="da-DK" sz="2000" b="1" dirty="0"/>
              <a:t>Omfanget af forberedelse</a:t>
            </a:r>
            <a:r>
              <a:rPr lang="da-DK" sz="2000" dirty="0"/>
              <a:t> (sirene, nødsygehus, beredskabsplaner</a:t>
            </a:r>
          </a:p>
          <a:p>
            <a:endParaRPr lang="da-DK" sz="2000" dirty="0"/>
          </a:p>
          <a:p>
            <a:r>
              <a:rPr lang="da-DK" sz="2000" b="1" dirty="0"/>
              <a:t>Holdningernes og følelsernes krig </a:t>
            </a:r>
            <a:r>
              <a:rPr lang="da-DK" sz="2000" dirty="0"/>
              <a:t>(valgplakater, musik, filmklip, tøj, bannere….)</a:t>
            </a:r>
          </a:p>
        </p:txBody>
      </p:sp>
      <p:pic>
        <p:nvPicPr>
          <p:cNvPr id="11" name="Billede 10" descr="Et billede, der indeholder bygning, skilt, udendørs&#10;&#10;Beskrivelse, der er oprettet med høj sikkerhed">
            <a:extLst>
              <a:ext uri="{FF2B5EF4-FFF2-40B4-BE49-F238E27FC236}">
                <a16:creationId xmlns:a16="http://schemas.microsoft.com/office/drawing/2014/main" id="{5A9874BC-E09D-4CF9-9A42-33292B84C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83" y="1220881"/>
            <a:ext cx="3726318" cy="27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2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10ED5-05A7-4D6D-9CD6-6D4B3BE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485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Standard </a:t>
            </a:r>
            <a:r>
              <a:rPr lang="en-US" dirty="0" err="1">
                <a:solidFill>
                  <a:srgbClr val="FFFFFF"/>
                </a:solidFill>
              </a:rPr>
              <a:t>soverum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kontorrum</a:t>
            </a:r>
            <a:br>
              <a:rPr lang="en-US" dirty="0">
                <a:solidFill>
                  <a:srgbClr val="FFFFFF"/>
                </a:solidFill>
              </a:rPr>
            </a:br>
            <a:endParaRPr lang="da-DK" dirty="0"/>
          </a:p>
        </p:txBody>
      </p:sp>
      <p:pic>
        <p:nvPicPr>
          <p:cNvPr id="4" name="Pladsholder til indhold 7">
            <a:extLst>
              <a:ext uri="{FF2B5EF4-FFF2-40B4-BE49-F238E27FC236}">
                <a16:creationId xmlns:a16="http://schemas.microsoft.com/office/drawing/2014/main" id="{77C2C4E2-8441-4974-BD2E-D5914A572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59" y="2911756"/>
            <a:ext cx="5876041" cy="391579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A15FC64-E35B-4B23-B708-B1EF6DA3B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35103"/>
            <a:ext cx="5952779" cy="396851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CD2B64E-7A80-4910-9DE1-B766EB269BCD}"/>
              </a:ext>
            </a:extLst>
          </p:cNvPr>
          <p:cNvSpPr/>
          <p:nvPr/>
        </p:nvSpPr>
        <p:spPr>
          <a:xfrm>
            <a:off x="333081" y="1535055"/>
            <a:ext cx="10149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Effektiv </a:t>
            </a:r>
            <a:r>
              <a:rPr lang="en-US" sz="2400" dirty="0" err="1">
                <a:solidFill>
                  <a:srgbClr val="FFFFFF"/>
                </a:solidFill>
              </a:rPr>
              <a:t>registrering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af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repetitionsrum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err="1">
                <a:solidFill>
                  <a:srgbClr val="FFFFFF"/>
                </a:solidFill>
              </a:rPr>
              <a:t>Udarbejdelse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af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katalog</a:t>
            </a:r>
            <a:r>
              <a:rPr lang="en-US" sz="2400" dirty="0">
                <a:solidFill>
                  <a:srgbClr val="FFFFFF"/>
                </a:solidFill>
              </a:rPr>
              <a:t> over standard </a:t>
            </a:r>
            <a:r>
              <a:rPr lang="en-US" sz="2400" dirty="0" err="1">
                <a:solidFill>
                  <a:srgbClr val="FFFFFF"/>
                </a:solidFill>
              </a:rPr>
              <a:t>genstande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standardbeskrivelser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47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01AEB-DA4C-4928-A953-4B80C001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Eksempel </a:t>
            </a:r>
            <a:r>
              <a:rPr lang="en-US" dirty="0" err="1">
                <a:solidFill>
                  <a:srgbClr val="FFFFFF"/>
                </a:solidFill>
              </a:rPr>
              <a:t>på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standardbeskrivelse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og</a:t>
            </a:r>
            <a:r>
              <a:rPr lang="en-US" dirty="0">
                <a:solidFill>
                  <a:srgbClr val="FFFFFF"/>
                </a:solidFill>
              </a:rPr>
              <a:t> -</a:t>
            </a:r>
            <a:r>
              <a:rPr lang="en-US" dirty="0" err="1">
                <a:solidFill>
                  <a:srgbClr val="FFFFFF"/>
                </a:solidFill>
              </a:rPr>
              <a:t>foto</a:t>
            </a:r>
            <a:endParaRPr lang="da-DK" dirty="0"/>
          </a:p>
        </p:txBody>
      </p:sp>
      <p:pic>
        <p:nvPicPr>
          <p:cNvPr id="3" name="Pladsholder til indhold 4">
            <a:extLst>
              <a:ext uri="{FF2B5EF4-FFF2-40B4-BE49-F238E27FC236}">
                <a16:creationId xmlns:a16="http://schemas.microsoft.com/office/drawing/2014/main" id="{723AC434-7BA9-4CF3-9AC1-B6EE961BA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6" r="1" b="5842"/>
          <a:stretch/>
        </p:blipFill>
        <p:spPr>
          <a:xfrm>
            <a:off x="0" y="1690688"/>
            <a:ext cx="5782368" cy="336489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6D4264D-1CD2-4BBE-94A9-46151A38770A}"/>
              </a:ext>
            </a:extLst>
          </p:cNvPr>
          <p:cNvSpPr/>
          <p:nvPr/>
        </p:nvSpPr>
        <p:spPr>
          <a:xfrm>
            <a:off x="5920034" y="1660783"/>
            <a:ext cx="60991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Sikkerhedshjelm med </a:t>
            </a:r>
            <a:r>
              <a:rPr lang="en-US" sz="1400" b="1" dirty="0" err="1">
                <a:solidFill>
                  <a:srgbClr val="FFFFFF"/>
                </a:solidFill>
              </a:rPr>
              <a:t>pandelampe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L: 29 cm X B: 20 cm X H: 13 cm. 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Hvid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sikkerhedshjelm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plastik</a:t>
            </a:r>
            <a:r>
              <a:rPr lang="en-US" sz="1400" dirty="0">
                <a:solidFill>
                  <a:srgbClr val="FFFFFF"/>
                </a:solidFill>
              </a:rPr>
              <a:t> med </a:t>
            </a:r>
            <a:r>
              <a:rPr lang="en-US" sz="1400" dirty="0" err="1">
                <a:solidFill>
                  <a:srgbClr val="FFFFFF"/>
                </a:solidFill>
              </a:rPr>
              <a:t>indvendig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plastsvedrem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og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skumgummi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rundt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kanten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Skyggen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af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sikkerhedshjelmen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præget</a:t>
            </a:r>
            <a:r>
              <a:rPr lang="en-US" sz="1400" dirty="0">
                <a:solidFill>
                  <a:srgbClr val="FFFFFF"/>
                </a:solidFill>
              </a:rPr>
              <a:t> med et </a:t>
            </a:r>
            <a:r>
              <a:rPr lang="en-US" sz="1400" dirty="0" err="1">
                <a:solidFill>
                  <a:srgbClr val="FFFFFF"/>
                </a:solidFill>
              </a:rPr>
              <a:t>rundt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mærke</a:t>
            </a:r>
            <a:r>
              <a:rPr lang="en-US" sz="1400" dirty="0">
                <a:solidFill>
                  <a:srgbClr val="FFFFFF"/>
                </a:solidFill>
              </a:rPr>
              <a:t> med </a:t>
            </a:r>
            <a:r>
              <a:rPr lang="en-US" sz="1400" dirty="0" err="1">
                <a:solidFill>
                  <a:srgbClr val="FFFFFF"/>
                </a:solidFill>
              </a:rPr>
              <a:t>tekst</a:t>
            </a:r>
            <a:r>
              <a:rPr lang="en-US" sz="1400" dirty="0">
                <a:solidFill>
                  <a:srgbClr val="FFFFFF"/>
                </a:solidFill>
              </a:rPr>
              <a:t> ”DIN 4840 PG 71”. </a:t>
            </a:r>
            <a:r>
              <a:rPr lang="en-US" sz="1400" dirty="0" err="1">
                <a:solidFill>
                  <a:srgbClr val="FFFFFF"/>
                </a:solidFill>
              </a:rPr>
              <a:t>Hjelmen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riflet</a:t>
            </a:r>
            <a:r>
              <a:rPr lang="en-US" sz="1400" dirty="0">
                <a:solidFill>
                  <a:srgbClr val="FFFFFF"/>
                </a:solidFill>
              </a:rPr>
              <a:t> med 5 </a:t>
            </a:r>
            <a:r>
              <a:rPr lang="en-US" sz="1400" dirty="0" err="1">
                <a:solidFill>
                  <a:srgbClr val="FFFFFF"/>
                </a:solidFill>
              </a:rPr>
              <a:t>streger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Indvendig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toppen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af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hjelmen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skrevet</a:t>
            </a:r>
            <a:r>
              <a:rPr lang="en-US" sz="1400" dirty="0">
                <a:solidFill>
                  <a:srgbClr val="FFFFFF"/>
                </a:solidFill>
              </a:rPr>
              <a:t> "SCHUBERTH-WERK BRAUNSCHWEIG Made in W. Germany".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Tilhørende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sikkerhedshjelmen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grå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pandelampe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af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plastik</a:t>
            </a:r>
            <a:r>
              <a:rPr lang="en-US" sz="1400" dirty="0">
                <a:solidFill>
                  <a:srgbClr val="FFFFFF"/>
                </a:solidFill>
              </a:rPr>
              <a:t> med </a:t>
            </a:r>
            <a:r>
              <a:rPr lang="en-US" sz="1400" dirty="0" err="1">
                <a:solidFill>
                  <a:srgbClr val="FFFFFF"/>
                </a:solidFill>
              </a:rPr>
              <a:t>elastikbånd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Pandelampen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mærket</a:t>
            </a:r>
            <a:r>
              <a:rPr lang="en-US" sz="1400" dirty="0">
                <a:solidFill>
                  <a:srgbClr val="FFFFFF"/>
                </a:solidFill>
              </a:rPr>
              <a:t> "Wonder". </a:t>
            </a:r>
            <a:r>
              <a:rPr lang="en-US" sz="1400" dirty="0" err="1">
                <a:solidFill>
                  <a:srgbClr val="FFFFFF"/>
                </a:solidFill>
              </a:rPr>
              <a:t>Pandelampen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har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grå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ledning</a:t>
            </a:r>
            <a:r>
              <a:rPr lang="en-US" sz="1400" dirty="0">
                <a:solidFill>
                  <a:srgbClr val="FFFFFF"/>
                </a:solidFill>
              </a:rPr>
              <a:t> med </a:t>
            </a:r>
            <a:r>
              <a:rPr lang="en-US" sz="1400" dirty="0" err="1">
                <a:solidFill>
                  <a:srgbClr val="FFFFFF"/>
                </a:solidFill>
              </a:rPr>
              <a:t>fladt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stik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enden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  <a:p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400" b="1" dirty="0" err="1">
                <a:solidFill>
                  <a:srgbClr val="FFFFFF"/>
                </a:solidFill>
              </a:rPr>
              <a:t>Bemærk</a:t>
            </a:r>
            <a:r>
              <a:rPr lang="en-US" sz="1400" b="1" dirty="0">
                <a:solidFill>
                  <a:srgbClr val="FFFFFF"/>
                </a:solidFill>
              </a:rPr>
              <a:t>:</a:t>
            </a:r>
          </a:p>
          <a:p>
            <a:r>
              <a:rPr lang="en-US" sz="1400" dirty="0">
                <a:solidFill>
                  <a:srgbClr val="FFFFFF"/>
                </a:solidFill>
              </a:rPr>
              <a:t>Denne </a:t>
            </a:r>
            <a:r>
              <a:rPr lang="en-US" sz="1400" dirty="0" err="1">
                <a:solidFill>
                  <a:srgbClr val="FFFFFF"/>
                </a:solidFill>
              </a:rPr>
              <a:t>registrering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lavet</a:t>
            </a:r>
            <a:r>
              <a:rPr lang="en-US" sz="1400" dirty="0">
                <a:solidFill>
                  <a:srgbClr val="FFFFFF"/>
                </a:solidFill>
              </a:rPr>
              <a:t> med </a:t>
            </a:r>
            <a:r>
              <a:rPr lang="en-US" sz="1400" dirty="0" err="1">
                <a:solidFill>
                  <a:srgbClr val="FFFFFF"/>
                </a:solidFill>
              </a:rPr>
              <a:t>brug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af</a:t>
            </a:r>
            <a:r>
              <a:rPr lang="en-US" sz="1400" dirty="0">
                <a:solidFill>
                  <a:srgbClr val="FFFFFF"/>
                </a:solidFill>
              </a:rPr>
              <a:t> et </a:t>
            </a:r>
            <a:r>
              <a:rPr lang="en-US" sz="1400" dirty="0" err="1">
                <a:solidFill>
                  <a:srgbClr val="FFFFFF"/>
                </a:solidFill>
              </a:rPr>
              <a:t>standardiseret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genstandsbillede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Det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betyder</a:t>
            </a:r>
            <a:r>
              <a:rPr lang="en-US" sz="1400" dirty="0">
                <a:solidFill>
                  <a:srgbClr val="FFFFFF"/>
                </a:solidFill>
              </a:rPr>
              <a:t>, at </a:t>
            </a:r>
            <a:r>
              <a:rPr lang="en-US" sz="1400" dirty="0" err="1">
                <a:solidFill>
                  <a:srgbClr val="FFFFFF"/>
                </a:solidFill>
              </a:rPr>
              <a:t>billedet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ikke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af</a:t>
            </a:r>
            <a:r>
              <a:rPr lang="en-US" sz="1400" dirty="0">
                <a:solidFill>
                  <a:srgbClr val="FFFFFF"/>
                </a:solidFill>
              </a:rPr>
              <a:t> den </a:t>
            </a:r>
            <a:r>
              <a:rPr lang="en-US" sz="1400" dirty="0" err="1">
                <a:solidFill>
                  <a:srgbClr val="FFFFFF"/>
                </a:solidFill>
              </a:rPr>
              <a:t>unikke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genstand</a:t>
            </a:r>
            <a:r>
              <a:rPr lang="en-US" sz="1400" dirty="0">
                <a:solidFill>
                  <a:srgbClr val="FFFFFF"/>
                </a:solidFill>
              </a:rPr>
              <a:t>, men </a:t>
            </a:r>
            <a:r>
              <a:rPr lang="en-US" sz="1400" dirty="0" err="1">
                <a:solidFill>
                  <a:srgbClr val="FFFFFF"/>
                </a:solidFill>
              </a:rPr>
              <a:t>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identisk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genstand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som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kan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variere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</a:t>
            </a:r>
            <a:r>
              <a:rPr lang="en-US" sz="1400" dirty="0">
                <a:solidFill>
                  <a:srgbClr val="FFFFFF"/>
                </a:solidFill>
              </a:rPr>
              <a:t> stand, </a:t>
            </a:r>
            <a:r>
              <a:rPr lang="en-US" sz="1400" dirty="0" err="1">
                <a:solidFill>
                  <a:srgbClr val="FFFFFF"/>
                </a:solidFill>
              </a:rPr>
              <a:t>farve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særlige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kendetegn</a:t>
            </a:r>
            <a:r>
              <a:rPr lang="en-US" sz="1400" dirty="0">
                <a:solidFill>
                  <a:srgbClr val="FFFFFF"/>
                </a:solidFill>
              </a:rPr>
              <a:t> mm. Denne variation </a:t>
            </a:r>
            <a:r>
              <a:rPr lang="en-US" sz="1400" dirty="0" err="1">
                <a:solidFill>
                  <a:srgbClr val="FFFFFF"/>
                </a:solidFill>
              </a:rPr>
              <a:t>vil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fremgå</a:t>
            </a:r>
            <a:r>
              <a:rPr lang="en-US" sz="1400" dirty="0">
                <a:solidFill>
                  <a:srgbClr val="FFFFFF"/>
                </a:solidFill>
              </a:rPr>
              <a:t> under </a:t>
            </a:r>
            <a:r>
              <a:rPr lang="en-US" sz="1400" dirty="0" err="1">
                <a:solidFill>
                  <a:srgbClr val="FFFFFF"/>
                </a:solidFill>
              </a:rPr>
              <a:t>tilføjelser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beskrivelsen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Genstandsbeskrivelsen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ligeledes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standardiseret</a:t>
            </a:r>
            <a:r>
              <a:rPr lang="en-US" sz="1400" dirty="0">
                <a:solidFill>
                  <a:srgbClr val="FFFFFF"/>
                </a:solidFill>
              </a:rPr>
              <a:t>, men stand, </a:t>
            </a:r>
            <a:r>
              <a:rPr lang="en-US" sz="1400" dirty="0" err="1">
                <a:solidFill>
                  <a:srgbClr val="FFFFFF"/>
                </a:solidFill>
              </a:rPr>
              <a:t>farve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særlige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kendetegn</a:t>
            </a:r>
            <a:r>
              <a:rPr lang="en-US" sz="1400" dirty="0">
                <a:solidFill>
                  <a:srgbClr val="FFFFFF"/>
                </a:solidFill>
              </a:rPr>
              <a:t> mm. </a:t>
            </a:r>
            <a:r>
              <a:rPr lang="en-US" sz="1400" dirty="0" err="1">
                <a:solidFill>
                  <a:srgbClr val="FFFFFF"/>
                </a:solidFill>
              </a:rPr>
              <a:t>vil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fremgå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af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punktet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tilføjelser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såfremt</a:t>
            </a:r>
            <a:r>
              <a:rPr lang="en-US" sz="1400" dirty="0">
                <a:solidFill>
                  <a:srgbClr val="FFFFFF"/>
                </a:solidFill>
              </a:rPr>
              <a:t> der </a:t>
            </a:r>
            <a:r>
              <a:rPr lang="en-US" sz="1400" dirty="0" err="1">
                <a:solidFill>
                  <a:srgbClr val="FFFFFF"/>
                </a:solidFill>
              </a:rPr>
              <a:t>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afvigelser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fra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standardbillede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og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standardbeskrivelse</a:t>
            </a:r>
            <a:endParaRPr lang="en-US" sz="1400" dirty="0">
              <a:solidFill>
                <a:srgbClr val="FFFFFF"/>
              </a:solidFill>
            </a:endParaRPr>
          </a:p>
          <a:p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400" b="1" dirty="0" err="1">
                <a:solidFill>
                  <a:srgbClr val="FFFFFF"/>
                </a:solidFill>
              </a:rPr>
              <a:t>Tilføjelse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til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standardbeskrivelse</a:t>
            </a:r>
            <a:r>
              <a:rPr lang="en-US" sz="1400" b="1" dirty="0">
                <a:solidFill>
                  <a:srgbClr val="FFFFFF"/>
                </a:solidFill>
              </a:rPr>
              <a:t>: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Udvendig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hjelmen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påført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rød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dymolabel</a:t>
            </a:r>
            <a:r>
              <a:rPr lang="en-US" sz="1400" dirty="0">
                <a:solidFill>
                  <a:srgbClr val="FFFFFF"/>
                </a:solidFill>
              </a:rPr>
              <a:t> med </a:t>
            </a:r>
            <a:r>
              <a:rPr lang="en-US" sz="1400" dirty="0" err="1">
                <a:solidFill>
                  <a:srgbClr val="FFFFFF"/>
                </a:solidFill>
              </a:rPr>
              <a:t>navnet</a:t>
            </a:r>
            <a:r>
              <a:rPr lang="en-US" sz="1400" dirty="0">
                <a:solidFill>
                  <a:srgbClr val="FFFFFF"/>
                </a:solidFill>
              </a:rPr>
              <a:t> "RUTH NØRGAARD"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Mørnet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skumgummi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rundt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kanten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83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95" y="2363638"/>
            <a:ext cx="2528495" cy="18264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Flere standardfotos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793"/>
            <a:ext cx="3252158" cy="4502207"/>
          </a:xfrm>
        </p:spPr>
      </p:pic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77" y="4192822"/>
            <a:ext cx="3689607" cy="2665178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85" y="4191000"/>
            <a:ext cx="4064000" cy="2667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641" y="6350"/>
            <a:ext cx="2033039" cy="281448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51" y="12561"/>
            <a:ext cx="2026689" cy="280569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57" y="2347536"/>
            <a:ext cx="1330962" cy="1842551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2818258"/>
            <a:ext cx="1388661" cy="403974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2829592"/>
            <a:ext cx="2861283" cy="1360497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20" y="2363637"/>
            <a:ext cx="1319332" cy="1826451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11" y="6351"/>
            <a:ext cx="2257341" cy="23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6E72D-D24D-43BA-B845-6C8874B8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Køkken </a:t>
            </a:r>
            <a:r>
              <a:rPr lang="en-US" dirty="0" err="1">
                <a:solidFill>
                  <a:srgbClr val="FFFFFF"/>
                </a:solidFill>
              </a:rPr>
              <a:t>og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infirmeri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2E904F-4995-48D1-8D57-E916597363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Registrering </a:t>
            </a:r>
            <a:r>
              <a:rPr lang="en-US" sz="2400" dirty="0" err="1">
                <a:solidFill>
                  <a:srgbClr val="FFFFFF"/>
                </a:solidFill>
              </a:rPr>
              <a:t>af</a:t>
            </a:r>
            <a:r>
              <a:rPr lang="en-US" sz="2400" dirty="0">
                <a:solidFill>
                  <a:srgbClr val="FFFFFF"/>
                </a:solidFill>
              </a:rPr>
              <a:t> rum med mange </a:t>
            </a:r>
            <a:r>
              <a:rPr lang="en-US" sz="2400" dirty="0" err="1">
                <a:solidFill>
                  <a:srgbClr val="FFFFFF"/>
                </a:solidFill>
              </a:rPr>
              <a:t>genstande</a:t>
            </a:r>
            <a:r>
              <a:rPr lang="en-US" sz="2400" dirty="0">
                <a:solidFill>
                  <a:srgbClr val="FFFFFF"/>
                </a:solidFill>
              </a:rPr>
              <a:t> – </a:t>
            </a:r>
            <a:r>
              <a:rPr lang="en-US" sz="2400" dirty="0" err="1">
                <a:solidFill>
                  <a:srgbClr val="FFFFFF"/>
                </a:solidFill>
              </a:rPr>
              <a:t>placeringsløsninger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skabe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flere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genstande</a:t>
            </a:r>
            <a:r>
              <a:rPr lang="en-US" sz="2400" dirty="0">
                <a:solidFill>
                  <a:srgbClr val="FFFFFF"/>
                </a:solidFill>
              </a:rPr>
              <a:t> under et </a:t>
            </a:r>
            <a:r>
              <a:rPr lang="en-US" sz="2400" dirty="0" err="1">
                <a:solidFill>
                  <a:srgbClr val="FFFFFF"/>
                </a:solidFill>
              </a:rPr>
              <a:t>nummer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 marL="0"/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FFFFFF"/>
                </a:solidFill>
              </a:rPr>
              <a:t>Hvor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lang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tid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tager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det</a:t>
            </a:r>
            <a:r>
              <a:rPr lang="en-US" sz="2400" dirty="0">
                <a:solidFill>
                  <a:srgbClr val="FFFFFF"/>
                </a:solidFill>
              </a:rPr>
              <a:t>?</a:t>
            </a:r>
          </a:p>
          <a:p>
            <a:pPr marL="0"/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FFFFFF"/>
                </a:solidFill>
              </a:rPr>
              <a:t>Beslutning</a:t>
            </a:r>
            <a:r>
              <a:rPr lang="en-US" sz="2400" dirty="0">
                <a:solidFill>
                  <a:srgbClr val="FFFFFF"/>
                </a:solidFill>
              </a:rPr>
              <a:t> om at </a:t>
            </a:r>
            <a:r>
              <a:rPr lang="en-US" sz="2400" dirty="0" err="1">
                <a:solidFill>
                  <a:srgbClr val="FFFFFF"/>
                </a:solidFill>
              </a:rPr>
              <a:t>køkkenet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ikke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bliver</a:t>
            </a:r>
            <a:r>
              <a:rPr lang="en-US" sz="2400" dirty="0">
                <a:solidFill>
                  <a:srgbClr val="FFFFFF"/>
                </a:solidFill>
              </a:rPr>
              <a:t> et </a:t>
            </a:r>
            <a:r>
              <a:rPr lang="en-US" sz="2400" dirty="0" err="1">
                <a:solidFill>
                  <a:srgbClr val="FFFFFF"/>
                </a:solidFill>
              </a:rPr>
              <a:t>formidlingsrum</a:t>
            </a:r>
            <a:r>
              <a:rPr lang="en-US" sz="2400" dirty="0">
                <a:solidFill>
                  <a:srgbClr val="FFFFFF"/>
                </a:solidFill>
              </a:rPr>
              <a:t>!</a:t>
            </a:r>
          </a:p>
          <a:p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4E2C0EC-3732-4523-B461-2A2E69F5D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96716" y="4462712"/>
            <a:ext cx="2875147" cy="191542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93F7098-3FDE-496A-8409-FD378487C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16511" y="4462043"/>
            <a:ext cx="2875149" cy="191676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084E54E-2C99-4883-A766-1F7A33939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67693" y="4462042"/>
            <a:ext cx="2875150" cy="191676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3F4ACA6-A260-4D30-9F98-9250C01B8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19" y="8923"/>
            <a:ext cx="5855481" cy="39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7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27B4D-3456-442B-B854-ACDEF8B1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Kantine</a:t>
            </a:r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400C65E-4743-4F8B-A7BD-AF61FDBCCB05}"/>
              </a:ext>
            </a:extLst>
          </p:cNvPr>
          <p:cNvSpPr/>
          <p:nvPr/>
        </p:nvSpPr>
        <p:spPr>
          <a:xfrm>
            <a:off x="729005" y="1743446"/>
            <a:ext cx="60582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Unikt rum, men </a:t>
            </a:r>
            <a:r>
              <a:rPr lang="en-US" sz="2400" dirty="0" err="1"/>
              <a:t>beslutning</a:t>
            </a:r>
            <a:r>
              <a:rPr lang="en-US" sz="2400" dirty="0"/>
              <a:t> om at </a:t>
            </a:r>
            <a:r>
              <a:rPr lang="en-US" sz="2400" dirty="0" err="1"/>
              <a:t>anvende</a:t>
            </a:r>
            <a:r>
              <a:rPr lang="en-US" sz="2400" dirty="0"/>
              <a:t> </a:t>
            </a:r>
            <a:r>
              <a:rPr lang="en-US" sz="2400" dirty="0" err="1"/>
              <a:t>rummet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formidling</a:t>
            </a:r>
            <a:r>
              <a:rPr lang="en-US" sz="2400" dirty="0"/>
              <a:t> (</a:t>
            </a:r>
            <a:r>
              <a:rPr lang="en-US" sz="2400" dirty="0" err="1"/>
              <a:t>fuld</a:t>
            </a:r>
            <a:r>
              <a:rPr lang="en-US" sz="2400" dirty="0"/>
              <a:t> </a:t>
            </a:r>
            <a:r>
              <a:rPr lang="en-US" sz="2400" dirty="0" err="1"/>
              <a:t>adgang</a:t>
            </a:r>
            <a:r>
              <a:rPr lang="en-US" sz="2400" dirty="0"/>
              <a:t>). </a:t>
            </a:r>
          </a:p>
          <a:p>
            <a:endParaRPr lang="en-US" sz="2400" dirty="0"/>
          </a:p>
          <a:p>
            <a:r>
              <a:rPr lang="en-US" sz="2400" dirty="0" err="1"/>
              <a:t>Hvad</a:t>
            </a:r>
            <a:r>
              <a:rPr lang="en-US" sz="2400" dirty="0"/>
              <a:t> </a:t>
            </a:r>
            <a:r>
              <a:rPr lang="en-US" sz="2400" dirty="0" err="1"/>
              <a:t>skal</a:t>
            </a:r>
            <a:r>
              <a:rPr lang="en-US" sz="2400" dirty="0"/>
              <a:t> </a:t>
            </a:r>
            <a:r>
              <a:rPr lang="en-US" sz="2400" dirty="0" err="1"/>
              <a:t>registreres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hvad</a:t>
            </a:r>
            <a:r>
              <a:rPr lang="en-US" sz="2400" dirty="0"/>
              <a:t> </a:t>
            </a:r>
            <a:r>
              <a:rPr lang="en-US" sz="2400" dirty="0" err="1"/>
              <a:t>skal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? </a:t>
            </a:r>
          </a:p>
          <a:p>
            <a:endParaRPr lang="en-US" sz="2400" dirty="0"/>
          </a:p>
          <a:p>
            <a:r>
              <a:rPr lang="en-US" sz="2400" dirty="0"/>
              <a:t>De </a:t>
            </a:r>
            <a:r>
              <a:rPr lang="en-US" sz="2400" dirty="0" err="1"/>
              <a:t>registrerede</a:t>
            </a:r>
            <a:r>
              <a:rPr lang="en-US" sz="2400" dirty="0"/>
              <a:t> </a:t>
            </a:r>
            <a:r>
              <a:rPr lang="en-US" sz="2400" dirty="0" err="1"/>
              <a:t>genstande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magasin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Kopier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genstande</a:t>
            </a:r>
            <a:r>
              <a:rPr lang="en-US" sz="2400" dirty="0"/>
              <a:t> </a:t>
            </a:r>
            <a:r>
              <a:rPr lang="en-US" sz="2400" dirty="0" err="1"/>
              <a:t>findes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stemning</a:t>
            </a:r>
            <a:r>
              <a:rPr lang="en-US" sz="2400" dirty="0"/>
              <a:t>.</a:t>
            </a:r>
          </a:p>
        </p:txBody>
      </p:sp>
      <p:pic>
        <p:nvPicPr>
          <p:cNvPr id="6" name="Pladsholder til indhold 4">
            <a:extLst>
              <a:ext uri="{FF2B5EF4-FFF2-40B4-BE49-F238E27FC236}">
                <a16:creationId xmlns:a16="http://schemas.microsoft.com/office/drawing/2014/main" id="{422A4A1D-A33B-4C74-8EA4-6AEDCDFCC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13" y="-5657"/>
            <a:ext cx="5151987" cy="343465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E62AAC8-F169-4B96-BEF6-E481A3550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13" y="3578216"/>
            <a:ext cx="1378848" cy="327978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792C05E-06AE-435C-ABEE-A8FDC5F801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05" y="3578216"/>
            <a:ext cx="3691096" cy="327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69B42-5D27-4A81-85B3-02CB86FC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Registreringsudfordringer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5329387-C87E-4998-A2B8-84063C89CEC7}"/>
              </a:ext>
            </a:extLst>
          </p:cNvPr>
          <p:cNvSpPr/>
          <p:nvPr/>
        </p:nvSpPr>
        <p:spPr>
          <a:xfrm>
            <a:off x="738432" y="1943978"/>
            <a:ext cx="7821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Manglende </a:t>
            </a:r>
            <a:r>
              <a:rPr lang="da-DK" sz="2000" dirty="0" err="1"/>
              <a:t>netforbindelse</a:t>
            </a:r>
            <a:r>
              <a:rPr lang="da-DK" sz="2000" dirty="0"/>
              <a:t> i en betonbunker 60 meter under jorden!</a:t>
            </a:r>
          </a:p>
          <a:p>
            <a:pPr lvl="1"/>
            <a:endParaRPr lang="da-DK" sz="2000" dirty="0"/>
          </a:p>
          <a:p>
            <a:r>
              <a:rPr lang="da-DK" sz="2000" dirty="0"/>
              <a:t>REGIN/SARA udfordringen</a:t>
            </a:r>
          </a:p>
        </p:txBody>
      </p:sp>
      <p:pic>
        <p:nvPicPr>
          <p:cNvPr id="6" name="Billede 5" descr="Et billede, der indeholder indendørs, person, væg, mand&#10;&#10;Beskrivelse, der er oprettet med høj sikkerhed">
            <a:extLst>
              <a:ext uri="{FF2B5EF4-FFF2-40B4-BE49-F238E27FC236}">
                <a16:creationId xmlns:a16="http://schemas.microsoft.com/office/drawing/2014/main" id="{7F312783-34C2-4414-B33E-E132AF797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2935" y="2331983"/>
            <a:ext cx="5130357" cy="3847768"/>
          </a:xfrm>
          <a:prstGeom prst="rect">
            <a:avLst/>
          </a:prstGeom>
        </p:spPr>
      </p:pic>
      <p:pic>
        <p:nvPicPr>
          <p:cNvPr id="8" name="Billede 7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91B04DBC-4608-4C0E-9E43-2332AE98B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03975"/>
            <a:ext cx="4284293" cy="2154025"/>
          </a:xfrm>
          <a:prstGeom prst="rect">
            <a:avLst/>
          </a:prstGeom>
        </p:spPr>
      </p:pic>
      <p:pic>
        <p:nvPicPr>
          <p:cNvPr id="10" name="Billede 9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FB6FDCAF-A66D-4EBD-BD14-6977FC364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51" y="4703975"/>
            <a:ext cx="3950193" cy="21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6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21689-3280-4C8E-9344-A83DF841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REGAN Vest </a:t>
            </a:r>
            <a:r>
              <a:rPr lang="en-US" dirty="0" err="1"/>
              <a:t>i</a:t>
            </a:r>
            <a:r>
              <a:rPr lang="en-US" dirty="0"/>
              <a:t> SARA</a:t>
            </a:r>
            <a:endParaRPr lang="da-DK" dirty="0"/>
          </a:p>
        </p:txBody>
      </p:sp>
      <p:pic>
        <p:nvPicPr>
          <p:cNvPr id="7" name="Pladsholder til indhold 6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BBD2A343-41CD-4F88-A04F-B64160A89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" y="1656168"/>
            <a:ext cx="9789847" cy="5083996"/>
          </a:xfr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201AF5A-EED4-4CE1-BD0A-ECF1E237E40D}"/>
              </a:ext>
            </a:extLst>
          </p:cNvPr>
          <p:cNvSpPr/>
          <p:nvPr/>
        </p:nvSpPr>
        <p:spPr>
          <a:xfrm>
            <a:off x="9851010" y="1569314"/>
            <a:ext cx="2535811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Sagsnummer 6992: REGAN Vest (</a:t>
            </a:r>
            <a:r>
              <a:rPr lang="en-US" dirty="0" err="1"/>
              <a:t>Regeringsanlæg</a:t>
            </a:r>
            <a:r>
              <a:rPr lang="en-US" dirty="0"/>
              <a:t> </a:t>
            </a:r>
            <a:r>
              <a:rPr lang="en-US" dirty="0" err="1"/>
              <a:t>Vestdanmark</a:t>
            </a:r>
            <a:r>
              <a:rPr lang="en-US" dirty="0"/>
              <a:t>):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3.996 F-</a:t>
            </a:r>
            <a:r>
              <a:rPr lang="en-US" dirty="0" err="1"/>
              <a:t>fotos</a:t>
            </a:r>
            <a:endParaRPr lang="en-US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7.186 </a:t>
            </a:r>
            <a:r>
              <a:rPr lang="en-US" dirty="0" err="1"/>
              <a:t>genstandsposter</a:t>
            </a:r>
            <a:endParaRPr lang="en-US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12 </a:t>
            </a:r>
            <a:r>
              <a:rPr lang="en-US" dirty="0" err="1"/>
              <a:t>rapporter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2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16551-F4A1-4392-B991-BCA2B095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Indsamling til Danskernes Koldkrigsmuseum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985B8E8-5AFD-4999-919F-E4D156F2BD0D}"/>
              </a:ext>
            </a:extLst>
          </p:cNvPr>
          <p:cNvSpPr/>
          <p:nvPr/>
        </p:nvSpPr>
        <p:spPr>
          <a:xfrm>
            <a:off x="942680" y="1919614"/>
            <a:ext cx="93136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Indsamling af genstande til udstilling i første omgang og sideløbende /efterfølgende til en samling i det hele taget:</a:t>
            </a:r>
          </a:p>
          <a:p>
            <a:endParaRPr lang="da-DK" sz="2000" dirty="0"/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Eftersøgning af genstande ved andre museer (SARA)</a:t>
            </a:r>
          </a:p>
          <a:p>
            <a:pPr marL="514350" indent="-514350">
              <a:buFont typeface="+mj-lt"/>
              <a:buAutoNum type="arabicPeriod"/>
            </a:pPr>
            <a:endParaRPr lang="da-DK" sz="2000" dirty="0"/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Kontakter: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a-DK" sz="2000" dirty="0"/>
              <a:t>Beredskabsregionerne for lagre af materiel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a-DK" sz="2000" dirty="0"/>
              <a:t>Beredskabsstyrelsens museumslager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a-DK" sz="2000" dirty="0"/>
              <a:t>Private, der ligger inde med genstande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da-DK" sz="2000" dirty="0"/>
              <a:t>Langelandsfort/Stevnsfort for udlån af genstande</a:t>
            </a:r>
          </a:p>
          <a:p>
            <a:pPr marL="514350" indent="-514350">
              <a:buFont typeface="+mj-lt"/>
              <a:buAutoNum type="arabicPeriod"/>
            </a:pPr>
            <a:endParaRPr lang="da-DK" sz="2000" dirty="0"/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Landsdækkende indsamlingskampagne / pop up museum</a:t>
            </a:r>
          </a:p>
          <a:p>
            <a:pPr marL="514350" indent="-514350">
              <a:buFont typeface="+mj-lt"/>
              <a:buAutoNum type="arabicPeriod"/>
            </a:pPr>
            <a:endParaRPr lang="da-DK" sz="2000" dirty="0"/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Eftersøgning </a:t>
            </a:r>
            <a:r>
              <a:rPr lang="da-DK" sz="2000" dirty="0" err="1"/>
              <a:t>mhp</a:t>
            </a:r>
            <a:r>
              <a:rPr lang="da-DK" sz="2000" dirty="0"/>
              <a:t>. helt specifikke genstande på sociale medier.</a:t>
            </a:r>
          </a:p>
        </p:txBody>
      </p:sp>
    </p:spTree>
    <p:extLst>
      <p:ext uri="{BB962C8B-B14F-4D97-AF65-F5344CB8AC3E}">
        <p14:creationId xmlns:p14="http://schemas.microsoft.com/office/powerpoint/2010/main" val="30198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0C91FF23F80D43B77867A0E930EE1F" ma:contentTypeVersion="6" ma:contentTypeDescription="Opret et nyt dokument." ma:contentTypeScope="" ma:versionID="b168051a95efa116b7987eaaa6b36546">
  <xsd:schema xmlns:xsd="http://www.w3.org/2001/XMLSchema" xmlns:xs="http://www.w3.org/2001/XMLSchema" xmlns:p="http://schemas.microsoft.com/office/2006/metadata/properties" xmlns:ns2="9a23820f-6dfd-4e36-bac8-1abcb865682b" targetNamespace="http://schemas.microsoft.com/office/2006/metadata/properties" ma:root="true" ma:fieldsID="da48abed954d288431ada04ad003cce2" ns2:_="">
    <xsd:import namespace="9a23820f-6dfd-4e36-bac8-1abcb8656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3820f-6dfd-4e36-bac8-1abcb86568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EFDF0A-37CC-4C1C-B700-FC237AF766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3820f-6dfd-4e36-bac8-1abcb8656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9A812D-FAB4-49A5-8D04-DC0FFF5F4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4EC08A-5A60-4D13-8DBB-BC3479ADC692}">
  <ds:schemaRefs>
    <ds:schemaRef ds:uri="http://purl.org/dc/terms/"/>
    <ds:schemaRef ds:uri="http://schemas.microsoft.com/office/2006/documentManagement/types"/>
    <ds:schemaRef ds:uri="9a23820f-6dfd-4e36-bac8-1abcb865682b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2112</TotalTime>
  <Words>491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Udvælgelse af rum til prøveregistrering</vt:lpstr>
      <vt:lpstr>Standard soverum og kontorrum </vt:lpstr>
      <vt:lpstr>Eksempel på standardbeskrivelse og -foto</vt:lpstr>
      <vt:lpstr>Flere standardfotos</vt:lpstr>
      <vt:lpstr>Køkken og infirmeri</vt:lpstr>
      <vt:lpstr>Kantine</vt:lpstr>
      <vt:lpstr>Registreringsudfordringer</vt:lpstr>
      <vt:lpstr>REGAN Vest i SARA</vt:lpstr>
      <vt:lpstr>Indsamling til Danskernes Koldkrigsmuseum</vt:lpstr>
      <vt:lpstr>Indsamling til udstillingsbygning</vt:lpstr>
    </vt:vector>
  </TitlesOfParts>
  <Company>Aalborg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Gennemgang af REGAN Vest</dc:title>
  <dc:creator>Signe Stidsing Hansen</dc:creator>
  <cp:lastModifiedBy>Lene Larsen</cp:lastModifiedBy>
  <cp:revision>132</cp:revision>
  <cp:lastPrinted>2018-04-04T13:26:31Z</cp:lastPrinted>
  <dcterms:created xsi:type="dcterms:W3CDTF">2018-03-15T12:41:01Z</dcterms:created>
  <dcterms:modified xsi:type="dcterms:W3CDTF">2019-04-09T14:51:20Z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0x010100C70C91FF23F80D43B77867A0E930EE1F</vt:lpwstr>
  </property>
</Properties>
</file>