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4" r:id="rId2"/>
    <p:sldId id="268" r:id="rId3"/>
    <p:sldId id="288" r:id="rId4"/>
    <p:sldId id="277" r:id="rId5"/>
    <p:sldId id="278" r:id="rId6"/>
    <p:sldId id="267" r:id="rId7"/>
    <p:sldId id="287" r:id="rId8"/>
    <p:sldId id="301" r:id="rId9"/>
    <p:sldId id="300" r:id="rId10"/>
    <p:sldId id="299" r:id="rId11"/>
    <p:sldId id="298" r:id="rId12"/>
    <p:sldId id="297" r:id="rId13"/>
    <p:sldId id="296" r:id="rId14"/>
    <p:sldId id="295" r:id="rId15"/>
    <p:sldId id="294" r:id="rId16"/>
    <p:sldId id="293" r:id="rId17"/>
    <p:sldId id="292" r:id="rId18"/>
    <p:sldId id="291" r:id="rId19"/>
    <p:sldId id="290" r:id="rId20"/>
    <p:sldId id="289" r:id="rId21"/>
    <p:sldId id="303" r:id="rId22"/>
    <p:sldId id="311" r:id="rId23"/>
    <p:sldId id="310" r:id="rId24"/>
    <p:sldId id="309" r:id="rId25"/>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45" autoAdjust="0"/>
  </p:normalViewPr>
  <p:slideViewPr>
    <p:cSldViewPr>
      <p:cViewPr varScale="1">
        <p:scale>
          <a:sx n="111" d="100"/>
          <a:sy n="111" d="100"/>
        </p:scale>
        <p:origin x="-16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BA2E53-35B0-4663-AC9B-E1C47D06D3B0}" type="datetimeFigureOut">
              <a:rPr lang="da-DK" smtClean="0"/>
              <a:pPr/>
              <a:t>10-12-2012</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B7133A-B37D-4B62-AB86-91225CE2D16C}" type="slidenum">
              <a:rPr lang="da-DK" smtClean="0"/>
              <a:pPr/>
              <a:t>‹nr.›</a:t>
            </a:fld>
            <a:endParaRPr lang="da-DK"/>
          </a:p>
        </p:txBody>
      </p:sp>
    </p:spTree>
    <p:extLst>
      <p:ext uri="{BB962C8B-B14F-4D97-AF65-F5344CB8AC3E}">
        <p14:creationId xmlns="" xmlns:p14="http://schemas.microsoft.com/office/powerpoint/2010/main" val="366929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62B7133A-B37D-4B62-AB86-91225CE2D16C}" type="slidenum">
              <a:rPr lang="da-DK" smtClean="0"/>
              <a:pPr/>
              <a:t>22</a:t>
            </a:fld>
            <a:endParaRPr lang="da-DK"/>
          </a:p>
        </p:txBody>
      </p:sp>
    </p:spTree>
    <p:extLst>
      <p:ext uri="{BB962C8B-B14F-4D97-AF65-F5344CB8AC3E}">
        <p14:creationId xmlns="" xmlns:p14="http://schemas.microsoft.com/office/powerpoint/2010/main" val="4108261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C2606FBA-3C98-4444-87CB-9ABAD1A59B46}" type="datetimeFigureOut">
              <a:rPr lang="da-DK"/>
              <a:pPr>
                <a:defRPr/>
              </a:pPr>
              <a:t>10-12-2012</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1FAE3EE-68A4-40C9-9E69-4314F68AC462}"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2FE8D33C-38F1-4021-9F5E-B17DF94C94B1}" type="datetimeFigureOut">
              <a:rPr lang="da-DK"/>
              <a:pPr>
                <a:defRPr/>
              </a:pPr>
              <a:t>10-12-2012</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5D0F171A-B6A3-43D7-8D9E-C50CE0C2E584}"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C60705EC-86FC-4388-A01C-3B778B39F4D0}" type="datetimeFigureOut">
              <a:rPr lang="da-DK"/>
              <a:pPr>
                <a:defRPr/>
              </a:pPr>
              <a:t>10-12-2012</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6C9BAB51-8BA3-48C4-88EC-BEE17CE02DC5}"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128576A2-D295-42C2-A4F9-31EE05D8A911}" type="datetimeFigureOut">
              <a:rPr lang="da-DK"/>
              <a:pPr>
                <a:defRPr/>
              </a:pPr>
              <a:t>10-12-2012</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5470E50B-D113-45ED-B726-B15C13449283}"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14D04B36-2B51-48EB-AC49-5DA7AFA1F215}" type="datetimeFigureOut">
              <a:rPr lang="da-DK"/>
              <a:pPr>
                <a:defRPr/>
              </a:pPr>
              <a:t>10-12-2012</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37559F2-1F78-401D-89BE-80637481C625}"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4A83F03F-BB4F-42B3-98E2-74D2DB8A7E10}" type="datetimeFigureOut">
              <a:rPr lang="da-DK"/>
              <a:pPr>
                <a:defRPr/>
              </a:pPr>
              <a:t>10-12-2012</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527F5089-5AFF-4102-89CF-763DD4737125}"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FDA88963-8159-49CC-9C09-5E11745D499A}" type="datetimeFigureOut">
              <a:rPr lang="da-DK"/>
              <a:pPr>
                <a:defRPr/>
              </a:pPr>
              <a:t>10-12-2012</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FBE1E654-B10E-438F-9AC0-CEA38645FF26}"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C2C92778-FF76-49A3-ACBE-C84092AF3D6C}" type="datetimeFigureOut">
              <a:rPr lang="da-DK"/>
              <a:pPr>
                <a:defRPr/>
              </a:pPr>
              <a:t>10-12-2012</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4E4D6548-A0CD-417F-AAE6-5F65F3CF74C9}"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8DF265A8-7E07-47AD-BDC5-F555C7828181}" type="datetimeFigureOut">
              <a:rPr lang="da-DK"/>
              <a:pPr>
                <a:defRPr/>
              </a:pPr>
              <a:t>10-12-2012</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B04CADCF-9AB6-4EE3-AD8C-853034E14699}"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7D030CAF-818D-4439-8717-3E08D84F1DB5}" type="datetimeFigureOut">
              <a:rPr lang="da-DK"/>
              <a:pPr>
                <a:defRPr/>
              </a:pPr>
              <a:t>10-12-2012</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444AFC00-6004-4995-8BB0-A603D38B74B5}"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6CB78050-318B-4448-A941-8A3C92437460}" type="datetimeFigureOut">
              <a:rPr lang="da-DK"/>
              <a:pPr>
                <a:defRPr/>
              </a:pPr>
              <a:t>10-12-2012</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758D2ABF-309E-4D45-909E-CC64011CC55C}"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97D411F-54A4-41AA-9E0D-563C73206F17}" type="datetimeFigureOut">
              <a:rPr lang="da-DK"/>
              <a:pPr>
                <a:defRPr/>
              </a:pPr>
              <a:t>10-12-2012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8A793B-39EE-4376-B967-9822F8012ADB}"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685800" y="2286000"/>
            <a:ext cx="7772400" cy="2286000"/>
          </a:xfrm>
        </p:spPr>
        <p:txBody>
          <a:bodyPr/>
          <a:lstStyle/>
          <a:p>
            <a:pPr eaLnBrk="1" hangingPunct="1"/>
            <a:r>
              <a:rPr lang="da-DK" b="1" dirty="0" smtClean="0"/>
              <a:t>Revidering af museumsloven</a:t>
            </a:r>
            <a:r>
              <a:rPr lang="da-DK" dirty="0" smtClean="0"/>
              <a:t/>
            </a:r>
            <a:br>
              <a:rPr lang="da-DK" dirty="0" smtClean="0"/>
            </a:br>
            <a:r>
              <a:rPr lang="da-DK" sz="2800" dirty="0" smtClean="0"/>
              <a:t>status 3.12.2012</a:t>
            </a:r>
          </a:p>
        </p:txBody>
      </p:sp>
      <p:sp>
        <p:nvSpPr>
          <p:cNvPr id="2051" name="Undertitel 2"/>
          <p:cNvSpPr>
            <a:spLocks noGrp="1"/>
          </p:cNvSpPr>
          <p:nvPr>
            <p:ph type="subTitle" idx="1"/>
          </p:nvPr>
        </p:nvSpPr>
        <p:spPr>
          <a:xfrm>
            <a:off x="1143000" y="4143375"/>
            <a:ext cx="6858000" cy="2071688"/>
          </a:xfrm>
        </p:spPr>
        <p:txBody>
          <a:bodyPr/>
          <a:lstStyle/>
          <a:p>
            <a:pPr eaLnBrk="1" hangingPunct="1"/>
            <a:endParaRPr lang="da-DK" sz="2000" dirty="0" smtClean="0">
              <a:solidFill>
                <a:schemeClr val="tx1"/>
              </a:solidFill>
            </a:endParaRPr>
          </a:p>
          <a:p>
            <a:pPr eaLnBrk="1" hangingPunct="1"/>
            <a:endParaRPr lang="da-DK" sz="2000" dirty="0" smtClean="0">
              <a:solidFill>
                <a:schemeClr val="tx1"/>
              </a:solidFill>
            </a:endParaRPr>
          </a:p>
          <a:p>
            <a:pPr eaLnBrk="1" hangingPunct="1"/>
            <a:r>
              <a:rPr lang="da-DK" sz="2000" dirty="0" smtClean="0">
                <a:solidFill>
                  <a:schemeClr val="tx1"/>
                </a:solidFill>
              </a:rPr>
              <a:t>Chefnetværksmødet</a:t>
            </a:r>
          </a:p>
          <a:p>
            <a:pPr eaLnBrk="1" hangingPunct="1"/>
            <a:r>
              <a:rPr lang="da-DK" sz="2000" dirty="0" smtClean="0">
                <a:solidFill>
                  <a:schemeClr val="tx1"/>
                </a:solidFill>
              </a:rPr>
              <a:t>Fredericia 3. – 4. december 2012</a:t>
            </a:r>
          </a:p>
        </p:txBody>
      </p:sp>
      <p:pic>
        <p:nvPicPr>
          <p:cNvPr id="2052"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971600" y="1988840"/>
            <a:ext cx="7416824" cy="4752527"/>
          </a:xfrm>
        </p:spPr>
        <p:txBody>
          <a:bodyPr/>
          <a:lstStyle/>
          <a:p>
            <a:pPr algn="l"/>
            <a:r>
              <a:rPr lang="da-DK" sz="1800" b="1" dirty="0" smtClean="0">
                <a:solidFill>
                  <a:schemeClr val="tx1"/>
                </a:solidFill>
              </a:rPr>
              <a:t>ODMs kommentarer til ”</a:t>
            </a:r>
            <a:r>
              <a:rPr lang="da-DK" sz="1800" b="1" i="1" dirty="0" smtClean="0">
                <a:solidFill>
                  <a:schemeClr val="tx1"/>
                </a:solidFill>
              </a:rPr>
              <a:t>Forslag til lov om ændring af museumsloven” </a:t>
            </a:r>
          </a:p>
          <a:p>
            <a:pPr algn="l"/>
            <a:endParaRPr lang="da-DK" sz="1800" b="1" i="1" dirty="0" smtClean="0">
              <a:solidFill>
                <a:schemeClr val="tx1"/>
              </a:solidFill>
            </a:endParaRPr>
          </a:p>
          <a:p>
            <a:pPr algn="l"/>
            <a:r>
              <a:rPr lang="da-DK" sz="2000" b="1" dirty="0" smtClean="0">
                <a:solidFill>
                  <a:schemeClr val="tx1"/>
                </a:solidFill>
              </a:rPr>
              <a:t>§10, 2. pkt.</a:t>
            </a:r>
            <a:r>
              <a:rPr lang="da-DK" sz="2000" dirty="0" smtClean="0">
                <a:solidFill>
                  <a:schemeClr val="tx1"/>
                </a:solidFill>
              </a:rPr>
              <a:t> tænkes ophævet. En paragraf hvor statens museers rolle i det fælles arbejde tidligere blev præciseret. Statens egne museer tænkes således heller ikke fremover underlagt de samme krav til kvalitetsudvikling, revision og samarbejdsrelationer, som de stats</a:t>
            </a:r>
            <a:r>
              <a:rPr lang="da-DK" sz="2000" i="1" dirty="0" smtClean="0">
                <a:solidFill>
                  <a:schemeClr val="tx1"/>
                </a:solidFill>
              </a:rPr>
              <a:t>anerkendte</a:t>
            </a:r>
            <a:r>
              <a:rPr lang="da-DK" sz="2000" dirty="0" smtClean="0">
                <a:solidFill>
                  <a:schemeClr val="tx1"/>
                </a:solidFill>
              </a:rPr>
              <a:t> museer. Det forekommer inkonsekvent, hvis man vil have et sammenhængende museumsvæsen.  </a:t>
            </a:r>
          </a:p>
          <a:p>
            <a:pPr algn="l"/>
            <a:r>
              <a:rPr lang="da-DK" sz="2000" b="1" dirty="0" smtClean="0">
                <a:solidFill>
                  <a:schemeClr val="tx1"/>
                </a:solidFill>
              </a:rPr>
              <a:t>§14, stk. 1, nr. 7, 1. pkt. </a:t>
            </a:r>
            <a:r>
              <a:rPr lang="da-DK" sz="2000" dirty="0" smtClean="0">
                <a:solidFill>
                  <a:schemeClr val="tx1"/>
                </a:solidFill>
              </a:rPr>
              <a:t>foreslås affattet således: </a:t>
            </a:r>
            <a:r>
              <a:rPr lang="da-DK" sz="2000" i="1" dirty="0" smtClean="0">
                <a:solidFill>
                  <a:schemeClr val="tx1"/>
                </a:solidFill>
              </a:rPr>
              <a:t>”Museets leder skal have relevante kompetencer”. </a:t>
            </a:r>
            <a:r>
              <a:rPr lang="da-DK" sz="2000" dirty="0" smtClean="0">
                <a:solidFill>
                  <a:schemeClr val="tx1"/>
                </a:solidFill>
              </a:rPr>
              <a:t>ODM finder denne formulering for svag, selv om ideen med paragraffen er god. ODM mener, at teksten bør affattes: ”Museets leder skal have relevante </a:t>
            </a:r>
            <a:r>
              <a:rPr lang="da-DK" sz="2000" i="1" dirty="0" smtClean="0">
                <a:solidFill>
                  <a:schemeClr val="tx1"/>
                </a:solidFill>
              </a:rPr>
              <a:t>museumsfaglige</a:t>
            </a:r>
            <a:r>
              <a:rPr lang="da-DK" sz="2000" dirty="0" smtClean="0">
                <a:solidFill>
                  <a:schemeClr val="tx1"/>
                </a:solidFill>
              </a:rPr>
              <a:t> og </a:t>
            </a:r>
            <a:r>
              <a:rPr lang="da-DK" sz="2000" i="1" dirty="0" smtClean="0">
                <a:solidFill>
                  <a:schemeClr val="tx1"/>
                </a:solidFill>
              </a:rPr>
              <a:t>ledelsesmæssige</a:t>
            </a:r>
            <a:r>
              <a:rPr lang="da-DK" sz="2000" dirty="0" smtClean="0">
                <a:solidFill>
                  <a:schemeClr val="tx1"/>
                </a:solidFill>
              </a:rPr>
              <a:t> kompetencer” – for at betone vigtigheden af, at begge forhold skal være tilgodeset for at opnå god museumsledelse</a:t>
            </a:r>
            <a:r>
              <a:rPr lang="da-DK" sz="1800" dirty="0" smtClean="0">
                <a:solidFill>
                  <a:schemeClr val="tx1"/>
                </a:solidFill>
              </a:rPr>
              <a:t>. </a:t>
            </a:r>
            <a:endParaRPr lang="da-DK" sz="1800" dirty="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857224" y="2071678"/>
            <a:ext cx="7286676" cy="4500594"/>
          </a:xfrm>
        </p:spPr>
        <p:txBody>
          <a:bodyPr/>
          <a:lstStyle/>
          <a:p>
            <a:pPr algn="l"/>
            <a:r>
              <a:rPr lang="da-DK" sz="1800" b="1" dirty="0" smtClean="0">
                <a:solidFill>
                  <a:schemeClr val="tx1"/>
                </a:solidFill>
              </a:rPr>
              <a:t>Kapitel 6a </a:t>
            </a:r>
            <a:r>
              <a:rPr lang="da-DK" sz="1800" dirty="0" smtClean="0">
                <a:solidFill>
                  <a:schemeClr val="tx1"/>
                </a:solidFill>
              </a:rPr>
              <a:t>– udvikling af museumsområdet</a:t>
            </a:r>
          </a:p>
          <a:p>
            <a:pPr algn="l"/>
            <a:r>
              <a:rPr lang="da-DK" sz="1800" b="1" dirty="0" smtClean="0">
                <a:solidFill>
                  <a:schemeClr val="tx1"/>
                </a:solidFill>
              </a:rPr>
              <a:t>§17a </a:t>
            </a:r>
            <a:r>
              <a:rPr lang="da-DK" sz="1800" dirty="0" smtClean="0">
                <a:solidFill>
                  <a:schemeClr val="tx1"/>
                </a:solidFill>
              </a:rPr>
              <a:t>: </a:t>
            </a:r>
            <a:r>
              <a:rPr lang="da-DK" sz="1800" i="1" dirty="0" smtClean="0">
                <a:solidFill>
                  <a:schemeClr val="tx1"/>
                </a:solidFill>
              </a:rPr>
              <a:t>”Kulturministeren kan nedsætte udvalg m.v., der skal rådgive med henblik på udvikling af museumsområdet”</a:t>
            </a:r>
            <a:r>
              <a:rPr lang="da-DK" sz="1800" dirty="0" smtClean="0">
                <a:solidFill>
                  <a:schemeClr val="tx1"/>
                </a:solidFill>
              </a:rPr>
              <a:t>. ODM finder, at denne formulering er for svag og overlader for stor mulighed for administrativ fortolkning. </a:t>
            </a:r>
          </a:p>
          <a:p>
            <a:pPr algn="l"/>
            <a:r>
              <a:rPr lang="da-DK" sz="1800" dirty="0" smtClean="0">
                <a:solidFill>
                  <a:schemeClr val="tx1"/>
                </a:solidFill>
              </a:rPr>
              <a:t>ODM accepterer at der nedsættes et strategisk museumspanel, men er lovet, at der </a:t>
            </a:r>
            <a:r>
              <a:rPr lang="da-DK" sz="1800" b="1" dirty="0" smtClean="0">
                <a:solidFill>
                  <a:schemeClr val="tx1"/>
                </a:solidFill>
              </a:rPr>
              <a:t>nedsættes en række faglige råd</a:t>
            </a:r>
            <a:r>
              <a:rPr lang="da-DK" sz="1800" dirty="0" smtClean="0">
                <a:solidFill>
                  <a:schemeClr val="tx1"/>
                </a:solidFill>
              </a:rPr>
              <a:t>, som skal indstille til Kulturstyrelsen, hvordan støtte fordeles. Det bør være beskrevet i loven, ikke mindst for bedst muligt at sikre armslængdeprincippet.</a:t>
            </a:r>
          </a:p>
          <a:p>
            <a:pPr algn="l"/>
            <a:r>
              <a:rPr lang="da-DK" sz="1800" dirty="0" smtClean="0">
                <a:solidFill>
                  <a:schemeClr val="tx1"/>
                </a:solidFill>
              </a:rPr>
              <a:t>ODM ønsker følgende formulering: ”Kulturministeren nedsætter et Danmarks Museumsudvalg (panel), der skal medvirke til at sikre en fri og faglig rådgivningsstruktur omkring Kulturstyrelsen. Formanden skal være en museumsfaglig person udpeget i udvalgets midte”. Det skal sikres, at der er en bred repræsentation af museumsfaglighed til stede med hensyn både til størrelser, geografisk placering og ansvarsområder.</a:t>
            </a:r>
          </a:p>
          <a:p>
            <a:pPr algn="l" eaLnBrk="1" hangingPunct="1"/>
            <a:endParaRPr lang="da-DK" sz="18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857224" y="2143116"/>
            <a:ext cx="7358065" cy="4143384"/>
          </a:xfrm>
        </p:spPr>
        <p:txBody>
          <a:bodyPr/>
          <a:lstStyle/>
          <a:p>
            <a:pPr algn="l" eaLnBrk="1" hangingPunct="1"/>
            <a:r>
              <a:rPr lang="da-DK" sz="1800" b="1" dirty="0" smtClean="0">
                <a:solidFill>
                  <a:schemeClr val="tx1"/>
                </a:solidFill>
              </a:rPr>
              <a:t>§17a, stk. 2 </a:t>
            </a:r>
            <a:r>
              <a:rPr lang="da-DK" sz="1800" dirty="0" smtClean="0">
                <a:solidFill>
                  <a:schemeClr val="tx1"/>
                </a:solidFill>
              </a:rPr>
              <a:t>: </a:t>
            </a:r>
            <a:r>
              <a:rPr lang="da-DK" sz="1800" i="1" dirty="0" smtClean="0">
                <a:solidFill>
                  <a:schemeClr val="tx1"/>
                </a:solidFill>
              </a:rPr>
              <a:t>”Kulturministeren kan fastsætte nærmere regler om de i stk. 1 nævnte udvalg m.v., herunder om deres sammensætning og opgaver”</a:t>
            </a:r>
            <a:r>
              <a:rPr lang="da-DK" sz="1800" dirty="0" smtClean="0">
                <a:solidFill>
                  <a:schemeClr val="tx1"/>
                </a:solidFill>
              </a:rPr>
              <a:t>. ODM ønsker, at udvalgsstrukturen beskrives nærmere end det er tilfældet i bemærkningerne til lovudkastet. </a:t>
            </a:r>
          </a:p>
          <a:p>
            <a:pPr algn="l" eaLnBrk="1" hangingPunct="1"/>
            <a:r>
              <a:rPr lang="da-DK" sz="1800" dirty="0" smtClean="0">
                <a:solidFill>
                  <a:schemeClr val="tx1"/>
                </a:solidFill>
              </a:rPr>
              <a:t>Der er tendenser i museumsudredningen, som gik forud for oplægget til  revideringen af museumsloven, der peger mod centralisering og bureaukratisering. Derfor henholder ODM sig til flere møder med Kulturstyrelsen og Kulturministeriets Departement, hvor en plan for udmøntning og sammensætning af råds - og udvalgsstrukturen er blevet aftalt. I den sammenhæng er et </a:t>
            </a:r>
            <a:r>
              <a:rPr lang="da-DK" sz="1800" i="1" dirty="0" smtClean="0">
                <a:solidFill>
                  <a:schemeClr val="tx1"/>
                </a:solidFill>
              </a:rPr>
              <a:t>museumsfagligt </a:t>
            </a:r>
            <a:r>
              <a:rPr lang="da-DK" sz="1800" dirty="0" smtClean="0">
                <a:solidFill>
                  <a:schemeClr val="tx1"/>
                </a:solidFill>
              </a:rPr>
              <a:t>formandskab for Danmarks </a:t>
            </a:r>
            <a:r>
              <a:rPr lang="da-DK" sz="1800" dirty="0" err="1" smtClean="0">
                <a:solidFill>
                  <a:schemeClr val="tx1"/>
                </a:solidFill>
              </a:rPr>
              <a:t>Museumsråd</a:t>
            </a:r>
            <a:r>
              <a:rPr lang="da-DK" sz="1800" dirty="0" smtClean="0">
                <a:solidFill>
                  <a:schemeClr val="tx1"/>
                </a:solidFill>
              </a:rPr>
              <a:t> (eller panel) afgørende (§17a). Dertil kommer, at den underliggende fagråds struktur, som tildeles </a:t>
            </a:r>
            <a:r>
              <a:rPr lang="da-DK" sz="1800" b="1" i="1" dirty="0" smtClean="0">
                <a:solidFill>
                  <a:schemeClr val="tx1"/>
                </a:solidFill>
              </a:rPr>
              <a:t>indstillingsret</a:t>
            </a:r>
            <a:r>
              <a:rPr lang="da-DK" sz="1800" dirty="0" smtClean="0">
                <a:solidFill>
                  <a:schemeClr val="tx1"/>
                </a:solidFill>
              </a:rPr>
              <a:t> til Kulturstyrelsen vedrørende ansøgninger til museernes puljemidler. Formændene for disse skal have sæde i det strategiske </a:t>
            </a:r>
            <a:r>
              <a:rPr lang="da-DK" sz="1800" dirty="0" err="1" smtClean="0">
                <a:solidFill>
                  <a:schemeClr val="tx1"/>
                </a:solidFill>
              </a:rPr>
              <a:t>museumsråd</a:t>
            </a:r>
            <a:r>
              <a:rPr lang="da-DK" sz="1800" dirty="0" smtClean="0">
                <a:solidFill>
                  <a:schemeClr val="tx1"/>
                </a:solidFill>
              </a:rPr>
              <a:t> (eller panel).</a:t>
            </a:r>
          </a:p>
          <a:p>
            <a:pPr algn="l" eaLnBrk="1" hangingPunct="1"/>
            <a:endParaRPr lang="da-DK" sz="16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071679"/>
            <a:ext cx="7000875" cy="4214822"/>
          </a:xfrm>
        </p:spPr>
        <p:txBody>
          <a:bodyPr/>
          <a:lstStyle/>
          <a:p>
            <a:pPr algn="l" eaLnBrk="1" hangingPunct="1"/>
            <a:r>
              <a:rPr lang="da-DK" sz="2000" b="1" dirty="0" smtClean="0">
                <a:solidFill>
                  <a:schemeClr val="tx1"/>
                </a:solidFill>
              </a:rPr>
              <a:t>§17b</a:t>
            </a:r>
            <a:r>
              <a:rPr lang="da-DK" sz="2000" dirty="0" smtClean="0">
                <a:solidFill>
                  <a:schemeClr val="tx1"/>
                </a:solidFill>
              </a:rPr>
              <a:t>: </a:t>
            </a:r>
            <a:r>
              <a:rPr lang="da-DK" sz="2000" i="1" dirty="0" smtClean="0">
                <a:solidFill>
                  <a:schemeClr val="tx1"/>
                </a:solidFill>
              </a:rPr>
              <a:t>”Kulturministeren kan yde tilskud til udvikling af museumsområdet, herunder tilskud til erhvervelser”.</a:t>
            </a:r>
            <a:r>
              <a:rPr lang="da-DK" sz="2000" dirty="0" smtClean="0">
                <a:solidFill>
                  <a:schemeClr val="tx1"/>
                </a:solidFill>
              </a:rPr>
              <a:t> Denne paragraf erstatter den tidligere § 16, stk. 2. og her er således udeladt ”</a:t>
            </a:r>
            <a:r>
              <a:rPr lang="da-DK" sz="2000" i="1" dirty="0" smtClean="0">
                <a:solidFill>
                  <a:schemeClr val="tx1"/>
                </a:solidFill>
              </a:rPr>
              <a:t>løsning af fællesopgaver… og museernes virksomhed i øvrigt</a:t>
            </a:r>
            <a:r>
              <a:rPr lang="da-DK" sz="2000" dirty="0" smtClean="0">
                <a:solidFill>
                  <a:schemeClr val="tx1"/>
                </a:solidFill>
              </a:rPr>
              <a:t>”. Denne passus har gennem de seneste mange år sikret midler til en velfungerende og efterspurgt fælles efteruddannelse af museernes faglige personale. ODM ønsker denne mulighed opretholdt ved fastholdelse af præciseringen. </a:t>
            </a:r>
          </a:p>
          <a:p>
            <a:pPr algn="l" eaLnBrk="1" hangingPunct="1"/>
            <a:endParaRPr lang="da-DK" sz="20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071678"/>
            <a:ext cx="7000875" cy="4214823"/>
          </a:xfrm>
        </p:spPr>
        <p:txBody>
          <a:bodyPr/>
          <a:lstStyle/>
          <a:p>
            <a:pPr algn="l"/>
            <a:r>
              <a:rPr lang="da-DK" sz="1800" b="1" dirty="0" smtClean="0">
                <a:solidFill>
                  <a:schemeClr val="tx1"/>
                </a:solidFill>
              </a:rPr>
              <a:t>ODMs kommentarer til</a:t>
            </a:r>
            <a:r>
              <a:rPr lang="da-DK" sz="1800" b="1" i="1" dirty="0" smtClean="0">
                <a:solidFill>
                  <a:schemeClr val="tx1"/>
                </a:solidFill>
              </a:rPr>
              <a:t> ”Bemærkninger til lovforslaget, almindelige bemærkninger” </a:t>
            </a:r>
            <a:r>
              <a:rPr lang="da-DK" sz="1800" b="1" dirty="0" smtClean="0">
                <a:solidFill>
                  <a:schemeClr val="tx1"/>
                </a:solidFill>
              </a:rPr>
              <a:t>og</a:t>
            </a:r>
            <a:r>
              <a:rPr lang="da-DK" sz="1800" b="1" i="1" dirty="0" smtClean="0">
                <a:solidFill>
                  <a:schemeClr val="tx1"/>
                </a:solidFill>
              </a:rPr>
              <a:t> ”Bemærkninger til lovforslagets enkelte bestemmelser” </a:t>
            </a:r>
            <a:endParaRPr lang="da-DK" sz="1800" b="1" dirty="0" smtClean="0">
              <a:solidFill>
                <a:schemeClr val="tx1"/>
              </a:solidFill>
            </a:endParaRPr>
          </a:p>
          <a:p>
            <a:pPr algn="l"/>
            <a:r>
              <a:rPr lang="da-DK" sz="1600" dirty="0" smtClean="0">
                <a:solidFill>
                  <a:schemeClr val="tx1"/>
                </a:solidFill>
              </a:rPr>
              <a:t> </a:t>
            </a:r>
            <a:r>
              <a:rPr lang="da-DK" sz="1600" b="1" dirty="0" smtClean="0">
                <a:solidFill>
                  <a:schemeClr val="tx1"/>
                </a:solidFill>
              </a:rPr>
              <a:t>1. Lovforslagets formål og indhold (s. 5)</a:t>
            </a:r>
            <a:endParaRPr lang="da-DK" sz="1600" dirty="0" smtClean="0">
              <a:solidFill>
                <a:schemeClr val="tx1"/>
              </a:solidFill>
            </a:endParaRPr>
          </a:p>
          <a:p>
            <a:pPr algn="l"/>
            <a:r>
              <a:rPr lang="da-DK" sz="1600" i="1" dirty="0" smtClean="0">
                <a:solidFill>
                  <a:schemeClr val="tx1"/>
                </a:solidFill>
              </a:rPr>
              <a:t>”I lovforslaget foreslås der etableret en ny tilskudsstruktur, der forenkler og omfordeler statens tilskud på museumsområdet med henblik på at fremme en udvikling mod øget økonomisk bæredygtighed”</a:t>
            </a:r>
            <a:r>
              <a:rPr lang="da-DK" sz="1600" dirty="0" smtClean="0">
                <a:solidFill>
                  <a:schemeClr val="tx1"/>
                </a:solidFill>
              </a:rPr>
              <a:t>. ODM anerkender ønsket om økonomisk bæredygtighed og forenkling af statens tilskud. Det er dog beklageligt, at man ikke tager fat i en gennemgribende sanering af tilskudsstrukturen, som i mange tilfælde er stærkt præget af tilfældigheder og historiske tildragelser. </a:t>
            </a:r>
          </a:p>
          <a:p>
            <a:pPr algn="l"/>
            <a:r>
              <a:rPr lang="da-DK" sz="1600" dirty="0" smtClean="0">
                <a:solidFill>
                  <a:schemeClr val="tx1"/>
                </a:solidFill>
              </a:rPr>
              <a:t> </a:t>
            </a:r>
            <a:r>
              <a:rPr lang="da-DK" sz="1600" i="1" dirty="0" smtClean="0">
                <a:solidFill>
                  <a:schemeClr val="tx1"/>
                </a:solidFill>
              </a:rPr>
              <a:t>”Der foreslås endvidere en ny rådgivningsstruktur for Kulturstyrelsen med henblik på styrket fokus på udvikling af museumsområdet”.</a:t>
            </a:r>
            <a:r>
              <a:rPr lang="da-DK" sz="1600" dirty="0" smtClean="0">
                <a:solidFill>
                  <a:schemeClr val="tx1"/>
                </a:solidFill>
              </a:rPr>
              <a:t> ODM er bekymret for at der er tale om centralisering, med det formål alene at gøre Kulturstyrelsens arbejde administrativt nemmere - snarere end det er formålet at fremme det decentrale, fagligt velunderbyggede museumsarbejde i hele landet. En ny central rådgivningsstruktur kræver fokus på faglig inddragelse og sikring af det decentrale og professionelle museumsarbejde i hele landet.</a:t>
            </a:r>
          </a:p>
          <a:p>
            <a:pPr algn="l" eaLnBrk="1" hangingPunct="1"/>
            <a:endParaRPr lang="da-DK" sz="16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071679"/>
            <a:ext cx="7000875" cy="4214822"/>
          </a:xfrm>
        </p:spPr>
        <p:txBody>
          <a:bodyPr/>
          <a:lstStyle/>
          <a:p>
            <a:pPr algn="l"/>
            <a:r>
              <a:rPr lang="da-DK" sz="1800" b="1" dirty="0" smtClean="0">
                <a:solidFill>
                  <a:schemeClr val="tx1"/>
                </a:solidFill>
              </a:rPr>
              <a:t>3.2.3 Vedr. lovens formål og museernes opgave og rolle i samfundet (s.10) </a:t>
            </a:r>
          </a:p>
          <a:p>
            <a:pPr algn="l"/>
            <a:r>
              <a:rPr lang="da-DK" sz="1600" dirty="0" smtClean="0">
                <a:solidFill>
                  <a:schemeClr val="tx1"/>
                </a:solidFill>
              </a:rPr>
              <a:t>Det betones: </a:t>
            </a:r>
            <a:r>
              <a:rPr lang="da-DK" sz="1600" i="1" dirty="0" smtClean="0">
                <a:solidFill>
                  <a:schemeClr val="tx1"/>
                </a:solidFill>
              </a:rPr>
              <a:t>”at der er et væsentligt potentiale i at udvikle og styrke museernes samarbejdsrelationer, koordinering, arbejdsdeling og fælles opgaveløsning, hvorfor museernes pligt til at samarbejde knyttes mere direkte sammen med bestemmelsen i lovens § 2 stk. 1”. </a:t>
            </a:r>
            <a:r>
              <a:rPr lang="da-DK" sz="1600" dirty="0" smtClean="0">
                <a:solidFill>
                  <a:schemeClr val="tx1"/>
                </a:solidFill>
              </a:rPr>
              <a:t>Danske museer har gennem generationer haft tradition for et stærkt fagligt samarbejde. Man har ligefrem talt om det decentrale og sammenhængende Museumsdanmark, hvor der var stort fokus på fælles opgavevaretagelse. Samarbejde tænkes nu lovfæstet som krav, uden at dette samarbejdes karakter fastsættes nærmere. </a:t>
            </a:r>
          </a:p>
          <a:p>
            <a:pPr algn="l"/>
            <a:r>
              <a:rPr lang="da-DK" sz="1600" dirty="0" smtClean="0">
                <a:solidFill>
                  <a:schemeClr val="tx1"/>
                </a:solidFill>
              </a:rPr>
              <a:t>ODM undrer sig over hvad formålet er, når museernes samarbejde fungerer glimrende i forvejen. Det undrer samtidig ODM, at statens egne museer uden begrundelse holdes fri af samme bestemmelse i lovudkastet. </a:t>
            </a:r>
          </a:p>
          <a:p>
            <a:r>
              <a:rPr lang="da-DK" sz="1600" dirty="0" smtClean="0">
                <a:solidFill>
                  <a:schemeClr val="tx1"/>
                </a:solidFill>
              </a:rPr>
              <a:t> </a:t>
            </a:r>
            <a:endParaRPr lang="da-DK" sz="1600" dirty="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857224" y="1928802"/>
            <a:ext cx="7358065" cy="4357698"/>
          </a:xfrm>
        </p:spPr>
        <p:txBody>
          <a:bodyPr/>
          <a:lstStyle/>
          <a:p>
            <a:pPr algn="l"/>
            <a:r>
              <a:rPr lang="da-DK" sz="1800" b="1" dirty="0" smtClean="0">
                <a:solidFill>
                  <a:schemeClr val="tx1"/>
                </a:solidFill>
              </a:rPr>
              <a:t>3.3.3.1. Museets ledelse (s.12) </a:t>
            </a:r>
            <a:endParaRPr lang="da-DK" sz="1800" dirty="0" smtClean="0">
              <a:solidFill>
                <a:schemeClr val="tx1"/>
              </a:solidFill>
            </a:endParaRPr>
          </a:p>
          <a:p>
            <a:pPr algn="l"/>
            <a:r>
              <a:rPr lang="da-DK" sz="1600" i="1" dirty="0" smtClean="0">
                <a:solidFill>
                  <a:schemeClr val="tx1"/>
                </a:solidFill>
              </a:rPr>
              <a:t>”Kulturministeriet foreslår derfor, at § 14, stk. 1, nr. 7, 1. pkt. ændres fra et krav om bestemt uddannelsesbaggrund og heltidsbeskæftigelse til et krav om, at museets leder besidder relevante kompetencer” </a:t>
            </a:r>
            <a:r>
              <a:rPr lang="da-DK" sz="1600" dirty="0" smtClean="0">
                <a:solidFill>
                  <a:schemeClr val="tx1"/>
                </a:solidFill>
              </a:rPr>
              <a:t>ODM ønsker at det præciseres, at der er et ønske om ”både museumsfaglige og ledelsesmæssige kompetencer” og at dette formuleres direkte i loven. </a:t>
            </a:r>
          </a:p>
          <a:p>
            <a:pPr algn="l"/>
            <a:r>
              <a:rPr lang="da-DK" sz="1600" dirty="0" smtClean="0">
                <a:solidFill>
                  <a:schemeClr val="tx1"/>
                </a:solidFill>
              </a:rPr>
              <a:t> </a:t>
            </a:r>
          </a:p>
          <a:p>
            <a:pPr algn="l"/>
            <a:r>
              <a:rPr lang="da-DK" sz="1800" b="1" dirty="0" smtClean="0">
                <a:solidFill>
                  <a:schemeClr val="tx1"/>
                </a:solidFill>
              </a:rPr>
              <a:t>3.4.3.1 Driftstilskud til statsanerkendte museer</a:t>
            </a:r>
            <a:endParaRPr lang="da-DK" sz="1800" dirty="0" smtClean="0">
              <a:solidFill>
                <a:schemeClr val="tx1"/>
              </a:solidFill>
            </a:endParaRPr>
          </a:p>
          <a:p>
            <a:pPr algn="l"/>
            <a:r>
              <a:rPr lang="da-DK" sz="1600" i="1" dirty="0" smtClean="0">
                <a:solidFill>
                  <a:schemeClr val="tx1"/>
                </a:solidFill>
              </a:rPr>
              <a:t>”Kulturministeriet tilslutter sig arbejdsgruppens anbefalinger om at etablere en forenklet tilskudsstruktur, der fremmer udvikling mod mere økonomisk bæredygtige museer… Forslaget indebærer en forhøjelse af minimumsgrundlaget for det ikke statslige tilskud”</a:t>
            </a:r>
            <a:r>
              <a:rPr lang="da-DK" sz="1600" dirty="0" smtClean="0">
                <a:solidFill>
                  <a:schemeClr val="tx1"/>
                </a:solidFill>
              </a:rPr>
              <a:t> ODM anerkender vigtigheden af at sikre både regelforenkling og økonomisk bæredygtige museer. Den berammede minimumssats (minimum 2 mill. kr. i </a:t>
            </a:r>
            <a:r>
              <a:rPr lang="da-DK" sz="1600" dirty="0" err="1" smtClean="0">
                <a:solidFill>
                  <a:schemeClr val="tx1"/>
                </a:solidFill>
              </a:rPr>
              <a:t>egenindtægt</a:t>
            </a:r>
            <a:r>
              <a:rPr lang="da-DK" sz="1600" dirty="0" smtClean="0">
                <a:solidFill>
                  <a:schemeClr val="tx1"/>
                </a:solidFill>
              </a:rPr>
              <a:t>) for fremtidens museumsdrift forekommer vilkårlig, men må anses for at være rimelig for betryggende driftsvilkår. Der kan dog sættes spørgsmålstegn ved om minimumssatsen alene skal måles på kommunalt tilskud (s. 25). I flere tilfælde vil f.eks. tilskud fra private fonde og/eller anden </a:t>
            </a:r>
            <a:r>
              <a:rPr lang="da-DK" sz="1600" dirty="0" err="1" smtClean="0">
                <a:solidFill>
                  <a:schemeClr val="tx1"/>
                </a:solidFill>
              </a:rPr>
              <a:t>egen-indtægter</a:t>
            </a:r>
            <a:r>
              <a:rPr lang="da-DK" sz="1600" dirty="0" smtClean="0">
                <a:solidFill>
                  <a:schemeClr val="tx1"/>
                </a:solidFill>
              </a:rPr>
              <a:t> kunne medvirke til at opfylde kravet til bæredygtig økonomi. </a:t>
            </a:r>
          </a:p>
          <a:p>
            <a:pPr algn="l" eaLnBrk="1" hangingPunct="1"/>
            <a:endParaRPr lang="da-DK" sz="16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a:xfrm>
            <a:off x="755576" y="2103438"/>
            <a:ext cx="7772400" cy="1470025"/>
          </a:xfrm>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071679"/>
            <a:ext cx="7000875" cy="4214822"/>
          </a:xfrm>
        </p:spPr>
        <p:txBody>
          <a:bodyPr/>
          <a:lstStyle/>
          <a:p>
            <a:pPr algn="l"/>
            <a:r>
              <a:rPr lang="da-DK" sz="1800" b="1" dirty="0" smtClean="0">
                <a:solidFill>
                  <a:schemeClr val="tx1"/>
                </a:solidFill>
              </a:rPr>
              <a:t>3.4.3.2 Tilskud til udvikling af museumsområdet (s. 16ff)</a:t>
            </a:r>
            <a:endParaRPr lang="da-DK" sz="1800" dirty="0" smtClean="0">
              <a:solidFill>
                <a:schemeClr val="tx1"/>
              </a:solidFill>
            </a:endParaRPr>
          </a:p>
          <a:p>
            <a:pPr algn="l"/>
            <a:r>
              <a:rPr lang="da-DK" sz="1600" i="1" dirty="0" smtClean="0">
                <a:solidFill>
                  <a:schemeClr val="tx1"/>
                </a:solidFill>
              </a:rPr>
              <a:t>”Kulturministeriet tilslutter sig arbejdsgruppens anbefaling om etablering af en pulje, der kan understøtte udvikling af museumsområdet. Forslaget samler alle eksisterende puljer på museumsområdet…” </a:t>
            </a:r>
            <a:r>
              <a:rPr lang="da-DK" sz="1600" dirty="0" smtClean="0">
                <a:solidFill>
                  <a:schemeClr val="tx1"/>
                </a:solidFill>
              </a:rPr>
              <a:t>ODM er bekymret over, at midlerne til den forenklede tilskudsstruktur udvikling tænkes etableret via samtlige de midler, der hidtil har været at hente i museernes hidtidige puljeordninger. </a:t>
            </a:r>
          </a:p>
          <a:p>
            <a:pPr algn="l"/>
            <a:r>
              <a:rPr lang="da-DK" sz="1600" dirty="0" smtClean="0">
                <a:solidFill>
                  <a:schemeClr val="tx1"/>
                </a:solidFill>
              </a:rPr>
              <a:t>Midler, der er blevet brugt som startkapital, til udvikling og til ”blåstempling” af projekter, f.eks. overfor fonde, indenfor alle søjler i museumsloven. Midlerne har i høj grad bidraget til den strategiske og udviklende del af f.eks. de ekstra formidlingsaktiviteter på landets museer, der indenfor de seneste år har betydet markant flere gæster på landets museer. </a:t>
            </a:r>
          </a:p>
          <a:p>
            <a:pPr algn="l"/>
            <a:r>
              <a:rPr lang="da-DK" sz="1600" dirty="0" smtClean="0">
                <a:solidFill>
                  <a:schemeClr val="tx1"/>
                </a:solidFill>
              </a:rPr>
              <a:t>Når alle mindre puljer slås sammen risikeres det, at der kun er midler til initiativer der ligger indenfor de formentlig ganske få satsningsområder, som et strategisk panel vil give museumsområdet ad gangen.</a:t>
            </a:r>
          </a:p>
          <a:p>
            <a:pPr algn="l" eaLnBrk="1" hangingPunct="1"/>
            <a:endParaRPr lang="da-DK" sz="16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143117"/>
            <a:ext cx="7000875" cy="4143384"/>
          </a:xfrm>
        </p:spPr>
        <p:txBody>
          <a:bodyPr/>
          <a:lstStyle/>
          <a:p>
            <a:pPr algn="l"/>
            <a:r>
              <a:rPr lang="da-DK" sz="1600" b="1" dirty="0" smtClean="0">
                <a:solidFill>
                  <a:schemeClr val="tx1"/>
                </a:solidFill>
              </a:rPr>
              <a:t>3.4..3.3. Tilskud til forskning</a:t>
            </a:r>
            <a:endParaRPr lang="da-DK" sz="1600" dirty="0" smtClean="0">
              <a:solidFill>
                <a:schemeClr val="tx1"/>
              </a:solidFill>
            </a:endParaRPr>
          </a:p>
          <a:p>
            <a:pPr algn="l"/>
            <a:r>
              <a:rPr lang="da-DK" sz="1600" i="1" dirty="0" smtClean="0">
                <a:solidFill>
                  <a:schemeClr val="tx1"/>
                </a:solidFill>
              </a:rPr>
              <a:t>”Kulturministeriet tilslutter sig arbejdsgruppens anbefaling om at styrke museernes forskning, så det fremover bliver Kulturministeriet, der yder tilskud til forskningsprojekter ved museerne efter indstilling fra Kulturministeriets Forskningsudvalg. … en konsekvens af ændringen vil være, at ansøger skal have en ph.d. grad eller være forskerbedømt på tilsvarende niveau for at kunne ansøge om midler til forskningsprojekter”</a:t>
            </a:r>
            <a:r>
              <a:rPr lang="da-DK" sz="1600" dirty="0" smtClean="0">
                <a:solidFill>
                  <a:schemeClr val="tx1"/>
                </a:solidFill>
              </a:rPr>
              <a:t> ODM tilslutter sig ønsket om at styrke forskning på museerne, men er uforstående over for ønsket om alene at placere museernes forskningsmidler i Kulturministeriets forskningsudvalg. Den hidtidige praksis, hvor det er relevante museumsfaglige råd, der har medvirket til udpegning af forskningsegnede projekter ønskes bibeholdt. </a:t>
            </a:r>
          </a:p>
          <a:p>
            <a:pPr algn="l"/>
            <a:r>
              <a:rPr lang="da-DK" sz="1600" dirty="0" smtClean="0">
                <a:solidFill>
                  <a:schemeClr val="tx1"/>
                </a:solidFill>
              </a:rPr>
              <a:t> Ændringerne af tilskuddene til museernes forskning vil ramme hårdt på mange museer, når man i forlængelse af ønsket om overflytning af forskningsmidlerne i forbindelse med ansøgninger betinger, at for at komme i betragtning skal både </a:t>
            </a:r>
            <a:r>
              <a:rPr lang="da-DK" sz="1600" b="1" dirty="0" smtClean="0">
                <a:solidFill>
                  <a:schemeClr val="tx1"/>
                </a:solidFill>
              </a:rPr>
              <a:t>ansøger og udfører</a:t>
            </a:r>
            <a:r>
              <a:rPr lang="da-DK" sz="1600" dirty="0" smtClean="0">
                <a:solidFill>
                  <a:schemeClr val="tx1"/>
                </a:solidFill>
              </a:rPr>
              <a:t> af forskningsprojekter være i besiddelse af en ph.d. grad. Det vil kun et mindre antal museer kunne leve op til.</a:t>
            </a: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1772816"/>
            <a:ext cx="7000875" cy="4513685"/>
          </a:xfrm>
        </p:spPr>
        <p:txBody>
          <a:bodyPr/>
          <a:lstStyle/>
          <a:p>
            <a:pPr algn="l"/>
            <a:r>
              <a:rPr lang="da-DK" sz="1800" b="1" dirty="0" smtClean="0">
                <a:solidFill>
                  <a:schemeClr val="tx1"/>
                </a:solidFill>
              </a:rPr>
              <a:t>Forskning (fortsat)</a:t>
            </a:r>
          </a:p>
          <a:p>
            <a:pPr algn="l"/>
            <a:r>
              <a:rPr lang="da-DK" sz="1600" dirty="0" smtClean="0">
                <a:solidFill>
                  <a:schemeClr val="tx1"/>
                </a:solidFill>
              </a:rPr>
              <a:t>ODM støtter klart en opgradering af museernes forskning og en højnelse af vidensniveauet til gavn for museernes brugere. </a:t>
            </a:r>
          </a:p>
          <a:p>
            <a:pPr algn="l"/>
            <a:r>
              <a:rPr lang="da-DK" sz="1600" dirty="0" smtClean="0">
                <a:solidFill>
                  <a:schemeClr val="tx1"/>
                </a:solidFill>
              </a:rPr>
              <a:t>Ph.d. graden er blot én vej til forskning. I dag har museerne landet over ansat hundredvis af videnskabeligt uddannede medarbejdere, der gennem årene har leveret forskning af høj kvalitet - blot med andre uddannelsesniveauer (cand. mag, mag. art m.v.). Selv med en treårig overgangsfase vil det ikke være hverken relevant eller muligt for alle landets museer at rekruttere personale med en </a:t>
            </a:r>
            <a:r>
              <a:rPr lang="da-DK" sz="1600" dirty="0" err="1" smtClean="0">
                <a:solidFill>
                  <a:schemeClr val="tx1"/>
                </a:solidFill>
              </a:rPr>
              <a:t>ph.d.grad</a:t>
            </a:r>
            <a:r>
              <a:rPr lang="da-DK" sz="1600" dirty="0" smtClean="0">
                <a:solidFill>
                  <a:schemeClr val="tx1"/>
                </a:solidFill>
              </a:rPr>
              <a:t> - eller relevant at få opgraderet ikke ph.d.er til ph.d.- niveauet. </a:t>
            </a:r>
          </a:p>
          <a:p>
            <a:pPr algn="l"/>
            <a:r>
              <a:rPr lang="da-DK" sz="1600" dirty="0" smtClean="0">
                <a:solidFill>
                  <a:schemeClr val="tx1"/>
                </a:solidFill>
              </a:rPr>
              <a:t>Med lovforslaget skal man nu have en ph.d. grad i forvejen for at kunne søge forskningsstøtte. Eksemplet viser, at ph.d. kravet er stik imod intentionerne om, at museerne skal blive bedre forskningsinstitutioner og bedre til at samarbejde med bl.a. universiteterne. Det må betones, at der på museerne også er brug for at kunne rekruttere akademiske medarbejdere med såvel store museums- som formidlingsfaglige kompetencer - </a:t>
            </a:r>
            <a:r>
              <a:rPr lang="da-DK" sz="1600" i="1" dirty="0" smtClean="0">
                <a:solidFill>
                  <a:schemeClr val="tx1"/>
                </a:solidFill>
              </a:rPr>
              <a:t>samtidig </a:t>
            </a:r>
            <a:r>
              <a:rPr lang="da-DK" sz="1600" dirty="0" smtClean="0">
                <a:solidFill>
                  <a:schemeClr val="tx1"/>
                </a:solidFill>
              </a:rPr>
              <a:t>med at videnskabeligt talent sikres. Reelt er der tale om en bestemmelse, der modvirker ønsket om at skabe mere bæredygtige museer, foruden at det antageligt vil medvirke til at skabe lønpres</a:t>
            </a:r>
            <a:endParaRPr lang="da-DK" sz="1600" dirty="0"/>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ctrTitle"/>
          </p:nvPr>
        </p:nvSpPr>
        <p:spPr>
          <a:xfrm>
            <a:off x="685800" y="2130425"/>
            <a:ext cx="7772400" cy="798513"/>
          </a:xfrm>
        </p:spPr>
        <p:txBody>
          <a:bodyPr/>
          <a:lstStyle/>
          <a:p>
            <a:pPr eaLnBrk="1" hangingPunct="1"/>
            <a:r>
              <a:rPr lang="da-DK" sz="3600" dirty="0" smtClean="0"/>
              <a:t>ODMs hoved-ønsker til loven </a:t>
            </a:r>
            <a:r>
              <a:rPr lang="da-DK" sz="4000" dirty="0" smtClean="0"/>
              <a:t/>
            </a:r>
            <a:br>
              <a:rPr lang="da-DK" sz="4000" dirty="0" smtClean="0"/>
            </a:br>
            <a:r>
              <a:rPr lang="da-DK" sz="2400" dirty="0" smtClean="0"/>
              <a:t>(efter midtvejsrapporten, sept. 2012)</a:t>
            </a:r>
            <a:endParaRPr lang="da-DK" dirty="0" smtClean="0"/>
          </a:p>
        </p:txBody>
      </p:sp>
      <p:sp>
        <p:nvSpPr>
          <p:cNvPr id="3" name="Undertitel 2"/>
          <p:cNvSpPr>
            <a:spLocks noGrp="1"/>
          </p:cNvSpPr>
          <p:nvPr>
            <p:ph type="subTitle" idx="1"/>
          </p:nvPr>
        </p:nvSpPr>
        <p:spPr>
          <a:xfrm>
            <a:off x="642938" y="3071813"/>
            <a:ext cx="7643812" cy="3357562"/>
          </a:xfrm>
        </p:spPr>
        <p:txBody>
          <a:bodyPr rtlCol="0">
            <a:normAutofit fontScale="25000" lnSpcReduction="20000"/>
          </a:bodyPr>
          <a:lstStyle/>
          <a:p>
            <a:pPr algn="l">
              <a:buFont typeface="Arial" pitchFamily="34" charset="0"/>
              <a:buChar char="•"/>
              <a:defRPr/>
            </a:pPr>
            <a:r>
              <a:rPr lang="da-DK" sz="8000" dirty="0" smtClean="0"/>
              <a:t> </a:t>
            </a:r>
            <a:r>
              <a:rPr lang="da-DK" sz="8000" dirty="0" smtClean="0">
                <a:solidFill>
                  <a:schemeClr val="tx1"/>
                </a:solidFill>
              </a:rPr>
              <a:t>Alle museer skal fortsat have </a:t>
            </a:r>
            <a:r>
              <a:rPr lang="da-DK" sz="8000" dirty="0" smtClean="0">
                <a:solidFill>
                  <a:srgbClr val="FF0000"/>
                </a:solidFill>
              </a:rPr>
              <a:t>ansvar for at varetage Museumslovens fem søjler</a:t>
            </a:r>
            <a:r>
              <a:rPr lang="da-DK" sz="8000" dirty="0" smtClean="0">
                <a:solidFill>
                  <a:schemeClr val="tx1"/>
                </a:solidFill>
              </a:rPr>
              <a:t>. Det er museernes eget ansvar at kunne løse opgaverne.</a:t>
            </a:r>
          </a:p>
          <a:p>
            <a:pPr algn="l">
              <a:defRPr/>
            </a:pPr>
            <a:endParaRPr lang="da-DK" sz="8000" dirty="0" smtClean="0">
              <a:solidFill>
                <a:schemeClr val="tx1"/>
              </a:solidFill>
            </a:endParaRPr>
          </a:p>
          <a:p>
            <a:pPr algn="l" eaLnBrk="1" fontAlgn="auto" hangingPunct="1">
              <a:spcAft>
                <a:spcPts val="0"/>
              </a:spcAft>
              <a:buFont typeface="Arial" pitchFamily="34" charset="0"/>
              <a:buChar char="•"/>
              <a:defRPr/>
            </a:pPr>
            <a:r>
              <a:rPr lang="da-DK" sz="8000" dirty="0" smtClean="0">
                <a:solidFill>
                  <a:schemeClr val="tx1"/>
                </a:solidFill>
              </a:rPr>
              <a:t> Skærpede </a:t>
            </a:r>
            <a:r>
              <a:rPr lang="da-DK" sz="8000" dirty="0" smtClean="0">
                <a:solidFill>
                  <a:srgbClr val="FF0000"/>
                </a:solidFill>
              </a:rPr>
              <a:t>nationale standarder og strategier </a:t>
            </a:r>
            <a:r>
              <a:rPr lang="da-DK" sz="8000" dirty="0" smtClean="0">
                <a:solidFill>
                  <a:schemeClr val="tx1"/>
                </a:solidFill>
              </a:rPr>
              <a:t>i forhold til den generelle opgavevaretagelse, </a:t>
            </a:r>
            <a:r>
              <a:rPr lang="da-DK" sz="8000" dirty="0" smtClean="0">
                <a:solidFill>
                  <a:srgbClr val="FF0000"/>
                </a:solidFill>
              </a:rPr>
              <a:t>skal</a:t>
            </a:r>
            <a:r>
              <a:rPr lang="da-DK" sz="8000" dirty="0" smtClean="0">
                <a:solidFill>
                  <a:schemeClr val="tx1"/>
                </a:solidFill>
              </a:rPr>
              <a:t> </a:t>
            </a:r>
            <a:r>
              <a:rPr lang="da-DK" sz="8000" dirty="0" smtClean="0">
                <a:solidFill>
                  <a:srgbClr val="FF0000"/>
                </a:solidFill>
              </a:rPr>
              <a:t>defineres i tæt samarbejde med museerne</a:t>
            </a:r>
            <a:r>
              <a:rPr lang="da-DK" sz="8000" dirty="0" smtClean="0">
                <a:solidFill>
                  <a:schemeClr val="tx1"/>
                </a:solidFill>
              </a:rPr>
              <a:t>. </a:t>
            </a:r>
          </a:p>
          <a:p>
            <a:pPr algn="l" eaLnBrk="1" fontAlgn="auto" hangingPunct="1">
              <a:spcAft>
                <a:spcPts val="0"/>
              </a:spcAft>
              <a:buFont typeface="Arial" pitchFamily="34" charset="0"/>
              <a:buChar char="•"/>
              <a:defRPr/>
            </a:pPr>
            <a:endParaRPr lang="da-DK" sz="8000" dirty="0" smtClean="0">
              <a:solidFill>
                <a:schemeClr val="tx1"/>
              </a:solidFill>
            </a:endParaRPr>
          </a:p>
          <a:p>
            <a:pPr algn="l" eaLnBrk="1" fontAlgn="auto" hangingPunct="1">
              <a:spcAft>
                <a:spcPts val="0"/>
              </a:spcAft>
              <a:buFont typeface="Arial" pitchFamily="34" charset="0"/>
              <a:buChar char="•"/>
              <a:defRPr/>
            </a:pPr>
            <a:r>
              <a:rPr lang="da-DK" sz="8000" dirty="0" smtClean="0">
                <a:solidFill>
                  <a:schemeClr val="tx1"/>
                </a:solidFill>
              </a:rPr>
              <a:t> </a:t>
            </a:r>
            <a:r>
              <a:rPr lang="da-DK" sz="8000" dirty="0" smtClean="0">
                <a:solidFill>
                  <a:srgbClr val="FF0000"/>
                </a:solidFill>
              </a:rPr>
              <a:t>Kulturstyrelsen rolle bør fastlægges </a:t>
            </a:r>
          </a:p>
          <a:p>
            <a:pPr algn="l" eaLnBrk="1" fontAlgn="auto" hangingPunct="1">
              <a:spcAft>
                <a:spcPts val="0"/>
              </a:spcAft>
              <a:defRPr/>
            </a:pPr>
            <a:r>
              <a:rPr lang="da-DK" sz="8000" dirty="0" smtClean="0">
                <a:solidFill>
                  <a:schemeClr val="tx1"/>
                </a:solidFill>
              </a:rPr>
              <a:t>Kulturstyrelsen skal ikke forestå kulturarvs driftsopgaver eller projekter, der ligeså godt – eller bedre - kan foregå på museerne, der er fagligt kvalificerede hertil. </a:t>
            </a:r>
            <a:r>
              <a:rPr lang="da-DK" sz="8000" dirty="0" smtClean="0">
                <a:solidFill>
                  <a:srgbClr val="FF0000"/>
                </a:solidFill>
              </a:rPr>
              <a:t>Faglig fastholdelse og kontinuitet på museumsområdet </a:t>
            </a:r>
            <a:r>
              <a:rPr lang="da-DK" sz="8000" dirty="0" smtClean="0">
                <a:solidFill>
                  <a:schemeClr val="tx1"/>
                </a:solidFill>
              </a:rPr>
              <a:t>er kernebegreber. </a:t>
            </a:r>
          </a:p>
          <a:p>
            <a:pPr algn="l">
              <a:buFont typeface="Arial" pitchFamily="34" charset="0"/>
              <a:buChar char="•"/>
              <a:defRPr/>
            </a:pPr>
            <a:endParaRPr lang="da-DK" dirty="0" smtClean="0">
              <a:solidFill>
                <a:schemeClr val="tx1"/>
              </a:solidFill>
            </a:endParaRPr>
          </a:p>
          <a:p>
            <a:pPr algn="l">
              <a:buFont typeface="Arial" pitchFamily="34" charset="0"/>
              <a:buChar char="•"/>
              <a:defRPr/>
            </a:pPr>
            <a:endParaRPr lang="da-DK" dirty="0">
              <a:solidFill>
                <a:schemeClr val="tx1"/>
              </a:solidFill>
            </a:endParaRPr>
          </a:p>
        </p:txBody>
      </p:sp>
      <p:pic>
        <p:nvPicPr>
          <p:cNvPr id="10244"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000241"/>
            <a:ext cx="7000875" cy="4286260"/>
          </a:xfrm>
        </p:spPr>
        <p:txBody>
          <a:bodyPr/>
          <a:lstStyle/>
          <a:p>
            <a:pPr algn="l"/>
            <a:r>
              <a:rPr lang="da-DK" sz="1800" b="1" dirty="0" smtClean="0">
                <a:solidFill>
                  <a:schemeClr val="tx1"/>
                </a:solidFill>
              </a:rPr>
              <a:t>3.4.3.4. Driftstilskud til konserveringscentre</a:t>
            </a:r>
            <a:endParaRPr lang="da-DK" sz="1800" dirty="0" smtClean="0">
              <a:solidFill>
                <a:schemeClr val="tx1"/>
              </a:solidFill>
            </a:endParaRPr>
          </a:p>
          <a:p>
            <a:pPr algn="l"/>
            <a:r>
              <a:rPr lang="da-DK" sz="1800" i="1" dirty="0" smtClean="0">
                <a:solidFill>
                  <a:schemeClr val="tx1"/>
                </a:solidFill>
              </a:rPr>
              <a:t>”Kulturministeriet kan tilslutte sig arbejdsgruppens anbefaling om at tildele de statslige tilskud, som i dag ydes til konserveringscentre, til statsanerkendte museer”</a:t>
            </a:r>
            <a:endParaRPr lang="da-DK" sz="1800" dirty="0" smtClean="0">
              <a:solidFill>
                <a:schemeClr val="tx1"/>
              </a:solidFill>
            </a:endParaRPr>
          </a:p>
          <a:p>
            <a:pPr algn="l"/>
            <a:r>
              <a:rPr lang="da-DK" sz="1800" dirty="0" smtClean="0">
                <a:solidFill>
                  <a:schemeClr val="tx1"/>
                </a:solidFill>
              </a:rPr>
              <a:t>ODM er enig i, at opgaven og ansvaret for bevaring af kulturarven på museerne påhviler museerne, og dermed løsningen med at tildele det statslige tilskud til museer, der hidtil har haft gavn af ordningen. ODM vil dog gerne anføre en stærk bekymring for om tilskuddene forsvinder fra bevaringsområdet, hvis midlerne ikke er specifikt formålsbestemt til den meget vigtige bevaringsopgave. </a:t>
            </a:r>
            <a:endParaRPr lang="da-DK" sz="1800" dirty="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539552" y="836712"/>
            <a:ext cx="8136904" cy="6021288"/>
          </a:xfrm>
        </p:spPr>
        <p:txBody>
          <a:bodyPr/>
          <a:lstStyle/>
          <a:p>
            <a:pPr algn="l"/>
            <a:r>
              <a:rPr lang="da-DK" sz="1800" i="1" dirty="0" smtClean="0">
                <a:solidFill>
                  <a:schemeClr val="tx1"/>
                </a:solidFill>
              </a:rPr>
              <a:t>(Finanslov 2013, Elbæks </a:t>
            </a:r>
            <a:r>
              <a:rPr lang="da-DK" sz="1800" i="1" dirty="0" err="1" smtClean="0">
                <a:solidFill>
                  <a:schemeClr val="tx1"/>
                </a:solidFill>
              </a:rPr>
              <a:t>Facebook</a:t>
            </a:r>
            <a:r>
              <a:rPr lang="da-DK" sz="1800" i="1" dirty="0" smtClean="0">
                <a:solidFill>
                  <a:schemeClr val="tx1"/>
                </a:solidFill>
              </a:rPr>
              <a:t> </a:t>
            </a:r>
            <a:r>
              <a:rPr lang="da-DK" sz="1800" i="1" dirty="0" err="1" smtClean="0">
                <a:solidFill>
                  <a:schemeClr val="tx1"/>
                </a:solidFill>
              </a:rPr>
              <a:t>opdat</a:t>
            </a:r>
            <a:r>
              <a:rPr lang="da-DK" sz="1800" i="1" dirty="0" smtClean="0">
                <a:solidFill>
                  <a:schemeClr val="tx1"/>
                </a:solidFill>
              </a:rPr>
              <a:t>. d. 22.11 </a:t>
            </a:r>
          </a:p>
          <a:p>
            <a:pPr algn="l"/>
            <a:r>
              <a:rPr lang="da-DK" sz="1800" i="1" dirty="0" smtClean="0">
                <a:solidFill>
                  <a:schemeClr val="tx1"/>
                </a:solidFill>
              </a:rPr>
              <a:t>– og ordførermøde d. 28.11.12)</a:t>
            </a:r>
          </a:p>
          <a:p>
            <a:pPr algn="l"/>
            <a:endParaRPr lang="da-DK" sz="1800" i="1" dirty="0" smtClean="0">
              <a:solidFill>
                <a:schemeClr val="tx1"/>
              </a:solidFill>
            </a:endParaRPr>
          </a:p>
          <a:p>
            <a:pPr marL="285750" indent="-285750" algn="l">
              <a:buFont typeface="Arial" pitchFamily="34" charset="0"/>
              <a:buChar char="•"/>
            </a:pPr>
            <a:r>
              <a:rPr lang="da-DK" sz="1800" b="1" i="1" dirty="0" smtClean="0">
                <a:solidFill>
                  <a:schemeClr val="tx1"/>
                </a:solidFill>
              </a:rPr>
              <a:t>Finanslov 2013 </a:t>
            </a:r>
          </a:p>
          <a:p>
            <a:pPr algn="l"/>
            <a:r>
              <a:rPr lang="da-DK" sz="1800" b="1" i="1" dirty="0" smtClean="0">
                <a:solidFill>
                  <a:schemeClr val="tx1"/>
                </a:solidFill>
              </a:rPr>
              <a:t>      </a:t>
            </a:r>
            <a:r>
              <a:rPr lang="da-DK" sz="1800" i="1" dirty="0" smtClean="0">
                <a:solidFill>
                  <a:schemeClr val="tx1"/>
                </a:solidFill>
              </a:rPr>
              <a:t>= 18,5 </a:t>
            </a:r>
            <a:r>
              <a:rPr lang="da-DK" sz="1800" i="1" dirty="0" err="1" smtClean="0">
                <a:solidFill>
                  <a:schemeClr val="tx1"/>
                </a:solidFill>
              </a:rPr>
              <a:t>mill</a:t>
            </a:r>
            <a:r>
              <a:rPr lang="da-DK" sz="1800" i="1" dirty="0" smtClean="0">
                <a:solidFill>
                  <a:schemeClr val="tx1"/>
                </a:solidFill>
              </a:rPr>
              <a:t>. kr. </a:t>
            </a:r>
            <a:r>
              <a:rPr lang="da-DK" sz="1800" b="1" i="1" dirty="0" smtClean="0">
                <a:solidFill>
                  <a:schemeClr val="tx1"/>
                </a:solidFill>
              </a:rPr>
              <a:t>ekstra</a:t>
            </a:r>
            <a:r>
              <a:rPr lang="da-DK" sz="1800" i="1" dirty="0" smtClean="0">
                <a:solidFill>
                  <a:schemeClr val="tx1"/>
                </a:solidFill>
              </a:rPr>
              <a:t> til kulturarv!</a:t>
            </a:r>
          </a:p>
          <a:p>
            <a:pPr marL="285750" indent="-285750" algn="l">
              <a:buFont typeface="Arial" charset="0"/>
              <a:buChar char="•"/>
            </a:pPr>
            <a:r>
              <a:rPr lang="da-DK" sz="1800" b="1" i="1" dirty="0" smtClean="0">
                <a:solidFill>
                  <a:schemeClr val="tx1"/>
                </a:solidFill>
              </a:rPr>
              <a:t>NYT</a:t>
            </a:r>
            <a:r>
              <a:rPr lang="da-DK" sz="1800" b="1" i="1" dirty="0">
                <a:solidFill>
                  <a:schemeClr val="tx1"/>
                </a:solidFill>
              </a:rPr>
              <a:t>: Bestyrelser for Nationalmuseet og Statens Museum for Kunst </a:t>
            </a:r>
          </a:p>
          <a:p>
            <a:pPr algn="l"/>
            <a:r>
              <a:rPr lang="da-DK" sz="1800" i="1" dirty="0">
                <a:solidFill>
                  <a:schemeClr val="tx1"/>
                </a:solidFill>
              </a:rPr>
              <a:t>     (model som på Det Kgl. Teater </a:t>
            </a:r>
            <a:r>
              <a:rPr lang="da-DK" sz="1800" i="1" dirty="0" smtClean="0">
                <a:solidFill>
                  <a:schemeClr val="tx1"/>
                </a:solidFill>
              </a:rPr>
              <a:t>(begrundelse: autonomi </a:t>
            </a:r>
            <a:r>
              <a:rPr lang="da-DK" sz="1800" i="1" dirty="0">
                <a:solidFill>
                  <a:schemeClr val="tx1"/>
                </a:solidFill>
              </a:rPr>
              <a:t>og armslængde)</a:t>
            </a:r>
          </a:p>
          <a:p>
            <a:pPr marL="285750" indent="-285750" algn="l">
              <a:buFont typeface="Arial" pitchFamily="34" charset="0"/>
              <a:buChar char="•"/>
            </a:pPr>
            <a:endParaRPr lang="da-DK" sz="1800" b="1" i="1" dirty="0" smtClean="0">
              <a:solidFill>
                <a:schemeClr val="tx1"/>
              </a:solidFill>
            </a:endParaRPr>
          </a:p>
          <a:p>
            <a:pPr marL="285750" indent="-285750" algn="l">
              <a:buFont typeface="Arial" pitchFamily="34" charset="0"/>
              <a:buChar char="•"/>
            </a:pPr>
            <a:r>
              <a:rPr lang="da-DK" sz="1800" b="1" i="1" dirty="0" smtClean="0">
                <a:solidFill>
                  <a:schemeClr val="tx1"/>
                </a:solidFill>
              </a:rPr>
              <a:t>Sidste væsentlige ”knaster” i udkastet til ændringer </a:t>
            </a:r>
          </a:p>
          <a:p>
            <a:pPr algn="l"/>
            <a:r>
              <a:rPr lang="da-DK" sz="1800" b="1" i="1" dirty="0">
                <a:solidFill>
                  <a:schemeClr val="tx1"/>
                </a:solidFill>
              </a:rPr>
              <a:t> </a:t>
            </a:r>
            <a:r>
              <a:rPr lang="da-DK" sz="1800" b="1" i="1" dirty="0" smtClean="0">
                <a:solidFill>
                  <a:schemeClr val="tx1"/>
                </a:solidFill>
              </a:rPr>
              <a:t>     af museumsloven (ordførerbrev d. 27.11) </a:t>
            </a:r>
            <a:endParaRPr lang="da-DK" sz="1800" b="1" dirty="0" smtClean="0">
              <a:solidFill>
                <a:schemeClr val="tx1"/>
              </a:solidFill>
            </a:endParaRPr>
          </a:p>
          <a:p>
            <a:pPr algn="l"/>
            <a:r>
              <a:rPr lang="da-DK" sz="1800" b="1" i="1" dirty="0" smtClean="0">
                <a:solidFill>
                  <a:schemeClr val="tx1"/>
                </a:solidFill>
              </a:rPr>
              <a:t> </a:t>
            </a:r>
          </a:p>
          <a:p>
            <a:pPr algn="l"/>
            <a:r>
              <a:rPr lang="da-DK" sz="1800" b="1" i="1" dirty="0" smtClean="0">
                <a:solidFill>
                  <a:schemeClr val="tx1"/>
                </a:solidFill>
              </a:rPr>
              <a:t>Kravet om ph.d. niveau ved forskningsansøgninger: </a:t>
            </a:r>
            <a:endParaRPr lang="da-DK" sz="1800" dirty="0" smtClean="0">
              <a:solidFill>
                <a:schemeClr val="tx1"/>
              </a:solidFill>
            </a:endParaRPr>
          </a:p>
          <a:p>
            <a:pPr algn="l"/>
            <a:r>
              <a:rPr lang="da-DK" sz="1800" i="1" dirty="0" smtClean="0">
                <a:solidFill>
                  <a:schemeClr val="tx1"/>
                </a:solidFill>
              </a:rPr>
              <a:t>ODM ønsker bedre forskning og faglig udvikling. Det gøres bedst ved at følge </a:t>
            </a:r>
            <a:r>
              <a:rPr lang="da-DK" sz="1800" b="1" i="1" dirty="0" smtClean="0">
                <a:solidFill>
                  <a:schemeClr val="tx1"/>
                </a:solidFill>
              </a:rPr>
              <a:t>det almene forskningsbegreb,</a:t>
            </a:r>
            <a:r>
              <a:rPr lang="da-DK" sz="1800" i="1" dirty="0" smtClean="0">
                <a:solidFill>
                  <a:schemeClr val="tx1"/>
                </a:solidFill>
              </a:rPr>
              <a:t> som på universiteterne. </a:t>
            </a:r>
          </a:p>
          <a:p>
            <a:pPr algn="l"/>
            <a:r>
              <a:rPr lang="da-DK" sz="1800" i="1" dirty="0" smtClean="0">
                <a:solidFill>
                  <a:schemeClr val="tx1"/>
                </a:solidFill>
              </a:rPr>
              <a:t>Debatten om </a:t>
            </a:r>
            <a:r>
              <a:rPr lang="da-DK" sz="1800" i="1" dirty="0" err="1" smtClean="0">
                <a:solidFill>
                  <a:schemeClr val="tx1"/>
                </a:solidFill>
              </a:rPr>
              <a:t>ph.d</a:t>
            </a:r>
            <a:r>
              <a:rPr lang="da-DK" sz="1800" i="1" dirty="0" smtClean="0">
                <a:solidFill>
                  <a:schemeClr val="tx1"/>
                </a:solidFill>
              </a:rPr>
              <a:t> kravet for at være forsknings</a:t>
            </a:r>
            <a:r>
              <a:rPr lang="da-DK" sz="1800" b="1" i="1" dirty="0" smtClean="0">
                <a:solidFill>
                  <a:schemeClr val="tx1"/>
                </a:solidFill>
              </a:rPr>
              <a:t>ansøger/lede</a:t>
            </a:r>
            <a:r>
              <a:rPr lang="da-DK" sz="1800" i="1" dirty="0" smtClean="0">
                <a:solidFill>
                  <a:schemeClr val="tx1"/>
                </a:solidFill>
              </a:rPr>
              <a:t>r og </a:t>
            </a:r>
            <a:r>
              <a:rPr lang="da-DK" sz="1800" b="1" i="1" dirty="0" smtClean="0">
                <a:solidFill>
                  <a:schemeClr val="tx1"/>
                </a:solidFill>
              </a:rPr>
              <a:t>udføre</a:t>
            </a:r>
            <a:r>
              <a:rPr lang="da-DK" sz="1800" i="1" dirty="0" smtClean="0">
                <a:solidFill>
                  <a:schemeClr val="tx1"/>
                </a:solidFill>
              </a:rPr>
              <a:t>r skyldes alene det tekniske faktum, at Kulturstyrelsen fremover vil flytte ansvar og arbejde med uddeling og ansøgningsbehandling af de 10 mio. kr. øremærket til forskning over i Kulturministeriets Forskningsudvalg. Det er dette udvalg som stiller ph.d.-kravet.</a:t>
            </a:r>
            <a:endParaRPr lang="da-DK" sz="1800" dirty="0" smtClean="0">
              <a:solidFill>
                <a:schemeClr val="tx1"/>
              </a:solidFill>
            </a:endParaRPr>
          </a:p>
          <a:p>
            <a:pPr algn="l"/>
            <a:r>
              <a:rPr lang="da-DK" sz="1600" i="1" dirty="0" smtClean="0">
                <a:solidFill>
                  <a:schemeClr val="tx1"/>
                </a:solidFill>
              </a:rPr>
              <a:t> </a:t>
            </a:r>
            <a:endParaRPr lang="da-DK" sz="16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683568" y="1700808"/>
            <a:ext cx="7848872" cy="4896543"/>
          </a:xfrm>
        </p:spPr>
        <p:txBody>
          <a:bodyPr/>
          <a:lstStyle/>
          <a:p>
            <a:pPr algn="l"/>
            <a:r>
              <a:rPr lang="da-DK" sz="1800" b="1" i="1" dirty="0" smtClean="0">
                <a:solidFill>
                  <a:schemeClr val="tx1"/>
                </a:solidFill>
              </a:rPr>
              <a:t>Forskning – fortsat</a:t>
            </a:r>
          </a:p>
          <a:p>
            <a:pPr algn="l"/>
            <a:r>
              <a:rPr lang="da-DK" sz="1800" i="1" dirty="0">
                <a:solidFill>
                  <a:schemeClr val="tx1"/>
                </a:solidFill>
              </a:rPr>
              <a:t>Løsningsforslaget er derfor fortsat at lade de 10 mio. øremærket til forskning blive uddelt af de faglige råd under Kulturstyrelsen. </a:t>
            </a:r>
            <a:endParaRPr lang="da-DK" sz="1800" dirty="0">
              <a:solidFill>
                <a:schemeClr val="tx1"/>
              </a:solidFill>
            </a:endParaRPr>
          </a:p>
          <a:p>
            <a:pPr algn="l"/>
            <a:r>
              <a:rPr lang="da-DK" sz="1800" i="1" dirty="0" smtClean="0">
                <a:solidFill>
                  <a:schemeClr val="tx1"/>
                </a:solidFill>
              </a:rPr>
              <a:t>- </a:t>
            </a:r>
            <a:r>
              <a:rPr lang="da-DK" sz="1800" i="1" dirty="0">
                <a:solidFill>
                  <a:schemeClr val="tx1"/>
                </a:solidFill>
              </a:rPr>
              <a:t>Det hindrer ikke at man øger ambitionsniveauet af den museale </a:t>
            </a:r>
            <a:r>
              <a:rPr lang="da-DK" sz="1800" i="1" dirty="0" smtClean="0">
                <a:solidFill>
                  <a:schemeClr val="tx1"/>
                </a:solidFill>
              </a:rPr>
              <a:t>forskning, der under </a:t>
            </a:r>
            <a:r>
              <a:rPr lang="da-DK" sz="1800" i="1" dirty="0">
                <a:solidFill>
                  <a:schemeClr val="tx1"/>
                </a:solidFill>
              </a:rPr>
              <a:t>alle omstændigheder </a:t>
            </a:r>
            <a:r>
              <a:rPr lang="da-DK" sz="1800" i="1" dirty="0" smtClean="0">
                <a:solidFill>
                  <a:schemeClr val="tx1"/>
                </a:solidFill>
              </a:rPr>
              <a:t>skal evalueres </a:t>
            </a:r>
            <a:r>
              <a:rPr lang="da-DK" sz="1800" i="1" dirty="0">
                <a:solidFill>
                  <a:schemeClr val="tx1"/>
                </a:solidFill>
              </a:rPr>
              <a:t>af Kulturstyrelsen i kvalitetsrapporterne M</a:t>
            </a:r>
            <a:r>
              <a:rPr lang="da-DK" sz="1800" i="1" dirty="0" smtClean="0">
                <a:solidFill>
                  <a:schemeClr val="tx1"/>
                </a:solidFill>
              </a:rPr>
              <a:t>useer </a:t>
            </a:r>
            <a:r>
              <a:rPr lang="da-DK" sz="1800" i="1" dirty="0">
                <a:solidFill>
                  <a:schemeClr val="tx1"/>
                </a:solidFill>
              </a:rPr>
              <a:t>der ikke lever op til kvalitetskravene kan få det påtalt. </a:t>
            </a:r>
            <a:endParaRPr lang="da-DK" sz="1800" dirty="0">
              <a:solidFill>
                <a:schemeClr val="tx1"/>
              </a:solidFill>
            </a:endParaRPr>
          </a:p>
          <a:p>
            <a:pPr algn="l"/>
            <a:r>
              <a:rPr lang="da-DK" sz="1800" i="1" dirty="0" smtClean="0">
                <a:solidFill>
                  <a:schemeClr val="tx1"/>
                </a:solidFill>
              </a:rPr>
              <a:t>- </a:t>
            </a:r>
            <a:r>
              <a:rPr lang="da-DK" sz="1800" i="1" dirty="0">
                <a:solidFill>
                  <a:schemeClr val="tx1"/>
                </a:solidFill>
              </a:rPr>
              <a:t>De 10 mio. kr. er ikke en bagatel, sådan som Kulturministeren har gentaget flere gange, som  argument for at flytte midlerne. Der kan </a:t>
            </a:r>
            <a:r>
              <a:rPr lang="da-DK" sz="1800" i="1" dirty="0" smtClean="0">
                <a:solidFill>
                  <a:schemeClr val="tx1"/>
                </a:solidFill>
              </a:rPr>
              <a:t>laves meget </a:t>
            </a:r>
            <a:r>
              <a:rPr lang="da-DK" sz="1800" i="1" dirty="0">
                <a:solidFill>
                  <a:schemeClr val="tx1"/>
                </a:solidFill>
              </a:rPr>
              <a:t>forskning </a:t>
            </a:r>
            <a:r>
              <a:rPr lang="da-DK" sz="1800" i="1" dirty="0" smtClean="0">
                <a:solidFill>
                  <a:schemeClr val="tx1"/>
                </a:solidFill>
              </a:rPr>
              <a:t>og skabes grobund for forskning på </a:t>
            </a:r>
            <a:r>
              <a:rPr lang="da-DK" sz="1800" i="1" dirty="0">
                <a:solidFill>
                  <a:schemeClr val="tx1"/>
                </a:solidFill>
              </a:rPr>
              <a:t>museerne for 10 mio. Derfor er det meget vigtige midler.</a:t>
            </a:r>
            <a:endParaRPr lang="da-DK" sz="1800" dirty="0">
              <a:solidFill>
                <a:schemeClr val="tx1"/>
              </a:solidFill>
            </a:endParaRPr>
          </a:p>
          <a:p>
            <a:pPr algn="l"/>
            <a:r>
              <a:rPr lang="da-DK" sz="1800" i="1" dirty="0" smtClean="0">
                <a:solidFill>
                  <a:schemeClr val="tx1"/>
                </a:solidFill>
              </a:rPr>
              <a:t>- Der </a:t>
            </a:r>
            <a:r>
              <a:rPr lang="da-DK" sz="1800" i="1" dirty="0">
                <a:solidFill>
                  <a:schemeClr val="tx1"/>
                </a:solidFill>
              </a:rPr>
              <a:t>bør udarbejdes en væsentlig og gennemtænkt strategi for at fremme museumsforskning. Det bør gøres i et længere perspektiv end blot 3 år – som foreslået</a:t>
            </a:r>
            <a:r>
              <a:rPr lang="da-DK" sz="1800" i="1" dirty="0" smtClean="0">
                <a:solidFill>
                  <a:schemeClr val="tx1"/>
                </a:solidFill>
              </a:rPr>
              <a:t>.</a:t>
            </a:r>
          </a:p>
        </p:txBody>
      </p:sp>
      <p:pic>
        <p:nvPicPr>
          <p:cNvPr id="16388" name="Picture 2" descr="F:\odm_logotype_6x6cm_cmyk.jpg"/>
          <p:cNvPicPr>
            <a:picLocks noChangeAspect="1" noChangeArrowheads="1"/>
          </p:cNvPicPr>
          <p:nvPr/>
        </p:nvPicPr>
        <p:blipFill>
          <a:blip r:embed="rId3"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755576" y="1412776"/>
            <a:ext cx="7920880" cy="4873725"/>
          </a:xfrm>
        </p:spPr>
        <p:txBody>
          <a:bodyPr/>
          <a:lstStyle/>
          <a:p>
            <a:pPr algn="l"/>
            <a:r>
              <a:rPr lang="da-DK" sz="1600" i="1" dirty="0">
                <a:solidFill>
                  <a:schemeClr val="tx1"/>
                </a:solidFill>
              </a:rPr>
              <a:t> </a:t>
            </a:r>
            <a:endParaRPr lang="da-DK" sz="1600" dirty="0">
              <a:solidFill>
                <a:schemeClr val="tx1"/>
              </a:solidFill>
            </a:endParaRPr>
          </a:p>
          <a:p>
            <a:pPr algn="l"/>
            <a:r>
              <a:rPr lang="da-DK" sz="2000" b="1" i="1" dirty="0">
                <a:solidFill>
                  <a:schemeClr val="tx1"/>
                </a:solidFill>
              </a:rPr>
              <a:t>De faglige råds rolle</a:t>
            </a:r>
            <a:endParaRPr lang="da-DK" sz="2000" dirty="0">
              <a:solidFill>
                <a:schemeClr val="tx1"/>
              </a:solidFill>
            </a:endParaRPr>
          </a:p>
          <a:p>
            <a:pPr algn="l"/>
            <a:r>
              <a:rPr lang="da-DK" sz="2000" i="1" dirty="0">
                <a:solidFill>
                  <a:schemeClr val="tx1"/>
                </a:solidFill>
              </a:rPr>
              <a:t>Stadig uklarhed om de faglige kollegiale organer. </a:t>
            </a:r>
            <a:r>
              <a:rPr lang="da-DK" sz="2000" i="1" dirty="0" smtClean="0">
                <a:solidFill>
                  <a:schemeClr val="tx1"/>
                </a:solidFill>
              </a:rPr>
              <a:t>ODM afventer betænkningerne </a:t>
            </a:r>
            <a:r>
              <a:rPr lang="da-DK" sz="2000" i="1" dirty="0">
                <a:solidFill>
                  <a:schemeClr val="tx1"/>
                </a:solidFill>
              </a:rPr>
              <a:t>for at kunne forholde os til Kulturstyrelsens  nye rådgivningsstruktur. ODM er blevet lovet at de faglige råd skal have ”indstillingsret” til Kulturstyrelsen. </a:t>
            </a:r>
            <a:r>
              <a:rPr lang="da-DK" sz="2000" i="1" dirty="0" smtClean="0">
                <a:solidFill>
                  <a:schemeClr val="tx1"/>
                </a:solidFill>
              </a:rPr>
              <a:t>Uklarhed om udpegning, bemyndigelse m.m. </a:t>
            </a:r>
            <a:endParaRPr lang="da-DK" sz="2000" b="1" i="1" dirty="0" smtClean="0">
              <a:solidFill>
                <a:schemeClr val="tx1"/>
              </a:solidFill>
            </a:endParaRPr>
          </a:p>
          <a:p>
            <a:pPr algn="l"/>
            <a:r>
              <a:rPr lang="da-DK" sz="2000" b="1" i="1" dirty="0" smtClean="0">
                <a:solidFill>
                  <a:schemeClr val="tx1"/>
                </a:solidFill>
              </a:rPr>
              <a:t>Krav </a:t>
            </a:r>
            <a:r>
              <a:rPr lang="da-DK" sz="2000" b="1" i="1" dirty="0">
                <a:solidFill>
                  <a:schemeClr val="tx1"/>
                </a:solidFill>
              </a:rPr>
              <a:t>om museumsledernes kompetencer</a:t>
            </a:r>
            <a:endParaRPr lang="da-DK" sz="2000" dirty="0">
              <a:solidFill>
                <a:schemeClr val="tx1"/>
              </a:solidFill>
            </a:endParaRPr>
          </a:p>
          <a:p>
            <a:pPr algn="l"/>
            <a:r>
              <a:rPr lang="da-DK" sz="2000" i="1" dirty="0">
                <a:solidFill>
                  <a:schemeClr val="tx1"/>
                </a:solidFill>
              </a:rPr>
              <a:t>Det er en god ide at </a:t>
            </a:r>
            <a:r>
              <a:rPr lang="da-DK" sz="2000" i="1" dirty="0" smtClean="0">
                <a:solidFill>
                  <a:schemeClr val="tx1"/>
                </a:solidFill>
              </a:rPr>
              <a:t>bestyrelserne </a:t>
            </a:r>
            <a:r>
              <a:rPr lang="da-DK" sz="2000" i="1" dirty="0">
                <a:solidFill>
                  <a:schemeClr val="tx1"/>
                </a:solidFill>
              </a:rPr>
              <a:t>kan </a:t>
            </a:r>
            <a:r>
              <a:rPr lang="da-DK" sz="2000" i="1" dirty="0" smtClean="0">
                <a:solidFill>
                  <a:schemeClr val="tx1"/>
                </a:solidFill>
              </a:rPr>
              <a:t>ansætte </a:t>
            </a:r>
            <a:r>
              <a:rPr lang="da-DK" sz="2000" i="1" dirty="0">
                <a:solidFill>
                  <a:schemeClr val="tx1"/>
                </a:solidFill>
              </a:rPr>
              <a:t>de bedst egnede ledere. Men der bør fortsat stå en formulering i loven om, at en museumsleder skal have de nødvendige </a:t>
            </a:r>
            <a:r>
              <a:rPr lang="da-DK" sz="2000" b="1" i="1" dirty="0">
                <a:solidFill>
                  <a:schemeClr val="tx1"/>
                </a:solidFill>
              </a:rPr>
              <a:t>faglige og ledelsesmæssige kvalifikationer</a:t>
            </a:r>
            <a:r>
              <a:rPr lang="da-DK" sz="2000" i="1" dirty="0">
                <a:solidFill>
                  <a:schemeClr val="tx1"/>
                </a:solidFill>
              </a:rPr>
              <a:t>. I det nuværende lovforslag er det røget helt ud, trods anbefalinger herom i </a:t>
            </a:r>
            <a:r>
              <a:rPr lang="da-DK" sz="2000" i="1" dirty="0" smtClean="0">
                <a:solidFill>
                  <a:schemeClr val="tx1"/>
                </a:solidFill>
              </a:rPr>
              <a:t>”Udredningen </a:t>
            </a:r>
            <a:r>
              <a:rPr lang="da-DK" sz="2000" i="1" dirty="0">
                <a:solidFill>
                  <a:schemeClr val="tx1"/>
                </a:solidFill>
              </a:rPr>
              <a:t>om fremtidens </a:t>
            </a:r>
            <a:r>
              <a:rPr lang="da-DK" sz="2000" i="1" dirty="0" smtClean="0">
                <a:solidFill>
                  <a:schemeClr val="tx1"/>
                </a:solidFill>
              </a:rPr>
              <a:t>museumslandskab”.</a:t>
            </a:r>
            <a:endParaRPr lang="da-DK" sz="2000" dirty="0">
              <a:solidFill>
                <a:schemeClr val="tx1"/>
              </a:solidFill>
            </a:endParaRPr>
          </a:p>
          <a:p>
            <a:pPr algn="l"/>
            <a:endParaRPr lang="da-DK" sz="2000" dirty="0"/>
          </a:p>
          <a:p>
            <a:endParaRPr lang="da-DK" sz="2000" dirty="0"/>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2000241"/>
            <a:ext cx="7000875" cy="4286260"/>
          </a:xfrm>
        </p:spPr>
        <p:txBody>
          <a:bodyPr/>
          <a:lstStyle/>
          <a:p>
            <a:pPr algn="l"/>
            <a:r>
              <a:rPr lang="da-DK" sz="3600" b="1" dirty="0" smtClean="0">
                <a:solidFill>
                  <a:schemeClr val="tx1"/>
                </a:solidFill>
              </a:rPr>
              <a:t>Næste skridt: </a:t>
            </a:r>
          </a:p>
          <a:p>
            <a:pPr marL="571500" indent="-571500" algn="l">
              <a:buFont typeface="Arial" pitchFamily="34" charset="0"/>
              <a:buChar char="•"/>
            </a:pPr>
            <a:r>
              <a:rPr lang="da-DK" dirty="0" smtClean="0">
                <a:solidFill>
                  <a:schemeClr val="tx1"/>
                </a:solidFill>
              </a:rPr>
              <a:t>Ordførermødet torsdag d. 28.11 (?)</a:t>
            </a:r>
          </a:p>
          <a:p>
            <a:pPr marL="571500" indent="-571500" algn="l">
              <a:buFont typeface="Arial" pitchFamily="34" charset="0"/>
              <a:buChar char="•"/>
            </a:pPr>
            <a:r>
              <a:rPr lang="da-DK" dirty="0" smtClean="0">
                <a:solidFill>
                  <a:schemeClr val="tx1"/>
                </a:solidFill>
              </a:rPr>
              <a:t>Uffes ”sager” (?)</a:t>
            </a:r>
          </a:p>
          <a:p>
            <a:pPr marL="571500" indent="-571500" algn="l">
              <a:buFont typeface="Arial" pitchFamily="34" charset="0"/>
              <a:buChar char="•"/>
            </a:pPr>
            <a:r>
              <a:rPr lang="da-DK" dirty="0" smtClean="0">
                <a:solidFill>
                  <a:schemeClr val="tx1"/>
                </a:solidFill>
              </a:rPr>
              <a:t>Kulturudvalgsmøde onsdag d. 5.12 </a:t>
            </a:r>
          </a:p>
          <a:p>
            <a:pPr marL="571500" indent="-571500" algn="l">
              <a:buFont typeface="Arial" pitchFamily="34" charset="0"/>
              <a:buChar char="•"/>
            </a:pPr>
            <a:r>
              <a:rPr lang="da-DK" dirty="0" smtClean="0">
                <a:solidFill>
                  <a:schemeClr val="tx1"/>
                </a:solidFill>
              </a:rPr>
              <a:t>2. behandling d. 11.12 </a:t>
            </a:r>
          </a:p>
          <a:p>
            <a:pPr marL="571500" indent="-571500" algn="l">
              <a:buFont typeface="Arial" pitchFamily="34" charset="0"/>
              <a:buChar char="•"/>
            </a:pPr>
            <a:r>
              <a:rPr lang="da-DK" dirty="0" smtClean="0">
                <a:solidFill>
                  <a:schemeClr val="tx1"/>
                </a:solidFill>
              </a:rPr>
              <a:t>3. behandling og vedtagelse </a:t>
            </a:r>
            <a:endParaRPr lang="da-DK" dirty="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ctrTitle"/>
          </p:nvPr>
        </p:nvSpPr>
        <p:spPr>
          <a:xfrm>
            <a:off x="685800" y="2000250"/>
            <a:ext cx="7772400" cy="1000125"/>
          </a:xfrm>
        </p:spPr>
        <p:txBody>
          <a:bodyPr/>
          <a:lstStyle/>
          <a:p>
            <a:pPr eaLnBrk="1" hangingPunct="1"/>
            <a:r>
              <a:rPr lang="da-DK" dirty="0" smtClean="0"/>
              <a:t>Ønsker til loven</a:t>
            </a:r>
          </a:p>
        </p:txBody>
      </p:sp>
      <p:sp>
        <p:nvSpPr>
          <p:cNvPr id="3" name="Undertitel 2"/>
          <p:cNvSpPr>
            <a:spLocks noGrp="1"/>
          </p:cNvSpPr>
          <p:nvPr>
            <p:ph type="subTitle" idx="1"/>
          </p:nvPr>
        </p:nvSpPr>
        <p:spPr>
          <a:xfrm>
            <a:off x="642910" y="3000372"/>
            <a:ext cx="7858129" cy="2638428"/>
          </a:xfrm>
        </p:spPr>
        <p:txBody>
          <a:bodyPr rtlCol="0">
            <a:normAutofit fontScale="25000" lnSpcReduction="20000"/>
          </a:bodyPr>
          <a:lstStyle/>
          <a:p>
            <a:pPr algn="l">
              <a:defRPr/>
            </a:pPr>
            <a:r>
              <a:rPr lang="da-DK" sz="9600" dirty="0" smtClean="0">
                <a:solidFill>
                  <a:srgbClr val="FF0000"/>
                </a:solidFill>
              </a:rPr>
              <a:t>De faglige råds kompetence bør skærpes, fastlægges og nedskrives. </a:t>
            </a:r>
            <a:r>
              <a:rPr lang="da-DK" sz="9600" dirty="0" smtClean="0">
                <a:solidFill>
                  <a:schemeClr val="tx1"/>
                </a:solidFill>
              </a:rPr>
              <a:t>Rådenes opleves med sine faglige valgte specialister som et vigtigt instrument for faglig udvikling. Medlemmer i rådene bør fortsat opstilles og vælges fra museerne.</a:t>
            </a:r>
          </a:p>
          <a:p>
            <a:pPr algn="l">
              <a:defRPr/>
            </a:pPr>
            <a:endParaRPr lang="da-DK" sz="5000" b="1" dirty="0" smtClean="0">
              <a:solidFill>
                <a:schemeClr val="tx1"/>
              </a:solidFill>
            </a:endParaRPr>
          </a:p>
          <a:p>
            <a:pPr algn="l">
              <a:defRPr/>
            </a:pPr>
            <a:r>
              <a:rPr lang="da-DK" sz="9600" dirty="0" smtClean="0">
                <a:solidFill>
                  <a:srgbClr val="FF0000"/>
                </a:solidFill>
              </a:rPr>
              <a:t>En række af landets kommuner ”kører på frihjul” </a:t>
            </a:r>
            <a:r>
              <a:rPr lang="da-DK" sz="9600" dirty="0" smtClean="0">
                <a:solidFill>
                  <a:schemeClr val="tx1"/>
                </a:solidFill>
              </a:rPr>
              <a:t>når det drejer sig om museal dækning i relation til administration og myndighedsudøvelse i forhold til varetagelse af Museumslovens kapitel 8. Vigtig at dette forhold afdækkes og afklares.</a:t>
            </a:r>
          </a:p>
          <a:p>
            <a:pPr algn="l" eaLnBrk="1" fontAlgn="auto" hangingPunct="1">
              <a:spcAft>
                <a:spcPts val="0"/>
              </a:spcAft>
              <a:buFont typeface="Arial" pitchFamily="34" charset="0"/>
              <a:buNone/>
              <a:defRPr/>
            </a:pPr>
            <a:endParaRPr lang="da-DK" dirty="0" smtClean="0"/>
          </a:p>
        </p:txBody>
      </p:sp>
      <p:pic>
        <p:nvPicPr>
          <p:cNvPr id="12292"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ctrTitle"/>
          </p:nvPr>
        </p:nvSpPr>
        <p:spPr>
          <a:xfrm>
            <a:off x="685800" y="2000241"/>
            <a:ext cx="7772400" cy="1071569"/>
          </a:xfrm>
        </p:spPr>
        <p:txBody>
          <a:bodyPr/>
          <a:lstStyle/>
          <a:p>
            <a:pPr eaLnBrk="1" hangingPunct="1"/>
            <a:r>
              <a:rPr lang="da-DK" dirty="0" smtClean="0"/>
              <a:t>Ønsker til loven</a:t>
            </a:r>
          </a:p>
        </p:txBody>
      </p:sp>
      <p:sp>
        <p:nvSpPr>
          <p:cNvPr id="3" name="Undertitel 2"/>
          <p:cNvSpPr>
            <a:spLocks noGrp="1"/>
          </p:cNvSpPr>
          <p:nvPr>
            <p:ph type="subTitle" idx="1"/>
          </p:nvPr>
        </p:nvSpPr>
        <p:spPr>
          <a:xfrm>
            <a:off x="714349" y="3071811"/>
            <a:ext cx="7858180" cy="3214690"/>
          </a:xfrm>
        </p:spPr>
        <p:txBody>
          <a:bodyPr rtlCol="0">
            <a:normAutofit fontScale="25000" lnSpcReduction="20000"/>
          </a:bodyPr>
          <a:lstStyle/>
          <a:p>
            <a:pPr algn="l">
              <a:buFont typeface="Arial" pitchFamily="34" charset="0"/>
              <a:buChar char="•"/>
              <a:defRPr/>
            </a:pPr>
            <a:r>
              <a:rPr lang="da-DK" sz="9600" dirty="0" smtClean="0"/>
              <a:t> </a:t>
            </a:r>
            <a:r>
              <a:rPr lang="da-DK" sz="9600" dirty="0" smtClean="0">
                <a:solidFill>
                  <a:schemeClr val="tx1"/>
                </a:solidFill>
              </a:rPr>
              <a:t>Vigtigt med </a:t>
            </a:r>
            <a:r>
              <a:rPr lang="da-DK" sz="9600" dirty="0" smtClean="0">
                <a:solidFill>
                  <a:srgbClr val="FF0000"/>
                </a:solidFill>
              </a:rPr>
              <a:t>mere konsistente og rummelige nationale faglige satsningsområder </a:t>
            </a:r>
            <a:r>
              <a:rPr lang="da-DK" sz="9600" dirty="0" smtClean="0">
                <a:solidFill>
                  <a:schemeClr val="tx1"/>
                </a:solidFill>
              </a:rPr>
              <a:t>der forløber over længere tid (af hensyn til at sikre private finansieringskilder og for at sikre kontinuitet i den samlede opgavevaretagelse)</a:t>
            </a:r>
          </a:p>
          <a:p>
            <a:pPr algn="l">
              <a:buFont typeface="Arial" pitchFamily="34" charset="0"/>
              <a:buChar char="•"/>
              <a:defRPr/>
            </a:pPr>
            <a:endParaRPr lang="da-DK" sz="9600" dirty="0" smtClean="0">
              <a:solidFill>
                <a:schemeClr val="tx1"/>
              </a:solidFill>
            </a:endParaRPr>
          </a:p>
          <a:p>
            <a:pPr algn="l">
              <a:buFont typeface="Arial" pitchFamily="34" charset="0"/>
              <a:buChar char="•"/>
              <a:defRPr/>
            </a:pPr>
            <a:r>
              <a:rPr lang="da-DK" sz="9600" dirty="0" smtClean="0">
                <a:solidFill>
                  <a:schemeClr val="tx1"/>
                </a:solidFill>
              </a:rPr>
              <a:t> Vi ønsker </a:t>
            </a:r>
            <a:r>
              <a:rPr lang="da-DK" sz="9600" dirty="0" smtClean="0">
                <a:solidFill>
                  <a:srgbClr val="FF0000"/>
                </a:solidFill>
              </a:rPr>
              <a:t>stærke koordinerende centrale hovedmuseer</a:t>
            </a:r>
            <a:r>
              <a:rPr lang="da-DK" sz="9600" dirty="0" smtClean="0">
                <a:solidFill>
                  <a:schemeClr val="tx1"/>
                </a:solidFill>
              </a:rPr>
              <a:t>, der i gensidighed løfter fælles faglige opgaver af national karakter.(f.eks. rådgivning til landets museer omkring forskning, bevaring - og evt. internationalt samarbejde (EU forhold ex.)</a:t>
            </a:r>
          </a:p>
          <a:p>
            <a:pPr algn="l">
              <a:buFont typeface="Arial" pitchFamily="34" charset="0"/>
              <a:buChar char="•"/>
              <a:defRPr/>
            </a:pPr>
            <a:endParaRPr lang="da-DK" sz="7400" dirty="0"/>
          </a:p>
        </p:txBody>
      </p:sp>
      <p:pic>
        <p:nvPicPr>
          <p:cNvPr id="15364"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a:xfrm>
            <a:off x="685800" y="2130425"/>
            <a:ext cx="7772400" cy="1155699"/>
          </a:xfrm>
        </p:spPr>
        <p:txBody>
          <a:bodyPr/>
          <a:lstStyle/>
          <a:p>
            <a:pPr eaLnBrk="1" hangingPunct="1"/>
            <a:r>
              <a:rPr lang="da-DK" dirty="0" smtClean="0"/>
              <a:t>Andre ønsker til loven </a:t>
            </a:r>
          </a:p>
        </p:txBody>
      </p:sp>
      <p:sp>
        <p:nvSpPr>
          <p:cNvPr id="3" name="Undertitel 2"/>
          <p:cNvSpPr>
            <a:spLocks noGrp="1"/>
          </p:cNvSpPr>
          <p:nvPr>
            <p:ph type="subTitle" idx="1"/>
          </p:nvPr>
        </p:nvSpPr>
        <p:spPr>
          <a:xfrm>
            <a:off x="785786" y="3143248"/>
            <a:ext cx="7715254" cy="3357565"/>
          </a:xfrm>
        </p:spPr>
        <p:txBody>
          <a:bodyPr rtlCol="0">
            <a:normAutofit fontScale="77500" lnSpcReduction="20000"/>
          </a:bodyPr>
          <a:lstStyle/>
          <a:p>
            <a:pPr algn="l">
              <a:buFont typeface="Arial" pitchFamily="34" charset="0"/>
              <a:buChar char="•"/>
              <a:defRPr/>
            </a:pPr>
            <a:r>
              <a:rPr lang="da-DK" b="1" dirty="0" smtClean="0"/>
              <a:t> </a:t>
            </a:r>
            <a:r>
              <a:rPr lang="da-DK" sz="3400" dirty="0" smtClean="0">
                <a:solidFill>
                  <a:srgbClr val="FF0000"/>
                </a:solidFill>
              </a:rPr>
              <a:t>Copyrightforhold </a:t>
            </a:r>
            <a:r>
              <a:rPr lang="da-DK" sz="3400" dirty="0" smtClean="0">
                <a:solidFill>
                  <a:schemeClr val="tx1"/>
                </a:solidFill>
              </a:rPr>
              <a:t>er et kompliceret område. Forvaltningen og finansiering bør fastholdes centralt.  </a:t>
            </a:r>
          </a:p>
          <a:p>
            <a:pPr algn="l">
              <a:buFont typeface="Arial" pitchFamily="34" charset="0"/>
              <a:buChar char="•"/>
              <a:defRPr/>
            </a:pPr>
            <a:r>
              <a:rPr lang="da-DK" sz="3400" dirty="0" smtClean="0">
                <a:solidFill>
                  <a:srgbClr val="FF0000"/>
                </a:solidFill>
              </a:rPr>
              <a:t> Turistpolitik</a:t>
            </a:r>
            <a:r>
              <a:rPr lang="da-DK" sz="3400" b="1" dirty="0" smtClean="0">
                <a:solidFill>
                  <a:schemeClr val="tx1"/>
                </a:solidFill>
              </a:rPr>
              <a:t>.</a:t>
            </a:r>
            <a:r>
              <a:rPr lang="da-DK" sz="3400" dirty="0" smtClean="0">
                <a:solidFill>
                  <a:schemeClr val="tx1"/>
                </a:solidFill>
              </a:rPr>
              <a:t> Der bør arbejde på at sikre museerne en aktiv rolle i forhold til hele det oplevelsesøkonomiske perspektiv – og museernes rolle bør ekspliciteres – også i anden relevant lovgivning.</a:t>
            </a:r>
          </a:p>
          <a:p>
            <a:pPr algn="l">
              <a:buFont typeface="Arial" pitchFamily="34" charset="0"/>
              <a:buChar char="•"/>
              <a:defRPr/>
            </a:pPr>
            <a:r>
              <a:rPr lang="da-DK" sz="3400" b="1" dirty="0" smtClean="0">
                <a:solidFill>
                  <a:schemeClr val="tx1"/>
                </a:solidFill>
              </a:rPr>
              <a:t> </a:t>
            </a:r>
            <a:r>
              <a:rPr lang="da-DK" sz="3400" dirty="0" smtClean="0">
                <a:solidFill>
                  <a:srgbClr val="FF0000"/>
                </a:solidFill>
              </a:rPr>
              <a:t>Klimapolitik og energimæssig bæredygtighed </a:t>
            </a:r>
            <a:r>
              <a:rPr lang="da-DK" sz="3400" dirty="0" smtClean="0">
                <a:solidFill>
                  <a:schemeClr val="tx1"/>
                </a:solidFill>
              </a:rPr>
              <a:t>på museumsområdet mangler fokus.</a:t>
            </a:r>
            <a:endParaRPr lang="da-DK" sz="3400" dirty="0">
              <a:solidFill>
                <a:schemeClr val="tx1"/>
              </a:solidFill>
            </a:endParaRPr>
          </a:p>
        </p:txBody>
      </p:sp>
      <p:pic>
        <p:nvPicPr>
          <p:cNvPr id="14340"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ctrTitle"/>
          </p:nvPr>
        </p:nvSpPr>
        <p:spPr>
          <a:xfrm>
            <a:off x="685800" y="2130425"/>
            <a:ext cx="7772400" cy="722511"/>
          </a:xfrm>
        </p:spPr>
        <p:txBody>
          <a:bodyPr/>
          <a:lstStyle/>
          <a:p>
            <a:pPr eaLnBrk="1" hangingPunct="1"/>
            <a:r>
              <a:rPr lang="da-DK" dirty="0" smtClean="0"/>
              <a:t>Andre ønsker til loven</a:t>
            </a:r>
          </a:p>
        </p:txBody>
      </p:sp>
      <p:sp>
        <p:nvSpPr>
          <p:cNvPr id="11267" name="Undertitel 2"/>
          <p:cNvSpPr>
            <a:spLocks noGrp="1"/>
          </p:cNvSpPr>
          <p:nvPr>
            <p:ph type="subTitle" idx="1"/>
          </p:nvPr>
        </p:nvSpPr>
        <p:spPr>
          <a:xfrm>
            <a:off x="714348" y="3000372"/>
            <a:ext cx="7858180" cy="3429003"/>
          </a:xfrm>
        </p:spPr>
        <p:txBody>
          <a:bodyPr/>
          <a:lstStyle/>
          <a:p>
            <a:pPr algn="l">
              <a:buFont typeface="Arial" charset="0"/>
              <a:buChar char="•"/>
            </a:pPr>
            <a:r>
              <a:rPr lang="da-DK" sz="2000" dirty="0" smtClean="0">
                <a:solidFill>
                  <a:schemeClr val="tx1"/>
                </a:solidFill>
              </a:rPr>
              <a:t> </a:t>
            </a:r>
            <a:r>
              <a:rPr lang="da-DK" sz="2400" dirty="0" smtClean="0">
                <a:solidFill>
                  <a:schemeClr val="tx1"/>
                </a:solidFill>
              </a:rPr>
              <a:t>Vigtigt at betone </a:t>
            </a:r>
            <a:r>
              <a:rPr lang="da-DK" sz="2400" dirty="0" smtClean="0">
                <a:solidFill>
                  <a:srgbClr val="FF0000"/>
                </a:solidFill>
              </a:rPr>
              <a:t>læringsdimensionen </a:t>
            </a:r>
            <a:r>
              <a:rPr lang="da-DK" sz="2400" dirty="0" smtClean="0">
                <a:solidFill>
                  <a:schemeClr val="tx1"/>
                </a:solidFill>
              </a:rPr>
              <a:t>i museernes virke – (museer er vigtige læringsrum, der tilbyder faglighed på tværs af fagskel m.m.) Museerne kan være rum for livslang læring og udvikling af medborgerskab. </a:t>
            </a:r>
          </a:p>
          <a:p>
            <a:pPr algn="l">
              <a:buFont typeface="Arial" charset="0"/>
              <a:buChar char="•"/>
            </a:pPr>
            <a:endParaRPr lang="da-DK" sz="2400" dirty="0" smtClean="0">
              <a:solidFill>
                <a:schemeClr val="tx1"/>
              </a:solidFill>
            </a:endParaRPr>
          </a:p>
          <a:p>
            <a:pPr algn="l">
              <a:buFont typeface="Arial" charset="0"/>
              <a:buChar char="•"/>
            </a:pPr>
            <a:r>
              <a:rPr lang="da-DK" sz="2400" dirty="0" smtClean="0">
                <a:solidFill>
                  <a:srgbClr val="FF0000"/>
                </a:solidFill>
              </a:rPr>
              <a:t>Museet er institutioner med stort socialt ansvar</a:t>
            </a:r>
            <a:r>
              <a:rPr lang="da-DK" sz="2400" dirty="0" smtClean="0">
                <a:solidFill>
                  <a:schemeClr val="tx1"/>
                </a:solidFill>
              </a:rPr>
              <a:t>. Begreber som social inklusion og yderligere medvirken til sammenhængskraft i samfundet, kan blive en væsentlig udviklingsfaktor for museerne. </a:t>
            </a:r>
          </a:p>
        </p:txBody>
      </p:sp>
      <p:pic>
        <p:nvPicPr>
          <p:cNvPr id="1126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214414" y="1196752"/>
            <a:ext cx="7000875" cy="5232644"/>
          </a:xfrm>
        </p:spPr>
        <p:txBody>
          <a:bodyPr/>
          <a:lstStyle/>
          <a:p>
            <a:pPr eaLnBrk="1" hangingPunct="1"/>
            <a:r>
              <a:rPr lang="da-DK" sz="4400" dirty="0" smtClean="0">
                <a:solidFill>
                  <a:schemeClr val="tx1"/>
                </a:solidFill>
              </a:rPr>
              <a:t>ODM høringssvar</a:t>
            </a:r>
          </a:p>
          <a:p>
            <a:pPr eaLnBrk="1" hangingPunct="1"/>
            <a:r>
              <a:rPr lang="da-DK" sz="1800" dirty="0" smtClean="0">
                <a:solidFill>
                  <a:schemeClr val="tx1"/>
                </a:solidFill>
              </a:rPr>
              <a:t>(20. august 2012)</a:t>
            </a:r>
          </a:p>
          <a:p>
            <a:pPr eaLnBrk="1" hangingPunct="1"/>
            <a:r>
              <a:rPr lang="da-DK" sz="1800" b="1" dirty="0" smtClean="0">
                <a:solidFill>
                  <a:schemeClr val="tx1"/>
                </a:solidFill>
              </a:rPr>
              <a:t>Gode tiltag:</a:t>
            </a:r>
          </a:p>
          <a:p>
            <a:pPr algn="l" eaLnBrk="1" hangingPunct="1">
              <a:buFont typeface="Arial" pitchFamily="34" charset="0"/>
              <a:buChar char="•"/>
            </a:pPr>
            <a:r>
              <a:rPr lang="da-DK" sz="1800" dirty="0" smtClean="0">
                <a:solidFill>
                  <a:schemeClr val="tx1"/>
                </a:solidFill>
              </a:rPr>
              <a:t> Ønske om større sammenhæng mellem museumslovens fem søjler</a:t>
            </a:r>
          </a:p>
          <a:p>
            <a:pPr algn="l" eaLnBrk="1" hangingPunct="1">
              <a:buFont typeface="Arial" pitchFamily="34" charset="0"/>
              <a:buChar char="•"/>
            </a:pPr>
            <a:r>
              <a:rPr lang="da-DK" sz="1800" dirty="0" smtClean="0">
                <a:solidFill>
                  <a:schemeClr val="tx1"/>
                </a:solidFill>
              </a:rPr>
              <a:t> </a:t>
            </a:r>
            <a:r>
              <a:rPr lang="da-DK" sz="1800" dirty="0">
                <a:solidFill>
                  <a:schemeClr val="tx1"/>
                </a:solidFill>
              </a:rPr>
              <a:t>M</a:t>
            </a:r>
            <a:r>
              <a:rPr lang="da-DK" sz="1800" dirty="0" smtClean="0">
                <a:solidFill>
                  <a:schemeClr val="tx1"/>
                </a:solidFill>
              </a:rPr>
              <a:t>useumsforskning betones</a:t>
            </a:r>
          </a:p>
          <a:p>
            <a:pPr algn="l" eaLnBrk="1" hangingPunct="1">
              <a:buFont typeface="Arial" pitchFamily="34" charset="0"/>
              <a:buChar char="•"/>
            </a:pPr>
            <a:r>
              <a:rPr lang="da-DK" sz="1800" dirty="0" smtClean="0">
                <a:solidFill>
                  <a:schemeClr val="tx1"/>
                </a:solidFill>
              </a:rPr>
              <a:t> At der en defineret mission - og visionsbeskrivelse </a:t>
            </a:r>
          </a:p>
          <a:p>
            <a:pPr algn="l" eaLnBrk="1" hangingPunct="1">
              <a:buFont typeface="Arial" pitchFamily="34" charset="0"/>
              <a:buChar char="•"/>
            </a:pPr>
            <a:r>
              <a:rPr lang="da-DK" sz="1800" dirty="0" smtClean="0">
                <a:solidFill>
                  <a:schemeClr val="tx1"/>
                </a:solidFill>
              </a:rPr>
              <a:t> Regelforenklinger og sikring af såkaldt bæredygtighed for de statslige og statsanerkendte museer. </a:t>
            </a:r>
          </a:p>
          <a:p>
            <a:pPr eaLnBrk="1" hangingPunct="1"/>
            <a:r>
              <a:rPr lang="da-DK" sz="1800" b="1" dirty="0" smtClean="0">
                <a:solidFill>
                  <a:schemeClr val="tx1"/>
                </a:solidFill>
              </a:rPr>
              <a:t>Mulighed for forbedringer:</a:t>
            </a:r>
          </a:p>
          <a:p>
            <a:pPr algn="l" eaLnBrk="1" hangingPunct="1">
              <a:buFont typeface="Arial" pitchFamily="34" charset="0"/>
              <a:buChar char="•"/>
            </a:pPr>
            <a:r>
              <a:rPr lang="da-DK" sz="1800" dirty="0" smtClean="0">
                <a:solidFill>
                  <a:schemeClr val="tx1"/>
                </a:solidFill>
              </a:rPr>
              <a:t> Manglende fokus på kludetæppet af tilskudsordninger (vælges bibeholdt i ny § 13 a) </a:t>
            </a:r>
          </a:p>
          <a:p>
            <a:pPr algn="l" eaLnBrk="1" hangingPunct="1">
              <a:buFont typeface="Arial" pitchFamily="34" charset="0"/>
              <a:buChar char="•"/>
            </a:pPr>
            <a:r>
              <a:rPr lang="da-DK" sz="1800" dirty="0" smtClean="0">
                <a:solidFill>
                  <a:schemeClr val="tx1"/>
                </a:solidFill>
              </a:rPr>
              <a:t> Mulighed for opnåelse af statsanerkendelse er uklar </a:t>
            </a:r>
          </a:p>
          <a:p>
            <a:pPr algn="l" eaLnBrk="1" hangingPunct="1">
              <a:buFont typeface="Arial" pitchFamily="34" charset="0"/>
              <a:buChar char="•"/>
            </a:pPr>
            <a:r>
              <a:rPr lang="da-DK" sz="1800" dirty="0" smtClean="0">
                <a:solidFill>
                  <a:schemeClr val="tx1"/>
                </a:solidFill>
              </a:rPr>
              <a:t> Fjernelse af differentieringen mellem §§15 og 16 museer, forhindrer fremtidig økonomisk opretning på de ofte tilfældige forskelle på driftstilskuddene til de museer, der varetager nationale opgaver (som i dag berettiger til § 16 tilskud) </a:t>
            </a:r>
          </a:p>
          <a:p>
            <a:pPr eaLnBrk="1" hangingPunct="1"/>
            <a:endParaRPr lang="da-DK" sz="18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1643051"/>
            <a:ext cx="7000875" cy="4643450"/>
          </a:xfrm>
        </p:spPr>
        <p:txBody>
          <a:bodyPr/>
          <a:lstStyle/>
          <a:p>
            <a:pPr eaLnBrk="1" hangingPunct="1"/>
            <a:endParaRPr lang="da-DK" sz="2000" b="1" dirty="0" smtClean="0">
              <a:solidFill>
                <a:schemeClr val="tx1"/>
              </a:solidFill>
            </a:endParaRPr>
          </a:p>
          <a:p>
            <a:pPr eaLnBrk="1" hangingPunct="1"/>
            <a:r>
              <a:rPr lang="da-DK" sz="2000" b="1" dirty="0" smtClean="0">
                <a:solidFill>
                  <a:schemeClr val="tx1"/>
                </a:solidFill>
              </a:rPr>
              <a:t>Mulighed for forbedringer:</a:t>
            </a:r>
          </a:p>
          <a:p>
            <a:pPr algn="l" eaLnBrk="1" hangingPunct="1">
              <a:buFont typeface="Arial" pitchFamily="34" charset="0"/>
              <a:buChar char="•"/>
            </a:pPr>
            <a:r>
              <a:rPr lang="da-DK" sz="2000" dirty="0" smtClean="0">
                <a:solidFill>
                  <a:schemeClr val="tx1"/>
                </a:solidFill>
              </a:rPr>
              <a:t> Den arkæologiske praksis og administration holdes uden for lovgivningen (Museumslovens kapitel 8).Det betyder i praksis, at de store ændringer alene vil blive håndteret administrativt af embedsværket - og ikke på et åbent politisk niveau. </a:t>
            </a:r>
          </a:p>
          <a:p>
            <a:pPr algn="l" eaLnBrk="1" hangingPunct="1">
              <a:buFont typeface="Arial" pitchFamily="34" charset="0"/>
              <a:buChar char="•"/>
            </a:pPr>
            <a:r>
              <a:rPr lang="da-DK" sz="2000" dirty="0" smtClean="0">
                <a:solidFill>
                  <a:schemeClr val="tx1"/>
                </a:solidFill>
              </a:rPr>
              <a:t> Tilsvarende er der ikke i lovudkastet tiltag til at styrke samme lovparagrafs forhold vedr. varetagelsen af den nyere tids historie, der ikke behandles i nærværende ændringsforslag til museumsloven. Det til trods for, at der også her strukturelt er store udfordringer i forhold til ensartet borgerbetjening og finansiering af områdets drift.</a:t>
            </a: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ctrTitle"/>
          </p:nvPr>
        </p:nvSpPr>
        <p:spPr/>
        <p:txBody>
          <a:bodyPr/>
          <a:lstStyle/>
          <a:p>
            <a:pPr eaLnBrk="1" hangingPunct="1"/>
            <a:r>
              <a:rPr lang="da-DK" smtClean="0"/>
              <a:t/>
            </a:r>
            <a:br>
              <a:rPr lang="da-DK" smtClean="0"/>
            </a:br>
            <a:endParaRPr lang="da-DK" smtClean="0"/>
          </a:p>
        </p:txBody>
      </p:sp>
      <p:sp>
        <p:nvSpPr>
          <p:cNvPr id="16387" name="Undertitel 2"/>
          <p:cNvSpPr>
            <a:spLocks noGrp="1"/>
          </p:cNvSpPr>
          <p:nvPr>
            <p:ph type="subTitle" idx="1"/>
          </p:nvPr>
        </p:nvSpPr>
        <p:spPr>
          <a:xfrm>
            <a:off x="1143000" y="1571613"/>
            <a:ext cx="7000875" cy="4714888"/>
          </a:xfrm>
        </p:spPr>
        <p:txBody>
          <a:bodyPr/>
          <a:lstStyle/>
          <a:p>
            <a:pPr eaLnBrk="1" hangingPunct="1"/>
            <a:endParaRPr lang="da-DK" sz="1800" b="1" dirty="0" smtClean="0">
              <a:solidFill>
                <a:schemeClr val="tx1"/>
              </a:solidFill>
            </a:endParaRPr>
          </a:p>
          <a:p>
            <a:pPr eaLnBrk="1" hangingPunct="1"/>
            <a:endParaRPr lang="da-DK" sz="1800" b="1" dirty="0" smtClean="0">
              <a:solidFill>
                <a:schemeClr val="tx1"/>
              </a:solidFill>
            </a:endParaRPr>
          </a:p>
          <a:p>
            <a:pPr eaLnBrk="1" hangingPunct="1"/>
            <a:r>
              <a:rPr lang="da-DK" sz="2800" b="1" dirty="0" smtClean="0">
                <a:solidFill>
                  <a:schemeClr val="tx1"/>
                </a:solidFill>
              </a:rPr>
              <a:t>Mulighed for forbedringer:</a:t>
            </a:r>
          </a:p>
          <a:p>
            <a:pPr algn="l" eaLnBrk="1" hangingPunct="1"/>
            <a:r>
              <a:rPr lang="da-DK" sz="2400" dirty="0" smtClean="0">
                <a:solidFill>
                  <a:schemeClr val="tx1"/>
                </a:solidFill>
              </a:rPr>
              <a:t>En omfattende del af den danske kulturarv forvaltes af museer, der enten er tilknyttet andre ministerier eller statslige institutioner - eller som på anden måde er offentligt støttede, men er helt uden for museumslovens rammer. Disse museer bør tænkes ind - og have plads i forhold til det samlede danske museumsvæsen og </a:t>
            </a:r>
            <a:r>
              <a:rPr lang="da-DK" sz="2400" dirty="0" err="1" smtClean="0">
                <a:solidFill>
                  <a:schemeClr val="tx1"/>
                </a:solidFill>
              </a:rPr>
              <a:t>lovkompleks</a:t>
            </a:r>
            <a:r>
              <a:rPr lang="da-DK" sz="2400" dirty="0" smtClean="0">
                <a:solidFill>
                  <a:schemeClr val="tx1"/>
                </a:solidFill>
              </a:rPr>
              <a:t>.</a:t>
            </a:r>
          </a:p>
          <a:p>
            <a:pPr algn="l" eaLnBrk="1" hangingPunct="1"/>
            <a:endParaRPr lang="da-DK" sz="1600" dirty="0" smtClean="0">
              <a:solidFill>
                <a:schemeClr val="tx1"/>
              </a:solidFill>
            </a:endParaRPr>
          </a:p>
        </p:txBody>
      </p:sp>
      <p:pic>
        <p:nvPicPr>
          <p:cNvPr id="16388" name="Picture 2" descr="F:\odm_logotype_6x6cm_cmyk.jpg"/>
          <p:cNvPicPr>
            <a:picLocks noChangeAspect="1" noChangeArrowheads="1"/>
          </p:cNvPicPr>
          <p:nvPr/>
        </p:nvPicPr>
        <p:blipFill>
          <a:blip r:embed="rId2" cstate="print"/>
          <a:srcRect/>
          <a:stretch>
            <a:fillRect/>
          </a:stretch>
        </p:blipFill>
        <p:spPr bwMode="auto">
          <a:xfrm>
            <a:off x="6643688" y="142875"/>
            <a:ext cx="2160587" cy="19605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2298</Words>
  <Application>Microsoft Office PowerPoint</Application>
  <PresentationFormat>Skærmshow (4:3)</PresentationFormat>
  <Paragraphs>135</Paragraphs>
  <Slides>24</Slides>
  <Notes>1</Notes>
  <HiddenSlides>0</HiddenSlides>
  <MMClips>0</MMClips>
  <ScaleCrop>false</ScaleCrop>
  <HeadingPairs>
    <vt:vector size="4" baseType="variant">
      <vt:variant>
        <vt:lpstr>Tema</vt:lpstr>
      </vt:variant>
      <vt:variant>
        <vt:i4>1</vt:i4>
      </vt:variant>
      <vt:variant>
        <vt:lpstr>Diastitler</vt:lpstr>
      </vt:variant>
      <vt:variant>
        <vt:i4>24</vt:i4>
      </vt:variant>
    </vt:vector>
  </HeadingPairs>
  <TitlesOfParts>
    <vt:vector size="25" baseType="lpstr">
      <vt:lpstr>Kontortema</vt:lpstr>
      <vt:lpstr>Revidering af museumsloven status 3.12.2012</vt:lpstr>
      <vt:lpstr>ODMs hoved-ønsker til loven  (efter midtvejsrapporten, sept. 2012)</vt:lpstr>
      <vt:lpstr>Ønsker til loven</vt:lpstr>
      <vt:lpstr>Ønsker til loven</vt:lpstr>
      <vt:lpstr>Andre ønsker til loven </vt:lpstr>
      <vt:lpstr>Andre ønsker til loven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Nils M. Jensen</dc:creator>
  <cp:lastModifiedBy>Nils M. Jensen</cp:lastModifiedBy>
  <cp:revision>103</cp:revision>
  <dcterms:created xsi:type="dcterms:W3CDTF">2010-04-14T13:09:58Z</dcterms:created>
  <dcterms:modified xsi:type="dcterms:W3CDTF">2012-12-10T13:59:03Z</dcterms:modified>
</cp:coreProperties>
</file>