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6" r:id="rId2"/>
    <p:sldId id="312" r:id="rId3"/>
    <p:sldId id="380" r:id="rId4"/>
    <p:sldId id="381" r:id="rId5"/>
    <p:sldId id="379" r:id="rId6"/>
    <p:sldId id="327" r:id="rId7"/>
    <p:sldId id="329" r:id="rId8"/>
    <p:sldId id="330" r:id="rId9"/>
    <p:sldId id="355" r:id="rId10"/>
    <p:sldId id="356" r:id="rId11"/>
    <p:sldId id="317" r:id="rId12"/>
    <p:sldId id="353" r:id="rId13"/>
    <p:sldId id="354" r:id="rId14"/>
    <p:sldId id="344" r:id="rId15"/>
    <p:sldId id="364" r:id="rId16"/>
    <p:sldId id="365" r:id="rId17"/>
    <p:sldId id="346" r:id="rId18"/>
    <p:sldId id="347" r:id="rId19"/>
    <p:sldId id="348" r:id="rId20"/>
    <p:sldId id="279" r:id="rId21"/>
    <p:sldId id="281" r:id="rId22"/>
    <p:sldId id="282" r:id="rId23"/>
    <p:sldId id="368" r:id="rId24"/>
    <p:sldId id="377" r:id="rId25"/>
    <p:sldId id="378" r:id="rId26"/>
    <p:sldId id="333" r:id="rId27"/>
    <p:sldId id="350" r:id="rId28"/>
    <p:sldId id="339" r:id="rId29"/>
    <p:sldId id="338" r:id="rId30"/>
    <p:sldId id="340" r:id="rId31"/>
    <p:sldId id="306" r:id="rId32"/>
    <p:sldId id="293" r:id="rId33"/>
    <p:sldId id="369" r:id="rId34"/>
    <p:sldId id="370" r:id="rId35"/>
    <p:sldId id="371" r:id="rId36"/>
    <p:sldId id="263" r:id="rId37"/>
    <p:sldId id="269" r:id="rId38"/>
    <p:sldId id="265" r:id="rId39"/>
    <p:sldId id="266" r:id="rId40"/>
    <p:sldId id="267" r:id="rId41"/>
    <p:sldId id="268" r:id="rId42"/>
    <p:sldId id="372" r:id="rId43"/>
    <p:sldId id="374" r:id="rId4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  <a:srgbClr val="BBE0E3"/>
    <a:srgbClr val="FFFF00"/>
    <a:srgbClr val="FF3300"/>
    <a:srgbClr val="FF66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wm\My%20Documents\My%20Documents\femern\Byerne%20i%20europa-bef-kk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Cwm\My%20Documents\My%20Documents\femern\Byerne%20i%20europa-bnp-kk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Cwm\My%20Documents\My%20Documents\WP51-Filer\lufttrafik-99-2010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Documents%20and%20Settings\Cwm\My%20Documents\My%20Documents\Sk&#229;ne-Sj&#230;lland\byerne%20i%20europa%20vid%202008-2010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wm\My%20Documents\My%20Documents\Kultur-marts2011\Kultursektor-ny-bop-dk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>
        <c:manualLayout>
          <c:layoutTarget val="inner"/>
          <c:xMode val="edge"/>
          <c:yMode val="edge"/>
          <c:x val="0.11953364113903948"/>
          <c:y val="0.16493083518275845"/>
          <c:w val="0.87658003501962145"/>
          <c:h val="0.5625009536759333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66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Sheet1!$A$5:$A$34</c:f>
              <c:strCache>
                <c:ptCount val="30"/>
                <c:pt idx="0">
                  <c:v>Dortmund-Düsseldorf-Køln</c:v>
                </c:pt>
                <c:pt idx="1">
                  <c:v>London</c:v>
                </c:pt>
                <c:pt idx="2">
                  <c:v>Paris</c:v>
                </c:pt>
                <c:pt idx="3">
                  <c:v>Moskva</c:v>
                </c:pt>
                <c:pt idx="4">
                  <c:v>Istanbul</c:v>
                </c:pt>
                <c:pt idx="5">
                  <c:v>Amsterdam-Rotterdam</c:v>
                </c:pt>
                <c:pt idx="6">
                  <c:v>Madrid</c:v>
                </c:pt>
                <c:pt idx="7">
                  <c:v>St. Petersburg</c:v>
                </c:pt>
                <c:pt idx="8">
                  <c:v>Frankfurt</c:v>
                </c:pt>
                <c:pt idx="9">
                  <c:v>Barcelona</c:v>
                </c:pt>
                <c:pt idx="10">
                  <c:v>Bruxelles-Antwerpen</c:v>
                </c:pt>
                <c:pt idx="11">
                  <c:v>Berlin</c:v>
                </c:pt>
                <c:pt idx="12">
                  <c:v>Manchester-Liverpool</c:v>
                </c:pt>
                <c:pt idx="13">
                  <c:v>Athen</c:v>
                </c:pt>
                <c:pt idx="14">
                  <c:v>Milano</c:v>
                </c:pt>
                <c:pt idx="15">
                  <c:v>Katowice</c:v>
                </c:pt>
                <c:pt idx="16">
                  <c:v>Rom</c:v>
                </c:pt>
                <c:pt idx="17">
                  <c:v>Neapel</c:v>
                </c:pt>
                <c:pt idx="18">
                  <c:v>Hamborg</c:v>
                </c:pt>
                <c:pt idx="19">
                  <c:v>Warszawa</c:v>
                </c:pt>
                <c:pt idx="20">
                  <c:v>München</c:v>
                </c:pt>
                <c:pt idx="21">
                  <c:v>Kiev</c:v>
                </c:pt>
                <c:pt idx="22">
                  <c:v>Stuttgart</c:v>
                </c:pt>
                <c:pt idx="23">
                  <c:v>Lissabon</c:v>
                </c:pt>
                <c:pt idx="24">
                  <c:v>Wien</c:v>
                </c:pt>
                <c:pt idx="25">
                  <c:v>Birmingham</c:v>
                </c:pt>
                <c:pt idx="26">
                  <c:v>Budapest</c:v>
                </c:pt>
                <c:pt idx="27">
                  <c:v>Sheffield-Leeds</c:v>
                </c:pt>
                <c:pt idx="28">
                  <c:v>Glasgow-Edinburgh</c:v>
                </c:pt>
                <c:pt idx="29">
                  <c:v>Bukarest</c:v>
                </c:pt>
              </c:strCache>
            </c:strRef>
          </c:cat>
          <c:val>
            <c:numRef>
              <c:f>Sheet1!$B$5:$B$34</c:f>
              <c:numCache>
                <c:formatCode>General</c:formatCode>
                <c:ptCount val="30"/>
                <c:pt idx="0">
                  <c:v>12190</c:v>
                </c:pt>
                <c:pt idx="1">
                  <c:v>11917</c:v>
                </c:pt>
                <c:pt idx="2">
                  <c:v>11175</c:v>
                </c:pt>
                <c:pt idx="3">
                  <c:v>10650</c:v>
                </c:pt>
                <c:pt idx="4">
                  <c:v>9710</c:v>
                </c:pt>
                <c:pt idx="5">
                  <c:v>6787</c:v>
                </c:pt>
                <c:pt idx="6">
                  <c:v>5800</c:v>
                </c:pt>
                <c:pt idx="7">
                  <c:v>4553</c:v>
                </c:pt>
                <c:pt idx="8">
                  <c:v>4149</c:v>
                </c:pt>
                <c:pt idx="9">
                  <c:v>4082</c:v>
                </c:pt>
                <c:pt idx="10">
                  <c:v>4045</c:v>
                </c:pt>
                <c:pt idx="11">
                  <c:v>4016</c:v>
                </c:pt>
                <c:pt idx="12">
                  <c:v>3891</c:v>
                </c:pt>
                <c:pt idx="13">
                  <c:v>3761</c:v>
                </c:pt>
                <c:pt idx="14">
                  <c:v>3753</c:v>
                </c:pt>
                <c:pt idx="15">
                  <c:v>3500</c:v>
                </c:pt>
                <c:pt idx="16">
                  <c:v>3340</c:v>
                </c:pt>
                <c:pt idx="17">
                  <c:v>3012</c:v>
                </c:pt>
                <c:pt idx="18">
                  <c:v>2983</c:v>
                </c:pt>
                <c:pt idx="19">
                  <c:v>2785</c:v>
                </c:pt>
                <c:pt idx="20">
                  <c:v>2665</c:v>
                </c:pt>
                <c:pt idx="21">
                  <c:v>2602</c:v>
                </c:pt>
                <c:pt idx="22">
                  <c:v>2601</c:v>
                </c:pt>
                <c:pt idx="23">
                  <c:v>2591</c:v>
                </c:pt>
                <c:pt idx="24">
                  <c:v>2584</c:v>
                </c:pt>
                <c:pt idx="25">
                  <c:v>2550</c:v>
                </c:pt>
                <c:pt idx="26">
                  <c:v>2523</c:v>
                </c:pt>
                <c:pt idx="27">
                  <c:v>2393</c:v>
                </c:pt>
                <c:pt idx="28">
                  <c:v>2208</c:v>
                </c:pt>
                <c:pt idx="29">
                  <c:v>2064</c:v>
                </c:pt>
              </c:numCache>
            </c:numRef>
          </c:val>
        </c:ser>
        <c:axId val="91110400"/>
        <c:axId val="55055104"/>
      </c:barChart>
      <c:catAx>
        <c:axId val="91110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55055104"/>
        <c:crosses val="autoZero"/>
        <c:auto val="1"/>
        <c:lblAlgn val="ctr"/>
        <c:lblOffset val="100"/>
        <c:tickLblSkip val="1"/>
        <c:tickMarkSkip val="1"/>
      </c:catAx>
      <c:valAx>
        <c:axId val="55055104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Befolkningstal i tusinder</a:t>
                </a:r>
              </a:p>
            </c:rich>
          </c:tx>
          <c:layout>
            <c:manualLayout>
              <c:xMode val="edge"/>
              <c:yMode val="edge"/>
              <c:x val="2.2351819074779785E-2"/>
              <c:y val="6.7708448127658721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111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>
        <c:manualLayout>
          <c:layoutTarget val="inner"/>
          <c:xMode val="edge"/>
          <c:yMode val="edge"/>
          <c:x val="9.4266367402331797E-2"/>
          <c:y val="0.15757599073152062"/>
          <c:w val="0.90184730875632857"/>
          <c:h val="0.5590917363454923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Sheet1!$A$5:$A$34</c:f>
              <c:strCache>
                <c:ptCount val="30"/>
                <c:pt idx="0">
                  <c:v>Paris</c:v>
                </c:pt>
                <c:pt idx="1">
                  <c:v>London</c:v>
                </c:pt>
                <c:pt idx="2">
                  <c:v>Dortmund-Düsseldorf-Køln</c:v>
                </c:pt>
                <c:pt idx="3">
                  <c:v>Amsterdam-Rotterdam</c:v>
                </c:pt>
                <c:pt idx="4">
                  <c:v>Madrid</c:v>
                </c:pt>
                <c:pt idx="5">
                  <c:v>Bruxelles-Antwerpen</c:v>
                </c:pt>
                <c:pt idx="6">
                  <c:v>Moskva</c:v>
                </c:pt>
                <c:pt idx="7">
                  <c:v>Frankfurt</c:v>
                </c:pt>
                <c:pt idx="8">
                  <c:v>Milano</c:v>
                </c:pt>
                <c:pt idx="9">
                  <c:v>Barcelona</c:v>
                </c:pt>
                <c:pt idx="10">
                  <c:v>Athen</c:v>
                </c:pt>
                <c:pt idx="11">
                  <c:v>Wien</c:v>
                </c:pt>
                <c:pt idx="12">
                  <c:v>Hamborg</c:v>
                </c:pt>
                <c:pt idx="13">
                  <c:v>Berlin</c:v>
                </c:pt>
                <c:pt idx="14">
                  <c:v>Rom</c:v>
                </c:pt>
                <c:pt idx="15">
                  <c:v>Manchester-Liverpool</c:v>
                </c:pt>
                <c:pt idx="16">
                  <c:v>Istanbul</c:v>
                </c:pt>
                <c:pt idx="17">
                  <c:v>Zürich</c:v>
                </c:pt>
                <c:pt idx="18">
                  <c:v>München</c:v>
                </c:pt>
                <c:pt idx="19">
                  <c:v>Stuttgart</c:v>
                </c:pt>
                <c:pt idx="20">
                  <c:v>København</c:v>
                </c:pt>
                <c:pt idx="21">
                  <c:v>Neapel</c:v>
                </c:pt>
                <c:pt idx="22">
                  <c:v>Dublin</c:v>
                </c:pt>
                <c:pt idx="23">
                  <c:v>Stockholm</c:v>
                </c:pt>
                <c:pt idx="24">
                  <c:v>Oslo</c:v>
                </c:pt>
                <c:pt idx="25">
                  <c:v>Birmingham</c:v>
                </c:pt>
                <c:pt idx="26">
                  <c:v>Sheffield-Leeds</c:v>
                </c:pt>
                <c:pt idx="27">
                  <c:v>Helsinki</c:v>
                </c:pt>
                <c:pt idx="28">
                  <c:v>Lyon</c:v>
                </c:pt>
                <c:pt idx="29">
                  <c:v>Glasgow-Edinburgh</c:v>
                </c:pt>
              </c:strCache>
            </c:strRef>
          </c:cat>
          <c:val>
            <c:numRef>
              <c:f>Sheet1!$D$5:$D$34</c:f>
              <c:numCache>
                <c:formatCode>General</c:formatCode>
                <c:ptCount val="30"/>
                <c:pt idx="0">
                  <c:v>536400</c:v>
                </c:pt>
                <c:pt idx="1">
                  <c:v>476680</c:v>
                </c:pt>
                <c:pt idx="2">
                  <c:v>426650</c:v>
                </c:pt>
                <c:pt idx="3">
                  <c:v>305415</c:v>
                </c:pt>
                <c:pt idx="4">
                  <c:v>208800</c:v>
                </c:pt>
                <c:pt idx="5">
                  <c:v>169890</c:v>
                </c:pt>
                <c:pt idx="6">
                  <c:v>159750</c:v>
                </c:pt>
                <c:pt idx="7">
                  <c:v>154786.74300000007</c:v>
                </c:pt>
                <c:pt idx="8">
                  <c:v>150120</c:v>
                </c:pt>
                <c:pt idx="9">
                  <c:v>146952</c:v>
                </c:pt>
                <c:pt idx="10">
                  <c:v>135396</c:v>
                </c:pt>
                <c:pt idx="11">
                  <c:v>129200</c:v>
                </c:pt>
                <c:pt idx="12">
                  <c:v>125286</c:v>
                </c:pt>
                <c:pt idx="13">
                  <c:v>120480</c:v>
                </c:pt>
                <c:pt idx="14">
                  <c:v>116900</c:v>
                </c:pt>
                <c:pt idx="15">
                  <c:v>116730</c:v>
                </c:pt>
                <c:pt idx="16">
                  <c:v>116520</c:v>
                </c:pt>
                <c:pt idx="17">
                  <c:v>100130</c:v>
                </c:pt>
                <c:pt idx="18">
                  <c:v>99423.155000000057</c:v>
                </c:pt>
                <c:pt idx="19">
                  <c:v>97035.506999999998</c:v>
                </c:pt>
                <c:pt idx="20">
                  <c:v>94796</c:v>
                </c:pt>
                <c:pt idx="21">
                  <c:v>90360</c:v>
                </c:pt>
                <c:pt idx="22">
                  <c:v>85960</c:v>
                </c:pt>
                <c:pt idx="23">
                  <c:v>83942</c:v>
                </c:pt>
                <c:pt idx="24">
                  <c:v>82960</c:v>
                </c:pt>
                <c:pt idx="25">
                  <c:v>76500</c:v>
                </c:pt>
                <c:pt idx="26">
                  <c:v>71790</c:v>
                </c:pt>
                <c:pt idx="27">
                  <c:v>68105</c:v>
                </c:pt>
                <c:pt idx="28">
                  <c:v>66760</c:v>
                </c:pt>
                <c:pt idx="29">
                  <c:v>66240</c:v>
                </c:pt>
              </c:numCache>
            </c:numRef>
          </c:val>
        </c:ser>
        <c:axId val="55089024"/>
        <c:axId val="55090560"/>
      </c:barChart>
      <c:catAx>
        <c:axId val="55089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55090560"/>
        <c:crosses val="autoZero"/>
        <c:auto val="1"/>
        <c:lblAlgn val="ctr"/>
        <c:lblOffset val="100"/>
        <c:tickLblSkip val="1"/>
        <c:tickMarkSkip val="1"/>
      </c:catAx>
      <c:valAx>
        <c:axId val="55090560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Mio. US-$</a:t>
                </a:r>
              </a:p>
            </c:rich>
          </c:tx>
          <c:layout>
            <c:manualLayout>
              <c:xMode val="edge"/>
              <c:yMode val="edge"/>
              <c:x val="4.8590911032129914E-3"/>
              <c:y val="6.5151611552455538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55089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a-DK" sz="2400"/>
              <a:t>Europas storbyer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a-DK" sz="2400"/>
              <a:t>International lufttrafik: Top-30</a:t>
            </a:r>
          </a:p>
        </c:rich>
      </c:tx>
      <c:layout>
        <c:manualLayout>
          <c:xMode val="edge"/>
          <c:yMode val="edge"/>
          <c:x val="0.53598704639532002"/>
          <c:y val="2.046832381246464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6003421214139393E-2"/>
          <c:y val="0.11673168304942276"/>
          <c:w val="0.93034916273045198"/>
          <c:h val="0.680934499003012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5573D5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'Ark1'!$A$4:$A$33</c:f>
              <c:strCache>
                <c:ptCount val="30"/>
                <c:pt idx="0">
                  <c:v>London</c:v>
                </c:pt>
                <c:pt idx="1">
                  <c:v>Paris</c:v>
                </c:pt>
                <c:pt idx="2">
                  <c:v>Frankfurt</c:v>
                </c:pt>
                <c:pt idx="3">
                  <c:v>Amsterdam</c:v>
                </c:pt>
                <c:pt idx="4">
                  <c:v>Madrid</c:v>
                </c:pt>
                <c:pt idx="5">
                  <c:v>Milano</c:v>
                </c:pt>
                <c:pt idx="6">
                  <c:v>München</c:v>
                </c:pt>
                <c:pt idx="7">
                  <c:v>Rom</c:v>
                </c:pt>
                <c:pt idx="8">
                  <c:v>Zurich</c:v>
                </c:pt>
                <c:pt idx="9">
                  <c:v>Moskva</c:v>
                </c:pt>
                <c:pt idx="10">
                  <c:v>Düsseldorf</c:v>
                </c:pt>
                <c:pt idx="11">
                  <c:v>København</c:v>
                </c:pt>
                <c:pt idx="12">
                  <c:v>Wien</c:v>
                </c:pt>
                <c:pt idx="13">
                  <c:v>Dublin</c:v>
                </c:pt>
                <c:pt idx="14">
                  <c:v>Barcelona</c:v>
                </c:pt>
                <c:pt idx="15">
                  <c:v>Moskva</c:v>
                </c:pt>
                <c:pt idx="16">
                  <c:v>Bruxelles</c:v>
                </c:pt>
                <c:pt idx="17">
                  <c:v>Manchester</c:v>
                </c:pt>
                <c:pt idx="18">
                  <c:v>Mallorca</c:v>
                </c:pt>
                <c:pt idx="19">
                  <c:v>Stockholm</c:v>
                </c:pt>
                <c:pt idx="20">
                  <c:v>Berlin</c:v>
                </c:pt>
                <c:pt idx="21">
                  <c:v>Prag</c:v>
                </c:pt>
                <c:pt idx="22">
                  <c:v>Helsinki</c:v>
                </c:pt>
                <c:pt idx="23">
                  <c:v>Genevé</c:v>
                </c:pt>
                <c:pt idx="24">
                  <c:v>Oslo</c:v>
                </c:pt>
                <c:pt idx="25">
                  <c:v>Malaga</c:v>
                </c:pt>
                <c:pt idx="26">
                  <c:v>Athen</c:v>
                </c:pt>
                <c:pt idx="27">
                  <c:v>Budapest</c:v>
                </c:pt>
                <c:pt idx="28">
                  <c:v>Warzawa</c:v>
                </c:pt>
                <c:pt idx="29">
                  <c:v>Birmingham</c:v>
                </c:pt>
              </c:strCache>
            </c:strRef>
          </c:cat>
          <c:val>
            <c:numRef>
              <c:f>'Ark1'!$B$4:$B$33</c:f>
              <c:numCache>
                <c:formatCode>General</c:formatCode>
                <c:ptCount val="30"/>
                <c:pt idx="0">
                  <c:v>115585</c:v>
                </c:pt>
                <c:pt idx="1">
                  <c:v>64573</c:v>
                </c:pt>
                <c:pt idx="2">
                  <c:v>46414</c:v>
                </c:pt>
                <c:pt idx="3">
                  <c:v>45146</c:v>
                </c:pt>
                <c:pt idx="4">
                  <c:v>31033</c:v>
                </c:pt>
                <c:pt idx="5">
                  <c:v>27386</c:v>
                </c:pt>
                <c:pt idx="6">
                  <c:v>25259</c:v>
                </c:pt>
                <c:pt idx="7">
                  <c:v>23287</c:v>
                </c:pt>
                <c:pt idx="8">
                  <c:v>23000</c:v>
                </c:pt>
                <c:pt idx="9">
                  <c:v>22831</c:v>
                </c:pt>
                <c:pt idx="10">
                  <c:v>20779</c:v>
                </c:pt>
                <c:pt idx="11">
                  <c:v>19075</c:v>
                </c:pt>
                <c:pt idx="12">
                  <c:v>18870</c:v>
                </c:pt>
                <c:pt idx="13">
                  <c:v>18049</c:v>
                </c:pt>
                <c:pt idx="14">
                  <c:v>17546</c:v>
                </c:pt>
                <c:pt idx="15">
                  <c:v>17000</c:v>
                </c:pt>
                <c:pt idx="16">
                  <c:v>16975</c:v>
                </c:pt>
                <c:pt idx="17">
                  <c:v>15424</c:v>
                </c:pt>
                <c:pt idx="18">
                  <c:v>14880</c:v>
                </c:pt>
                <c:pt idx="19">
                  <c:v>13241</c:v>
                </c:pt>
                <c:pt idx="20">
                  <c:v>12044</c:v>
                </c:pt>
                <c:pt idx="21">
                  <c:v>11405</c:v>
                </c:pt>
                <c:pt idx="22">
                  <c:v>10658</c:v>
                </c:pt>
                <c:pt idx="23">
                  <c:v>10182</c:v>
                </c:pt>
                <c:pt idx="24">
                  <c:v>10105</c:v>
                </c:pt>
                <c:pt idx="25">
                  <c:v>9466</c:v>
                </c:pt>
                <c:pt idx="26">
                  <c:v>8778</c:v>
                </c:pt>
                <c:pt idx="27">
                  <c:v>8175</c:v>
                </c:pt>
                <c:pt idx="28">
                  <c:v>7803</c:v>
                </c:pt>
                <c:pt idx="29">
                  <c:v>7594</c:v>
                </c:pt>
              </c:numCache>
            </c:numRef>
          </c:val>
        </c:ser>
        <c:axId val="91368448"/>
        <c:axId val="91374336"/>
      </c:barChart>
      <c:catAx>
        <c:axId val="91368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1374336"/>
        <c:crosses val="autoZero"/>
        <c:auto val="1"/>
        <c:lblAlgn val="ctr"/>
        <c:lblOffset val="100"/>
        <c:tickLblSkip val="1"/>
        <c:tickMarkSkip val="1"/>
      </c:catAx>
      <c:valAx>
        <c:axId val="9137433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På- og afstigende passagerer (i tusinder) 2010</a:t>
                </a:r>
              </a:p>
            </c:rich>
          </c:tx>
          <c:layout>
            <c:manualLayout>
              <c:xMode val="edge"/>
              <c:yMode val="edge"/>
              <c:x val="4.9751243781094526E-3"/>
              <c:y val="9.7276264591439707E-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13684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da-DK" sz="2400" b="1" dirty="0"/>
              <a:t>Europas storbyer</a:t>
            </a:r>
            <a:endParaRPr lang="da-DK" sz="2400" dirty="0"/>
          </a:p>
          <a:p>
            <a:pPr algn="ctr">
              <a:defRPr/>
            </a:pPr>
            <a:r>
              <a:rPr lang="da-DK" sz="2400" b="1" dirty="0"/>
              <a:t>Videnskabeligt output: top-30</a:t>
            </a:r>
            <a:endParaRPr lang="da-DK" sz="2400" dirty="0"/>
          </a:p>
        </c:rich>
      </c:tx>
      <c:layout>
        <c:manualLayout>
          <c:xMode val="edge"/>
          <c:yMode val="edge"/>
          <c:x val="0.73399389760863942"/>
          <c:y val="3.6618188978688355E-2"/>
        </c:manualLayout>
      </c:layout>
      <c:overlay val="1"/>
    </c:title>
    <c:plotArea>
      <c:layout>
        <c:manualLayout>
          <c:layoutTarget val="inner"/>
          <c:xMode val="edge"/>
          <c:yMode val="edge"/>
          <c:x val="9.4488887956914819E-2"/>
          <c:y val="3.5162374299412089E-2"/>
          <c:w val="0.8933740015934587"/>
          <c:h val="0.7320917296658434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00CC"/>
            </a:solidFill>
          </c:spPr>
          <c:cat>
            <c:strRef>
              <c:f>Sheet1!$B$3:$B$32</c:f>
              <c:strCache>
                <c:ptCount val="30"/>
                <c:pt idx="0">
                  <c:v>London</c:v>
                </c:pt>
                <c:pt idx="1">
                  <c:v>Paris</c:v>
                </c:pt>
                <c:pt idx="2">
                  <c:v>Amsterdam-Haag-Rotterdam</c:v>
                </c:pt>
                <c:pt idx="3">
                  <c:v>Moskva</c:v>
                </c:pt>
                <c:pt idx="4">
                  <c:v>Madrid</c:v>
                </c:pt>
                <c:pt idx="5">
                  <c:v>Berlin</c:v>
                </c:pt>
                <c:pt idx="6">
                  <c:v>Milano</c:v>
                </c:pt>
                <c:pt idx="7">
                  <c:v>Rom</c:v>
                </c:pt>
                <c:pt idx="8">
                  <c:v>Barcelona</c:v>
                </c:pt>
                <c:pt idx="9">
                  <c:v>Stockholm-Uppsala</c:v>
                </c:pt>
                <c:pt idx="10">
                  <c:v>München</c:v>
                </c:pt>
                <c:pt idx="11">
                  <c:v>Oxford-Reading</c:v>
                </c:pt>
                <c:pt idx="12">
                  <c:v>Manchester-Liverpool</c:v>
                </c:pt>
                <c:pt idx="13">
                  <c:v>Dortmund-Düsseldorf-Køln</c:v>
                </c:pt>
                <c:pt idx="14">
                  <c:v>Edinburgh-Glasgow</c:v>
                </c:pt>
                <c:pt idx="15">
                  <c:v>København</c:v>
                </c:pt>
                <c:pt idx="16">
                  <c:v>Cambridge</c:v>
                </c:pt>
                <c:pt idx="17">
                  <c:v>Frankfurt</c:v>
                </c:pt>
                <c:pt idx="18">
                  <c:v>Genève-Lausanne</c:v>
                </c:pt>
                <c:pt idx="19">
                  <c:v>Zürich</c:v>
                </c:pt>
                <c:pt idx="20">
                  <c:v>Wien</c:v>
                </c:pt>
                <c:pt idx="21">
                  <c:v>Mannheim-Heidelberg</c:v>
                </c:pt>
                <c:pt idx="22">
                  <c:v>Sheffield-Leeds</c:v>
                </c:pt>
                <c:pt idx="23">
                  <c:v>Basel-Mulhouse-Freiburg</c:v>
                </c:pt>
                <c:pt idx="24">
                  <c:v>Bruxelles-Antwerpen</c:v>
                </c:pt>
                <c:pt idx="25">
                  <c:v>Aachen-Maastricht-Liege</c:v>
                </c:pt>
                <c:pt idx="26">
                  <c:v>Prag</c:v>
                </c:pt>
                <c:pt idx="27">
                  <c:v>Helsinki</c:v>
                </c:pt>
                <c:pt idx="28">
                  <c:v>Lyon</c:v>
                </c:pt>
                <c:pt idx="29">
                  <c:v>Birmingham</c:v>
                </c:pt>
              </c:strCache>
            </c:strRef>
          </c:cat>
          <c:val>
            <c:numRef>
              <c:f>Sheet1!$C$3:$C$32</c:f>
              <c:numCache>
                <c:formatCode>#,##0</c:formatCode>
                <c:ptCount val="30"/>
                <c:pt idx="0">
                  <c:v>96856</c:v>
                </c:pt>
                <c:pt idx="1">
                  <c:v>77007</c:v>
                </c:pt>
                <c:pt idx="2">
                  <c:v>65527</c:v>
                </c:pt>
                <c:pt idx="3">
                  <c:v>45857</c:v>
                </c:pt>
                <c:pt idx="4">
                  <c:v>41926</c:v>
                </c:pt>
                <c:pt idx="5">
                  <c:v>41923</c:v>
                </c:pt>
                <c:pt idx="6">
                  <c:v>37917</c:v>
                </c:pt>
                <c:pt idx="7">
                  <c:v>37681</c:v>
                </c:pt>
                <c:pt idx="8">
                  <c:v>36657</c:v>
                </c:pt>
                <c:pt idx="9">
                  <c:v>35275</c:v>
                </c:pt>
                <c:pt idx="10">
                  <c:v>32132</c:v>
                </c:pt>
                <c:pt idx="11">
                  <c:v>30374</c:v>
                </c:pt>
                <c:pt idx="12">
                  <c:v>30144</c:v>
                </c:pt>
                <c:pt idx="13">
                  <c:v>29351</c:v>
                </c:pt>
                <c:pt idx="14">
                  <c:v>29151</c:v>
                </c:pt>
                <c:pt idx="15">
                  <c:v>27656</c:v>
                </c:pt>
                <c:pt idx="16">
                  <c:v>26927</c:v>
                </c:pt>
                <c:pt idx="17">
                  <c:v>26221</c:v>
                </c:pt>
                <c:pt idx="18">
                  <c:v>25996</c:v>
                </c:pt>
                <c:pt idx="19">
                  <c:v>25720</c:v>
                </c:pt>
                <c:pt idx="20">
                  <c:v>24084</c:v>
                </c:pt>
                <c:pt idx="21">
                  <c:v>23324</c:v>
                </c:pt>
                <c:pt idx="22">
                  <c:v>22306</c:v>
                </c:pt>
                <c:pt idx="23">
                  <c:v>22295</c:v>
                </c:pt>
                <c:pt idx="24">
                  <c:v>21957</c:v>
                </c:pt>
                <c:pt idx="25">
                  <c:v>21787</c:v>
                </c:pt>
                <c:pt idx="26">
                  <c:v>19795</c:v>
                </c:pt>
                <c:pt idx="27">
                  <c:v>18697</c:v>
                </c:pt>
                <c:pt idx="28">
                  <c:v>18632</c:v>
                </c:pt>
                <c:pt idx="29">
                  <c:v>18616</c:v>
                </c:pt>
              </c:numCache>
            </c:numRef>
          </c:val>
        </c:ser>
        <c:axId val="97025024"/>
        <c:axId val="97055488"/>
      </c:barChart>
      <c:catAx>
        <c:axId val="97025024"/>
        <c:scaling>
          <c:orientation val="minMax"/>
        </c:scaling>
        <c:axPos val="b"/>
        <c:tickLblPos val="nextTo"/>
        <c:crossAx val="97055488"/>
        <c:crosses val="autoZero"/>
        <c:auto val="1"/>
        <c:lblAlgn val="ctr"/>
        <c:lblOffset val="100"/>
      </c:catAx>
      <c:valAx>
        <c:axId val="9705548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a-DK" sz="1400" dirty="0"/>
                  <a:t>Papers i </a:t>
                </a:r>
                <a:r>
                  <a:rPr lang="da-DK" sz="1400" dirty="0" smtClean="0"/>
                  <a:t>SCI</a:t>
                </a:r>
              </a:p>
              <a:p>
                <a:pPr>
                  <a:defRPr/>
                </a:pPr>
                <a:r>
                  <a:rPr lang="da-DK" sz="1400" dirty="0" smtClean="0"/>
                  <a:t> </a:t>
                </a:r>
                <a:r>
                  <a:rPr lang="da-DK" sz="1400" dirty="0"/>
                  <a:t>2008-2010</a:t>
                </a:r>
              </a:p>
            </c:rich>
          </c:tx>
          <c:layout>
            <c:manualLayout>
              <c:xMode val="edge"/>
              <c:yMode val="edge"/>
              <c:x val="0.10746959755030618"/>
              <c:y val="2.2407474999060241E-2"/>
            </c:manualLayout>
          </c:layout>
        </c:title>
        <c:numFmt formatCode="#,##0" sourceLinked="1"/>
        <c:tickLblPos val="nextTo"/>
        <c:crossAx val="97025024"/>
        <c:crosses val="autoZero"/>
        <c:crossBetween val="between"/>
      </c:valAx>
    </c:plotArea>
    <c:plotVisOnly val="1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17817114355397E-2"/>
          <c:y val="0.17048388419381241"/>
          <c:w val="0.90614409974944321"/>
          <c:h val="0.72519264171994657"/>
        </c:manualLayout>
      </c:layout>
      <c:barChart>
        <c:barDir val="col"/>
        <c:grouping val="clustered"/>
        <c:ser>
          <c:idx val="0"/>
          <c:order val="0"/>
          <c:tx>
            <c:v>Alle beskæftigede</c:v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'Kommune kodes og regioner'!$U$4:$U$6</c:f>
              <c:strCache>
                <c:ptCount val="3"/>
                <c:pt idx="0">
                  <c:v>Hovedstadsregionen</c:v>
                </c:pt>
                <c:pt idx="1">
                  <c:v>Århus, Odense, Aalborg</c:v>
                </c:pt>
                <c:pt idx="2">
                  <c:v>Resten af landet</c:v>
                </c:pt>
              </c:strCache>
            </c:strRef>
          </c:cat>
          <c:val>
            <c:numRef>
              <c:f>'Kommune kodes og regioner'!$X$4:$X$6</c:f>
              <c:numCache>
                <c:formatCode>General</c:formatCode>
                <c:ptCount val="3"/>
                <c:pt idx="0">
                  <c:v>30.433395156439691</c:v>
                </c:pt>
                <c:pt idx="1">
                  <c:v>11.077747921911294</c:v>
                </c:pt>
                <c:pt idx="2">
                  <c:v>58.488856921649024</c:v>
                </c:pt>
              </c:numCache>
            </c:numRef>
          </c:val>
        </c:ser>
        <c:ser>
          <c:idx val="1"/>
          <c:order val="1"/>
          <c:tx>
            <c:v>Kultursektorens beskæftigede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'Kommune kodes og regioner'!$U$4:$U$6</c:f>
              <c:strCache>
                <c:ptCount val="3"/>
                <c:pt idx="0">
                  <c:v>Hovedstadsregionen</c:v>
                </c:pt>
                <c:pt idx="1">
                  <c:v>Århus, Odense, Aalborg</c:v>
                </c:pt>
                <c:pt idx="2">
                  <c:v>Resten af landet</c:v>
                </c:pt>
              </c:strCache>
            </c:strRef>
          </c:cat>
          <c:val>
            <c:numRef>
              <c:f>'Kommune kodes og regioner'!$Y$4:$Y$6</c:f>
              <c:numCache>
                <c:formatCode>General</c:formatCode>
                <c:ptCount val="3"/>
                <c:pt idx="0">
                  <c:v>49.614400132111307</c:v>
                </c:pt>
                <c:pt idx="1">
                  <c:v>14.271323590124668</c:v>
                </c:pt>
                <c:pt idx="2">
                  <c:v>35.343076541986477</c:v>
                </c:pt>
              </c:numCache>
            </c:numRef>
          </c:val>
        </c:ser>
        <c:axId val="97116160"/>
        <c:axId val="97117696"/>
      </c:barChart>
      <c:catAx>
        <c:axId val="97116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7117696"/>
        <c:crosses val="autoZero"/>
        <c:auto val="1"/>
        <c:lblAlgn val="ctr"/>
        <c:lblOffset val="100"/>
        <c:tickLblSkip val="1"/>
        <c:tickMarkSkip val="1"/>
      </c:catAx>
      <c:valAx>
        <c:axId val="971176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a-DK" b="1"/>
                  <a:t>Procent</a:t>
                </a:r>
              </a:p>
            </c:rich>
          </c:tx>
          <c:layout>
            <c:manualLayout>
              <c:xMode val="edge"/>
              <c:yMode val="edge"/>
              <c:x val="1.1376564277588232E-2"/>
              <c:y val="8.7787728823973329E-2"/>
            </c:manualLayout>
          </c:layout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97116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993185721177842"/>
          <c:y val="0.14503852834398917"/>
          <c:w val="0.38737233642772928"/>
          <c:h val="0.1221377080791489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0.74993</cdr:x>
      <cdr:y>0.35824</cdr:y>
    </cdr:from>
    <cdr:to>
      <cdr:x>1</cdr:x>
      <cdr:y>0.44125</cdr:y>
    </cdr:to>
    <cdr:sp macro="" textlink="">
      <cdr:nvSpPr>
        <cdr:cNvPr id="2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507041">
          <a:off x="6586718" y="2089466"/>
          <a:ext cx="2133743" cy="484208"/>
        </a:xfrm>
        <a:prstGeom xmlns:a="http://schemas.openxmlformats.org/drawingml/2006/main" prst="rightArrow">
          <a:avLst>
            <a:gd name="adj1" fmla="val 50000"/>
            <a:gd name="adj2" fmla="val 105425"/>
          </a:avLst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 dirty="0">
              <a:solidFill>
                <a:srgbClr val="FF3300"/>
              </a:solidFill>
            </a:rPr>
            <a:t>Storkøbenhavn: 32</a:t>
          </a:r>
        </a:p>
      </cdr:txBody>
    </cdr:sp>
  </cdr:relSizeAnchor>
  <cdr:relSizeAnchor xmlns:cdr="http://schemas.openxmlformats.org/drawingml/2006/chartDrawing">
    <cdr:from>
      <cdr:x>0.63295</cdr:x>
      <cdr:y>0</cdr:y>
    </cdr:from>
    <cdr:to>
      <cdr:x>0.99594</cdr:x>
      <cdr:y>0.14806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00600" y="0"/>
          <a:ext cx="3097213" cy="863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2400" b="1" dirty="0"/>
            <a:t>Europas storbyer</a:t>
          </a:r>
        </a:p>
        <a:p xmlns:a="http://schemas.openxmlformats.org/drawingml/2006/main">
          <a:pPr algn="ctr"/>
          <a:r>
            <a:rPr lang="da-DK" sz="2400" b="1" dirty="0"/>
            <a:t>Befolkning: top-30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0.61128</cdr:x>
      <cdr:y>0</cdr:y>
    </cdr:from>
    <cdr:to>
      <cdr:x>0.99136</cdr:x>
      <cdr:y>0.13841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8592" y="0"/>
          <a:ext cx="3313113" cy="863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2400" b="1" dirty="0"/>
            <a:t>Europas storbyer</a:t>
          </a:r>
        </a:p>
        <a:p xmlns:a="http://schemas.openxmlformats.org/drawingml/2006/main">
          <a:pPr algn="ctr"/>
          <a:r>
            <a:rPr lang="da-DK" sz="2400" b="1" dirty="0"/>
            <a:t>Brutto produkt: top-30</a:t>
          </a:r>
        </a:p>
      </cdr:txBody>
    </cdr:sp>
  </cdr:relSizeAnchor>
  <cdr:relSizeAnchor xmlns:cdr="http://schemas.openxmlformats.org/drawingml/2006/chartDrawing">
    <cdr:from>
      <cdr:x>0.63607</cdr:x>
      <cdr:y>0.41546</cdr:y>
    </cdr:from>
    <cdr:to>
      <cdr:x>0.72694</cdr:x>
      <cdr:y>0.48466</cdr:y>
    </cdr:to>
    <cdr:sp macro="" textlink="">
      <cdr:nvSpPr>
        <cdr:cNvPr id="3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4616" y="2592288"/>
          <a:ext cx="792163" cy="431800"/>
        </a:xfrm>
        <a:prstGeom xmlns:a="http://schemas.openxmlformats.org/drawingml/2006/main" prst="wedgeRoundRectCallout">
          <a:avLst>
            <a:gd name="adj1" fmla="val -59218"/>
            <a:gd name="adj2" fmla="val 216176"/>
            <a:gd name="adj3" fmla="val 16667"/>
          </a:avLst>
        </a:prstGeom>
        <a:solidFill xmlns:a="http://schemas.openxmlformats.org/drawingml/2006/main">
          <a:srgbClr val="BBE0E3"/>
        </a:solidFill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/>
            <a:t>1997</a:t>
          </a:r>
        </a:p>
      </cdr:txBody>
    </cdr:sp>
  </cdr:relSizeAnchor>
  <cdr:relSizeAnchor xmlns:cdr="http://schemas.openxmlformats.org/drawingml/2006/chartDrawing">
    <cdr:from>
      <cdr:x>0.73519</cdr:x>
      <cdr:y>0.41546</cdr:y>
    </cdr:from>
    <cdr:to>
      <cdr:x>0.82607</cdr:x>
      <cdr:y>0.47321</cdr:y>
    </cdr:to>
    <cdr:sp macro="" textlink="">
      <cdr:nvSpPr>
        <cdr:cNvPr id="4" name="AutoShap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712" y="2592288"/>
          <a:ext cx="792163" cy="360363"/>
        </a:xfrm>
        <a:prstGeom xmlns:a="http://schemas.openxmlformats.org/drawingml/2006/main" prst="wedgeRoundRectCallout">
          <a:avLst>
            <a:gd name="adj1" fmla="val -69440"/>
            <a:gd name="adj2" fmla="val 288769"/>
            <a:gd name="adj3" fmla="val 16667"/>
          </a:avLst>
        </a:prstGeom>
        <a:solidFill xmlns:a="http://schemas.openxmlformats.org/drawingml/2006/main">
          <a:srgbClr val="BBE0E3"/>
        </a:solidFill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 dirty="0" smtClean="0"/>
            <a:t>2010</a:t>
          </a:r>
          <a:endParaRPr lang="da-DK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0.34608</cdr:x>
      <cdr:y>0.48864</cdr:y>
    </cdr:from>
    <cdr:to>
      <cdr:x>0.43894</cdr:x>
      <cdr:y>0.55678</cdr:y>
    </cdr:to>
    <cdr:sp macro="" textlink="">
      <cdr:nvSpPr>
        <cdr:cNvPr id="2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28" y="3096344"/>
          <a:ext cx="792163" cy="431800"/>
        </a:xfrm>
        <a:prstGeom xmlns:a="http://schemas.openxmlformats.org/drawingml/2006/main" prst="wedgeRoundRectCallout">
          <a:avLst>
            <a:gd name="adj1" fmla="val -59218"/>
            <a:gd name="adj2" fmla="val 216176"/>
            <a:gd name="adj3" fmla="val 16667"/>
          </a:avLst>
        </a:prstGeom>
        <a:solidFill xmlns:a="http://schemas.openxmlformats.org/drawingml/2006/main">
          <a:srgbClr val="BBE0E3"/>
        </a:solidFill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/>
            <a:t>1997</a:t>
          </a:r>
        </a:p>
      </cdr:txBody>
    </cdr:sp>
  </cdr:relSizeAnchor>
  <cdr:relSizeAnchor xmlns:cdr="http://schemas.openxmlformats.org/drawingml/2006/chartDrawing">
    <cdr:from>
      <cdr:x>0.43893</cdr:x>
      <cdr:y>0.5</cdr:y>
    </cdr:from>
    <cdr:to>
      <cdr:x>0.53179</cdr:x>
      <cdr:y>0.56814</cdr:y>
    </cdr:to>
    <cdr:sp macro="" textlink="">
      <cdr:nvSpPr>
        <cdr:cNvPr id="3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4416" y="3168352"/>
          <a:ext cx="792162" cy="431800"/>
        </a:xfrm>
        <a:prstGeom xmlns:a="http://schemas.openxmlformats.org/drawingml/2006/main" prst="wedgeRoundRectCallout">
          <a:avLst>
            <a:gd name="adj1" fmla="val -59218"/>
            <a:gd name="adj2" fmla="val 216176"/>
            <a:gd name="adj3" fmla="val 16667"/>
          </a:avLst>
        </a:prstGeom>
        <a:solidFill xmlns:a="http://schemas.openxmlformats.org/drawingml/2006/main">
          <a:srgbClr val="BBE0E3"/>
        </a:solidFill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 dirty="0" smtClean="0"/>
            <a:t>2010</a:t>
          </a:r>
          <a:endParaRPr lang="da-DK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0.563</cdr:x>
      <cdr:y>0.375</cdr:y>
    </cdr:from>
    <cdr:to>
      <cdr:x>0.64963</cdr:x>
      <cdr:y>0.44314</cdr:y>
    </cdr:to>
    <cdr:sp macro="" textlink="">
      <cdr:nvSpPr>
        <cdr:cNvPr id="2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8064" y="2376264"/>
          <a:ext cx="792163" cy="431800"/>
        </a:xfrm>
        <a:prstGeom xmlns:a="http://schemas.openxmlformats.org/drawingml/2006/main" prst="wedgeRoundRectCallout">
          <a:avLst>
            <a:gd name="adj1" fmla="val -59218"/>
            <a:gd name="adj2" fmla="val 266176"/>
            <a:gd name="adj3" fmla="val 16667"/>
          </a:avLst>
        </a:prstGeom>
        <a:solidFill xmlns:a="http://schemas.openxmlformats.org/drawingml/2006/main">
          <a:srgbClr val="BBE0E3"/>
        </a:solidFill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 dirty="0"/>
            <a:t>1997</a:t>
          </a:r>
        </a:p>
      </cdr:txBody>
    </cdr:sp>
  </cdr:relSizeAnchor>
  <cdr:relSizeAnchor xmlns:cdr="http://schemas.openxmlformats.org/drawingml/2006/chartDrawing">
    <cdr:from>
      <cdr:x>0.563</cdr:x>
      <cdr:y>0.44318</cdr:y>
    </cdr:from>
    <cdr:to>
      <cdr:x>0.64963</cdr:x>
      <cdr:y>0.51132</cdr:y>
    </cdr:to>
    <cdr:sp macro="" textlink="">
      <cdr:nvSpPr>
        <cdr:cNvPr id="3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8064" y="2808312"/>
          <a:ext cx="792162" cy="431800"/>
        </a:xfrm>
        <a:prstGeom xmlns:a="http://schemas.openxmlformats.org/drawingml/2006/main" prst="wedgeRoundRectCallout">
          <a:avLst>
            <a:gd name="adj1" fmla="val -57615"/>
            <a:gd name="adj2" fmla="val 183823"/>
            <a:gd name="adj3" fmla="val 16667"/>
          </a:avLst>
        </a:prstGeom>
        <a:solidFill xmlns:a="http://schemas.openxmlformats.org/drawingml/2006/main">
          <a:srgbClr val="BBE0E3"/>
        </a:solidFill>
        <a:ln xmlns:a="http://schemas.openxmlformats.org/drawingml/2006/main" w="28575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da-DK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da-DK" sz="1600" b="1" dirty="0" smtClean="0"/>
            <a:t>2010</a:t>
          </a:r>
          <a:endParaRPr lang="da-DK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195D6A-814B-40E1-BF90-FFF70D77C68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538E02-D082-48C4-9D06-293F5648CA1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2DF5B-513E-4E3D-8EB0-4010BD6BF3A1}" type="slidenum">
              <a:rPr lang="da-DK"/>
              <a:pPr/>
              <a:t>9</a:t>
            </a:fld>
            <a:endParaRPr lang="da-DK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Figur 8. Kapitel byer.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E2EEE-15CB-4A8E-B366-12EBE9000598}" type="slidenum">
              <a:rPr lang="da-DK" smtClean="0"/>
              <a:pPr/>
              <a:t>36</a:t>
            </a:fld>
            <a:endParaRPr lang="da-DK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Scania. Distinct clusters, clusters with particular characteristics, non-cluster fields, profile fields.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1DBB7-9432-408D-9F08-9CE839DAFAF8}" type="slidenum">
              <a:rPr lang="da-DK" smtClean="0"/>
              <a:pPr/>
              <a:t>38</a:t>
            </a:fld>
            <a:endParaRPr lang="da-DK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Scania. Distinct clusters, clusters with particular characteristics, non-cluster fields, profile fields. </a:t>
            </a:r>
            <a:r>
              <a:rPr lang="da-DK" b="1" smtClean="0"/>
              <a:t>Storkøbenhavnske klyngeperspektiver: kultur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CAE80-28FC-41A1-8B95-4669099CEFF6}" type="slidenum">
              <a:rPr lang="da-DK" smtClean="0"/>
              <a:pPr/>
              <a:t>39</a:t>
            </a:fld>
            <a:endParaRPr lang="da-DK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Scania. Distinct clusters, clusters with particular characteristics, non-cluster fields, profile fields. </a:t>
            </a:r>
            <a:r>
              <a:rPr lang="da-DK" b="1" smtClean="0"/>
              <a:t>Storkøbenhavnske klyngeperspektiver: kultur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0ADA6-E3D7-4E86-9056-7B782CA08E59}" type="slidenum">
              <a:rPr lang="da-DK" smtClean="0"/>
              <a:pPr/>
              <a:t>40</a:t>
            </a:fld>
            <a:endParaRPr lang="da-DK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Scania. Distinct clusters, clusters with particular characteristics, non-cluster fields, profile fields. </a:t>
            </a:r>
            <a:r>
              <a:rPr lang="da-DK" b="1" smtClean="0"/>
              <a:t>Storkøbenhavnske klyngeperspektiver: kultur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64729-EE5A-4AF1-A6AC-6DA03C930B0A}" type="slidenum">
              <a:rPr lang="da-DK" smtClean="0"/>
              <a:pPr/>
              <a:t>41</a:t>
            </a:fld>
            <a:endParaRPr lang="da-DK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Scania. Distinct clusters, clusters with particular characteristics, non-cluster fields, profile fields. </a:t>
            </a:r>
            <a:r>
              <a:rPr lang="da-DK" b="1" smtClean="0"/>
              <a:t>Storkøbenhavnske klyngeperspektiver: kultur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6D254-1843-4756-8FA9-DFF86AB029F4}" type="slidenum">
              <a:rPr lang="da-DK"/>
              <a:pPr/>
              <a:t>10</a:t>
            </a:fld>
            <a:endParaRPr lang="da-DK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Figur 8. Kapitel byer.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Kapitel 6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87DCA-D8E3-4CA5-996F-B54940C0037D}" type="slidenum">
              <a:rPr lang="da-DK" smtClean="0"/>
              <a:pPr/>
              <a:t>26</a:t>
            </a:fld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Kapitel 6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6296E-1F71-4B9E-9932-88DEE5641E37}" type="slidenum">
              <a:rPr lang="da-DK" smtClean="0"/>
              <a:pPr/>
              <a:t>27</a:t>
            </a:fld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Kapitel 6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B9D79-0628-41C5-A748-96228544156E}" type="slidenum">
              <a:rPr lang="da-DK" smtClean="0"/>
              <a:pPr/>
              <a:t>28</a:t>
            </a:fld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Kapitel 6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88A7D-EFBC-4AA5-9A58-9EDF638EA393}" type="slidenum">
              <a:rPr lang="da-DK" smtClean="0"/>
              <a:pPr/>
              <a:t>29</a:t>
            </a:fld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0F25-149E-40B1-BFA8-2FC6BF01A964}" type="slidenum">
              <a:rPr lang="da-DK"/>
              <a:pPr/>
              <a:t>33</a:t>
            </a:fld>
            <a:endParaRPr lang="da-DK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Actors composing a cluster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0F25-149E-40B1-BFA8-2FC6BF01A964}" type="slidenum">
              <a:rPr lang="da-DK"/>
              <a:pPr/>
              <a:t>34</a:t>
            </a:fld>
            <a:endParaRPr lang="da-DK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Actors composing a cluster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0F25-149E-40B1-BFA8-2FC6BF01A964}" type="slidenum">
              <a:rPr lang="da-DK"/>
              <a:pPr/>
              <a:t>35</a:t>
            </a:fld>
            <a:endParaRPr lang="da-DK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Actors composing a cluster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97CF-E722-4A01-9B90-8AA321404E6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C4FB0-5E83-4499-8278-687B52CD94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D1CB-391C-4BB7-AD1B-DE7D4BC10D9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4531-8A5D-4D79-8282-9E9EF6469A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258E-9633-462D-9D4D-040701E6053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AA23-37F0-4966-BCA9-A228991AFAF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BF915-D62F-41F9-9C36-40292036FD3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146E-06FC-4A57-A2D2-A9970F04696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1A28-9E40-44C7-BE3B-DC538A8E676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B535-7CB6-4576-8FD1-C0686AA854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91C4-3518-4159-9278-67083C4223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A13B88-4874-415D-8D1E-4B220D31C0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00013"/>
            <a:ext cx="9251950" cy="69580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err="1" smtClean="0">
                <a:solidFill>
                  <a:schemeClr val="accent2"/>
                </a:solidFill>
              </a:rPr>
              <a:t>Danske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Museer</a:t>
            </a:r>
            <a:r>
              <a:rPr lang="en-GB" sz="2000" b="1" dirty="0" smtClean="0">
                <a:solidFill>
                  <a:schemeClr val="accent2"/>
                </a:solidFill>
              </a:rPr>
              <a:t> 4. </a:t>
            </a:r>
            <a:r>
              <a:rPr lang="en-GB" sz="2000" b="1" dirty="0" err="1" smtClean="0">
                <a:solidFill>
                  <a:schemeClr val="accent2"/>
                </a:solidFill>
              </a:rPr>
              <a:t>dec</a:t>
            </a:r>
            <a:r>
              <a:rPr lang="en-GB" sz="2000" b="1" dirty="0" smtClean="0">
                <a:solidFill>
                  <a:schemeClr val="accent2"/>
                </a:solidFill>
              </a:rPr>
              <a:t>. 2012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/>
            <a:endParaRPr lang="en-GB" b="1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sz="2800" b="1" dirty="0"/>
          </a:p>
          <a:p>
            <a:pPr algn="ctr"/>
            <a:r>
              <a:rPr lang="en-US" sz="2400" b="1" dirty="0" err="1" smtClean="0"/>
              <a:t>Kulturinstitutioner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og</a:t>
            </a:r>
            <a:r>
              <a:rPr lang="en-US" sz="2400" b="1" dirty="0" smtClean="0"/>
              <a:t> </a:t>
            </a:r>
            <a:r>
              <a:rPr lang="en-US" sz="2400" b="1" dirty="0" err="1"/>
              <a:t>værdiskabelse</a:t>
            </a:r>
            <a:endParaRPr lang="en-US" sz="2400" b="1" dirty="0"/>
          </a:p>
          <a:p>
            <a:pPr algn="ctr"/>
            <a:r>
              <a:rPr lang="en-US" sz="2400" b="1" dirty="0" smtClean="0"/>
              <a:t>Et </a:t>
            </a:r>
            <a:r>
              <a:rPr lang="en-US" sz="2400" b="1" dirty="0" err="1" smtClean="0"/>
              <a:t>storbyperspektiv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Eksempel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København</a:t>
            </a:r>
            <a:endParaRPr lang="en-US" sz="2400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</a:t>
            </a:r>
            <a:r>
              <a:rPr lang="da-DK" sz="2000" b="1" dirty="0" err="1">
                <a:solidFill>
                  <a:schemeClr val="accent2"/>
                </a:solidFill>
              </a:rPr>
              <a:t>hristian</a:t>
            </a:r>
            <a:r>
              <a:rPr lang="da-DK" sz="2000" b="1" dirty="0">
                <a:solidFill>
                  <a:schemeClr val="accent2"/>
                </a:solidFill>
              </a:rPr>
              <a:t> </a:t>
            </a:r>
            <a:r>
              <a:rPr lang="da-DK" sz="2000" b="1" dirty="0" err="1">
                <a:solidFill>
                  <a:schemeClr val="accent2"/>
                </a:solidFill>
              </a:rPr>
              <a:t>Wichmann</a:t>
            </a:r>
            <a:r>
              <a:rPr lang="da-DK" sz="2000" b="1" dirty="0">
                <a:solidFill>
                  <a:schemeClr val="accent2"/>
                </a:solidFill>
              </a:rPr>
              <a:t> Matthiessen</a:t>
            </a:r>
          </a:p>
          <a:p>
            <a:pPr algn="ctr"/>
            <a:r>
              <a:rPr lang="da-DK" sz="2000" b="1" dirty="0">
                <a:solidFill>
                  <a:schemeClr val="accent2"/>
                </a:solidFill>
              </a:rPr>
              <a:t>Københavns Universitet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Europa[1]"/>
          <p:cNvPicPr>
            <a:picLocks noChangeAspect="1" noChangeArrowheads="1"/>
          </p:cNvPicPr>
          <p:nvPr/>
        </p:nvPicPr>
        <p:blipFill>
          <a:blip r:embed="rId3" cstate="print"/>
          <a:srcRect l="22423" t="39137" r="30507" b="23215"/>
          <a:stretch>
            <a:fillRect/>
          </a:stretch>
        </p:blipFill>
        <p:spPr bwMode="auto">
          <a:xfrm>
            <a:off x="323850" y="1700213"/>
            <a:ext cx="8640763" cy="4822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891" name="AutoShape 3"/>
          <p:cNvSpPr>
            <a:spLocks noChangeArrowheads="1"/>
          </p:cNvSpPr>
          <p:nvPr/>
        </p:nvSpPr>
        <p:spPr bwMode="auto">
          <a:xfrm rot="-13757100">
            <a:off x="2439988" y="2524125"/>
            <a:ext cx="1312862" cy="2586038"/>
          </a:xfrm>
          <a:prstGeom prst="moon">
            <a:avLst>
              <a:gd name="adj" fmla="val 68727"/>
            </a:avLst>
          </a:prstGeom>
          <a:solidFill>
            <a:srgbClr val="99CCFF">
              <a:alpha val="82001"/>
            </a:srgbClr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979613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763713" y="32131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8748713" y="25654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7235825" y="2133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6084888" y="206057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5219700" y="22050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3995738" y="2133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4284663" y="28527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3851275" y="32131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1619250" y="537368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2484438" y="52292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684213" y="558958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2555875" y="40767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2916238" y="36449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2987675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8" name="Rectangle 20"/>
          <p:cNvSpPr>
            <a:spLocks noChangeArrowheads="1"/>
          </p:cNvSpPr>
          <p:nvPr/>
        </p:nvSpPr>
        <p:spPr bwMode="auto">
          <a:xfrm>
            <a:off x="2195513" y="34290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09" name="Rectangle 21"/>
          <p:cNvSpPr>
            <a:spLocks noChangeArrowheads="1"/>
          </p:cNvSpPr>
          <p:nvPr/>
        </p:nvSpPr>
        <p:spPr bwMode="auto">
          <a:xfrm>
            <a:off x="4067175" y="39338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0" name="Rectangle 22"/>
          <p:cNvSpPr>
            <a:spLocks noChangeArrowheads="1"/>
          </p:cNvSpPr>
          <p:nvPr/>
        </p:nvSpPr>
        <p:spPr bwMode="auto">
          <a:xfrm>
            <a:off x="3708400" y="39338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1" name="Rectangle 23"/>
          <p:cNvSpPr>
            <a:spLocks noChangeArrowheads="1"/>
          </p:cNvSpPr>
          <p:nvPr/>
        </p:nvSpPr>
        <p:spPr bwMode="auto">
          <a:xfrm>
            <a:off x="3276600" y="43656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2" name="Rectangle 24"/>
          <p:cNvSpPr>
            <a:spLocks noChangeArrowheads="1"/>
          </p:cNvSpPr>
          <p:nvPr/>
        </p:nvSpPr>
        <p:spPr bwMode="auto">
          <a:xfrm>
            <a:off x="3635375" y="4292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3" name="Rectangle 25"/>
          <p:cNvSpPr>
            <a:spLocks noChangeArrowheads="1"/>
          </p:cNvSpPr>
          <p:nvPr/>
        </p:nvSpPr>
        <p:spPr bwMode="auto">
          <a:xfrm>
            <a:off x="3851275" y="45815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4" name="Rectangle 26"/>
          <p:cNvSpPr>
            <a:spLocks noChangeArrowheads="1"/>
          </p:cNvSpPr>
          <p:nvPr/>
        </p:nvSpPr>
        <p:spPr bwMode="auto">
          <a:xfrm>
            <a:off x="4284663" y="50847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5" name="Rectangle 27"/>
          <p:cNvSpPr>
            <a:spLocks noChangeArrowheads="1"/>
          </p:cNvSpPr>
          <p:nvPr/>
        </p:nvSpPr>
        <p:spPr bwMode="auto">
          <a:xfrm>
            <a:off x="4572000" y="37893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6" name="Rectangle 28"/>
          <p:cNvSpPr>
            <a:spLocks noChangeArrowheads="1"/>
          </p:cNvSpPr>
          <p:nvPr/>
        </p:nvSpPr>
        <p:spPr bwMode="auto">
          <a:xfrm>
            <a:off x="5651500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7" name="Rectangle 29"/>
          <p:cNvSpPr>
            <a:spLocks noChangeArrowheads="1"/>
          </p:cNvSpPr>
          <p:nvPr/>
        </p:nvSpPr>
        <p:spPr bwMode="auto">
          <a:xfrm>
            <a:off x="4356100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8" name="Rectangle 30"/>
          <p:cNvSpPr>
            <a:spLocks noChangeArrowheads="1"/>
          </p:cNvSpPr>
          <p:nvPr/>
        </p:nvSpPr>
        <p:spPr bwMode="auto">
          <a:xfrm>
            <a:off x="3563938" y="37163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19" name="Rectangle 31"/>
          <p:cNvSpPr>
            <a:spLocks noChangeArrowheads="1"/>
          </p:cNvSpPr>
          <p:nvPr/>
        </p:nvSpPr>
        <p:spPr bwMode="auto">
          <a:xfrm>
            <a:off x="3492500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0" name="Rectangle 32"/>
          <p:cNvSpPr>
            <a:spLocks noChangeArrowheads="1"/>
          </p:cNvSpPr>
          <p:nvPr/>
        </p:nvSpPr>
        <p:spPr bwMode="auto">
          <a:xfrm>
            <a:off x="6156325" y="573405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5292725" y="4292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4859338" y="40767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3" name="Rectangle 35"/>
          <p:cNvSpPr>
            <a:spLocks noChangeArrowheads="1"/>
          </p:cNvSpPr>
          <p:nvPr/>
        </p:nvSpPr>
        <p:spPr bwMode="auto">
          <a:xfrm>
            <a:off x="3419475" y="34290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1835150" y="32845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6948488" y="52292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6" name="Rectangle 38"/>
          <p:cNvSpPr>
            <a:spLocks noChangeArrowheads="1"/>
          </p:cNvSpPr>
          <p:nvPr/>
        </p:nvSpPr>
        <p:spPr bwMode="auto">
          <a:xfrm>
            <a:off x="3203575" y="37893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1116013" y="32131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8" name="Rectangle 40"/>
          <p:cNvSpPr>
            <a:spLocks noChangeArrowheads="1"/>
          </p:cNvSpPr>
          <p:nvPr/>
        </p:nvSpPr>
        <p:spPr bwMode="auto">
          <a:xfrm>
            <a:off x="6588125" y="45815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2987675" y="35004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30" name="Rectangle 42"/>
          <p:cNvSpPr>
            <a:spLocks noChangeArrowheads="1"/>
          </p:cNvSpPr>
          <p:nvPr/>
        </p:nvSpPr>
        <p:spPr bwMode="auto">
          <a:xfrm>
            <a:off x="2987675" y="44370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2843213" y="35734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5932" name="Rectangle 44"/>
          <p:cNvSpPr>
            <a:spLocks noChangeArrowheads="1"/>
          </p:cNvSpPr>
          <p:nvPr/>
        </p:nvSpPr>
        <p:spPr bwMode="auto">
          <a:xfrm>
            <a:off x="179388" y="1052513"/>
            <a:ext cx="3024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b="1"/>
              <a:t>Metropolitan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950" y="115888"/>
            <a:ext cx="33845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800" b="1">
                <a:solidFill>
                  <a:srgbClr val="C00000"/>
                </a:solidFill>
              </a:rPr>
              <a:t>Storbykonkurrence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787900" y="115888"/>
            <a:ext cx="37449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/>
              <a:t>Generelle konkurrenter</a:t>
            </a:r>
          </a:p>
          <a:p>
            <a:r>
              <a:rPr lang="da-DK" sz="2000" b="1"/>
              <a:t>		 (Nordeuropa)</a:t>
            </a:r>
          </a:p>
          <a:p>
            <a:pPr lvl="1">
              <a:buFontTx/>
              <a:buChar char="•"/>
            </a:pPr>
            <a:r>
              <a:rPr lang="da-DK" sz="2000" b="1">
                <a:solidFill>
                  <a:srgbClr val="0070C0"/>
                </a:solidFill>
              </a:rPr>
              <a:t> </a:t>
            </a:r>
            <a:r>
              <a:rPr lang="da-DK" b="1">
                <a:solidFill>
                  <a:srgbClr val="0070C0"/>
                </a:solidFill>
              </a:rPr>
              <a:t>København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Stockholm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Hamborg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Berlin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Warszawa (upcoming)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36613"/>
            <a:ext cx="38163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 dirty="0"/>
              <a:t>Tiltrække aktivitet</a:t>
            </a:r>
            <a:r>
              <a:rPr lang="da-DK" sz="2000" dirty="0"/>
              <a:t> </a:t>
            </a:r>
          </a:p>
          <a:p>
            <a:pPr lvl="2">
              <a:buFontTx/>
              <a:buChar char="•"/>
            </a:pPr>
            <a:r>
              <a:rPr lang="da-DK" b="1" dirty="0">
                <a:solidFill>
                  <a:srgbClr val="FF5050"/>
                </a:solidFill>
              </a:rPr>
              <a:t>Turister</a:t>
            </a:r>
          </a:p>
          <a:p>
            <a:pPr lvl="2"/>
            <a:r>
              <a:rPr lang="da-DK" b="1" dirty="0">
                <a:solidFill>
                  <a:srgbClr val="FF5050"/>
                </a:solidFill>
              </a:rPr>
              <a:t>	Familie</a:t>
            </a:r>
          </a:p>
          <a:p>
            <a:pPr lvl="2"/>
            <a:r>
              <a:rPr lang="da-DK" b="1" dirty="0">
                <a:solidFill>
                  <a:srgbClr val="FF5050"/>
                </a:solidFill>
              </a:rPr>
              <a:t>	Business</a:t>
            </a:r>
          </a:p>
          <a:p>
            <a:pPr lvl="2">
              <a:buFontTx/>
              <a:buChar char="•"/>
            </a:pPr>
            <a:r>
              <a:rPr lang="da-DK" b="1" dirty="0">
                <a:solidFill>
                  <a:srgbClr val="FF5050"/>
                </a:solidFill>
              </a:rPr>
              <a:t> Investeringer</a:t>
            </a:r>
          </a:p>
          <a:p>
            <a:pPr lvl="2">
              <a:buFontTx/>
              <a:buChar char="•"/>
            </a:pPr>
            <a:r>
              <a:rPr lang="da-DK" b="1" dirty="0">
                <a:solidFill>
                  <a:srgbClr val="FF5050"/>
                </a:solidFill>
              </a:rPr>
              <a:t> Kvalificeret arbejdskraft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3284538"/>
            <a:ext cx="53641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 dirty="0"/>
              <a:t>Konkurrencens elementer</a:t>
            </a:r>
            <a:r>
              <a:rPr lang="da-DK" sz="2000" dirty="0">
                <a:solidFill>
                  <a:srgbClr val="FF5050"/>
                </a:solidFill>
              </a:rPr>
              <a:t> </a:t>
            </a:r>
            <a:endParaRPr lang="da-DK" b="1" dirty="0">
              <a:solidFill>
                <a:srgbClr val="FF0000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Rammebetingelser</a:t>
            </a: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Egenskaber – karakteristika. Herunder:</a:t>
            </a:r>
          </a:p>
          <a:p>
            <a:pPr lvl="3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Mange </a:t>
            </a:r>
            <a:r>
              <a:rPr lang="da-DK" b="1" dirty="0" err="1">
                <a:solidFill>
                  <a:srgbClr val="FF0000"/>
                </a:solidFill>
              </a:rPr>
              <a:t>Michelinstjerner</a:t>
            </a:r>
            <a:endParaRPr lang="da-DK" b="1" dirty="0">
              <a:solidFill>
                <a:srgbClr val="FF0000"/>
              </a:solidFill>
            </a:endParaRPr>
          </a:p>
          <a:p>
            <a:pPr lvl="3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Kulturarv</a:t>
            </a:r>
          </a:p>
          <a:p>
            <a:pPr lvl="3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err="1">
                <a:solidFill>
                  <a:srgbClr val="FF0000"/>
                </a:solidFill>
              </a:rPr>
              <a:t>Liveability</a:t>
            </a:r>
            <a:r>
              <a:rPr lang="da-DK" b="1" dirty="0">
                <a:solidFill>
                  <a:srgbClr val="FF0000"/>
                </a:solidFill>
              </a:rPr>
              <a:t> (Richard Florida</a:t>
            </a:r>
            <a:r>
              <a:rPr lang="da-DK" b="1" dirty="0" smtClean="0">
                <a:solidFill>
                  <a:srgbClr val="FF0000"/>
                </a:solidFill>
              </a:rPr>
              <a:t>)</a:t>
            </a:r>
            <a:endParaRPr lang="da-DK" b="1" dirty="0">
              <a:solidFill>
                <a:srgbClr val="FF0000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Markedsføring</a:t>
            </a: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Rygte: Lukket land, fremmedfjendsk </a:t>
            </a: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Det Øresundsregionale kort</a:t>
            </a: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Femern Bælt forbindelsen</a:t>
            </a:r>
          </a:p>
          <a:p>
            <a:pPr lvl="2">
              <a:buFont typeface="Arial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 European </a:t>
            </a:r>
            <a:r>
              <a:rPr lang="da-DK" b="1" dirty="0" err="1">
                <a:solidFill>
                  <a:srgbClr val="FF0000"/>
                </a:solidFill>
              </a:rPr>
              <a:t>Spallation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err="1">
                <a:solidFill>
                  <a:srgbClr val="FF0000"/>
                </a:solidFill>
              </a:rPr>
              <a:t>Source</a:t>
            </a:r>
            <a:endParaRPr lang="da-DK" b="1" dirty="0">
              <a:solidFill>
                <a:srgbClr val="FF5050"/>
              </a:solidFill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5724525" y="2492375"/>
            <a:ext cx="33115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/>
              <a:t>Kulturens centre</a:t>
            </a:r>
          </a:p>
          <a:p>
            <a:r>
              <a:rPr lang="da-DK" sz="2000" b="1"/>
              <a:t>Konkurrenter</a:t>
            </a:r>
          </a:p>
          <a:p>
            <a:r>
              <a:rPr lang="da-DK" sz="2000" b="1"/>
              <a:t>Europæiske eksempler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København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Amsterdam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Barcelona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Berlin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Bruxelles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Stockholm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Prag</a:t>
            </a:r>
          </a:p>
          <a:p>
            <a:pPr lvl="1">
              <a:buFontTx/>
              <a:buChar char="•"/>
            </a:pPr>
            <a:r>
              <a:rPr lang="da-DK" b="1">
                <a:solidFill>
                  <a:srgbClr val="0070C0"/>
                </a:solidFill>
              </a:rPr>
              <a:t> Madrid       </a:t>
            </a:r>
          </a:p>
          <a:p>
            <a:pPr lvl="2"/>
            <a:r>
              <a:rPr lang="da-DK" b="1">
                <a:solidFill>
                  <a:srgbClr val="C00000"/>
                </a:solidFill>
              </a:rPr>
              <a:t> London</a:t>
            </a:r>
          </a:p>
          <a:p>
            <a:pPr lvl="2"/>
            <a:r>
              <a:rPr lang="da-DK" b="1">
                <a:solidFill>
                  <a:srgbClr val="C00000"/>
                </a:solidFill>
              </a:rPr>
              <a:t> Paris</a:t>
            </a:r>
          </a:p>
          <a:p>
            <a:pPr lvl="2"/>
            <a:r>
              <a:rPr lang="da-DK" b="1">
                <a:solidFill>
                  <a:srgbClr val="C00000"/>
                </a:solidFill>
              </a:rPr>
              <a:t> Rom</a:t>
            </a:r>
          </a:p>
          <a:p>
            <a:pPr lvl="2"/>
            <a:r>
              <a:rPr lang="da-DK" b="1">
                <a:solidFill>
                  <a:srgbClr val="C00000"/>
                </a:solidFill>
              </a:rPr>
              <a:t> Athen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400" b="1">
                <a:solidFill>
                  <a:schemeClr val="accent2"/>
                </a:solidFill>
              </a:rPr>
              <a:t>Kulturinstitutioners værdi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800" b="1">
                <a:solidFill>
                  <a:schemeClr val="accent2"/>
                </a:solidFill>
              </a:rPr>
              <a:t>Københavnske kulturinstitutioners værdi</a:t>
            </a:r>
          </a:p>
          <a:p>
            <a:pPr algn="ctr"/>
            <a:r>
              <a:rPr lang="da-DK" sz="2400" b="1">
                <a:solidFill>
                  <a:schemeClr val="accent2"/>
                </a:solidFill>
              </a:rPr>
              <a:t>Ejendom, samlinger, kulturarv</a:t>
            </a:r>
          </a:p>
          <a:p>
            <a:pPr algn="ctr"/>
            <a:endParaRPr lang="da-DK" sz="2400" b="1">
              <a:solidFill>
                <a:schemeClr val="accent2"/>
              </a:solidFill>
            </a:endParaRPr>
          </a:p>
          <a:p>
            <a:pPr algn="ctr"/>
            <a:r>
              <a:rPr lang="da-DK" sz="2400" b="1">
                <a:solidFill>
                  <a:schemeClr val="accent2"/>
                </a:solidFill>
              </a:rPr>
              <a:t>Et estimat baseret på tilgængelige vurderinger</a:t>
            </a:r>
          </a:p>
          <a:p>
            <a:pPr algn="ctr"/>
            <a:endParaRPr lang="da-DK" sz="2400" b="1">
              <a:solidFill>
                <a:schemeClr val="accent2"/>
              </a:solidFill>
            </a:endParaRPr>
          </a:p>
          <a:p>
            <a:pPr algn="ctr"/>
            <a:r>
              <a:rPr lang="da-DK" sz="2400" b="1">
                <a:solidFill>
                  <a:schemeClr val="accent2"/>
                </a:solidFill>
              </a:rPr>
              <a:t>Kroner: 150.000.000.000 - 250.000.000.000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115888"/>
            <a:ext cx="7993062" cy="19446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a-DK" sz="2000" b="1" dirty="0" err="1"/>
              <a:t>Socio-økonomisk</a:t>
            </a:r>
            <a:r>
              <a:rPr lang="da-DK" sz="2000" b="1" dirty="0"/>
              <a:t> lokaleffekt (f. eks. målt i beskæftigede):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Direkte værdi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Indirekte værdi</a:t>
            </a:r>
          </a:p>
          <a:p>
            <a:pPr lvl="1"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Underleverandører</a:t>
            </a:r>
          </a:p>
          <a:p>
            <a:pPr lvl="1"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Turisterhverv for egne besøgende</a:t>
            </a:r>
          </a:p>
          <a:p>
            <a:pPr lvl="1"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Videre i kæden af underleverandører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Induceret værdi (ansattes forbrug inklusive skattefinansieret offentlig service)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95738" y="3933825"/>
            <a:ext cx="4537075" cy="11525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a-DK" sz="2000" b="1" dirty="0"/>
              <a:t>Værdi for bydeles liv og udvikling: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sz="1600" b="1" dirty="0" err="1">
                <a:solidFill>
                  <a:schemeClr val="accent2">
                    <a:lumMod val="75000"/>
                  </a:schemeClr>
                </a:solidFill>
              </a:rPr>
              <a:t>Karakterskabende</a:t>
            </a:r>
            <a:endParaRPr lang="da-DK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Drivkraft for byfornyelse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Sociale muligheder for lokalsamfundet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908175" y="2205038"/>
            <a:ext cx="6985000" cy="15843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a-DK" sz="2000" b="1" dirty="0"/>
              <a:t>Værdi for byens/regionens brand (lokaliseringsfaktor):</a:t>
            </a:r>
            <a:r>
              <a:rPr lang="da-DK" sz="1600" b="1" dirty="0"/>
              <a:t> 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Familieturister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Forretningsturister (MICE)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Niels Bohr effekten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Tiltrækning af arbejdskraft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Nylokalisering af virksomhed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 rot="2142693">
            <a:off x="-323850" y="5013325"/>
            <a:ext cx="4157663" cy="10080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000" b="1"/>
              <a:t>Værdi for byregionen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10800000">
            <a:off x="3132138" y="5661025"/>
            <a:ext cx="719137" cy="341313"/>
          </a:xfrm>
          <a:prstGeom prst="rightArrow">
            <a:avLst>
              <a:gd name="adj1" fmla="val 50000"/>
              <a:gd name="adj2" fmla="val 5267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8272529">
            <a:off x="1692275" y="4149725"/>
            <a:ext cx="1150938" cy="341313"/>
          </a:xfrm>
          <a:prstGeom prst="rightArrow">
            <a:avLst>
              <a:gd name="adj1" fmla="val 50000"/>
              <a:gd name="adj2" fmla="val 8430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5994898">
            <a:off x="73819" y="3040856"/>
            <a:ext cx="1870075" cy="341313"/>
          </a:xfrm>
          <a:prstGeom prst="rightArrow">
            <a:avLst>
              <a:gd name="adj1" fmla="val 50000"/>
              <a:gd name="adj2" fmla="val 13697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924300" y="5300663"/>
            <a:ext cx="5040313" cy="14414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a-DK" sz="2000" b="1" dirty="0"/>
              <a:t>Bidrag til regionens produktionsniveau: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Forskningsresultater (lokal </a:t>
            </a:r>
            <a:r>
              <a:rPr lang="da-DK" sz="1600" b="1" dirty="0" err="1">
                <a:solidFill>
                  <a:schemeClr val="accent2">
                    <a:lumMod val="75000"/>
                  </a:schemeClr>
                </a:solidFill>
              </a:rPr>
              <a:t>spin</a:t>
            </a: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sz="1600" b="1" dirty="0" err="1">
                <a:solidFill>
                  <a:schemeClr val="accent2">
                    <a:lumMod val="75000"/>
                  </a:schemeClr>
                </a:solidFill>
              </a:rPr>
              <a:t>off</a:t>
            </a: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Uddannet personale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Lægger en ”bund” under anden aktivitet (events)</a:t>
            </a:r>
          </a:p>
          <a:p>
            <a:pPr>
              <a:buFontTx/>
              <a:buChar char="•"/>
              <a:defRPr/>
            </a:pPr>
            <a:r>
              <a:rPr lang="da-DK" sz="1600" b="1" dirty="0">
                <a:solidFill>
                  <a:schemeClr val="accent2">
                    <a:lumMod val="75000"/>
                  </a:schemeClr>
                </a:solidFill>
              </a:rPr>
              <a:t> Skaber baggrund for anden produktion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9260982">
            <a:off x="2392363" y="4789488"/>
            <a:ext cx="1512887" cy="341312"/>
          </a:xfrm>
          <a:prstGeom prst="rightArrow">
            <a:avLst>
              <a:gd name="adj1" fmla="val 50000"/>
              <a:gd name="adj2" fmla="val 11081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8" y="0"/>
            <a:ext cx="3960812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Kultursektoren i Danmark</a:t>
            </a:r>
          </a:p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2009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51520" y="2204864"/>
          <a:ext cx="756084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84438" y="836613"/>
          <a:ext cx="63367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646"/>
                <a:gridCol w="1769850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Arbejdspladser 2009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Alle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Kultursektoren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Danmark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2.831.120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60.555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Hovedstadsregionen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1.015.221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2"/>
                          </a:solidFill>
                        </a:rPr>
                        <a:t>30.044</a:t>
                      </a:r>
                      <a:endParaRPr lang="da-DK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Kort Danmark-kult-arb.bmp"/>
          <p:cNvPicPr>
            <a:picLocks noChangeAspect="1"/>
          </p:cNvPicPr>
          <p:nvPr/>
        </p:nvPicPr>
        <p:blipFill>
          <a:blip r:embed="rId2" cstate="print"/>
          <a:srcRect l="11414" t="1744" r="5113" b="6340"/>
          <a:stretch>
            <a:fillRect/>
          </a:stretch>
        </p:blipFill>
        <p:spPr bwMode="auto">
          <a:xfrm>
            <a:off x="0" y="1641475"/>
            <a:ext cx="69119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1500" y="260350"/>
            <a:ext cx="3313113" cy="244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7" name="Rectangle 6"/>
          <p:cNvSpPr/>
          <p:nvPr/>
        </p:nvSpPr>
        <p:spPr>
          <a:xfrm flipV="1">
            <a:off x="3995738" y="6570663"/>
            <a:ext cx="446405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0" y="0"/>
            <a:ext cx="3851275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2400" b="1" dirty="0" smtClean="0">
                <a:solidFill>
                  <a:srgbClr val="C00000"/>
                </a:solidFill>
              </a:rPr>
              <a:t>Kultursektorens arbejdspladser </a:t>
            </a:r>
            <a:r>
              <a:rPr lang="da-DK" sz="2400" b="1" dirty="0">
                <a:solidFill>
                  <a:srgbClr val="C00000"/>
                </a:solidFill>
              </a:rPr>
              <a:t>indenfor kommunegrænsen 2009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7763" y="1700213"/>
            <a:ext cx="2160587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defRPr/>
            </a:pPr>
            <a:r>
              <a:rPr lang="da-DK" sz="1200" b="1" dirty="0">
                <a:solidFill>
                  <a:schemeClr val="tx1"/>
                </a:solidFill>
              </a:rPr>
              <a:t>Meget høj andel</a:t>
            </a:r>
          </a:p>
          <a:p>
            <a:pPr>
              <a:lnSpc>
                <a:spcPts val="1200"/>
              </a:lnSpc>
              <a:defRPr/>
            </a:pPr>
            <a:endParaRPr lang="da-DK" sz="1200" b="1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da-DK" sz="1200" b="1" dirty="0">
                <a:solidFill>
                  <a:schemeClr val="tx1"/>
                </a:solidFill>
              </a:rPr>
              <a:t>Høj andel</a:t>
            </a:r>
          </a:p>
          <a:p>
            <a:pPr>
              <a:lnSpc>
                <a:spcPts val="1200"/>
              </a:lnSpc>
              <a:defRPr/>
            </a:pPr>
            <a:endParaRPr lang="da-DK" sz="1200" b="1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da-DK" sz="1200" b="1" dirty="0">
                <a:solidFill>
                  <a:schemeClr val="tx1"/>
                </a:solidFill>
              </a:rPr>
              <a:t>Median</a:t>
            </a:r>
          </a:p>
          <a:p>
            <a:pPr>
              <a:lnSpc>
                <a:spcPts val="1200"/>
              </a:lnSpc>
              <a:defRPr/>
            </a:pPr>
            <a:endParaRPr lang="da-DK" sz="1200" b="1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da-DK" sz="1200" b="1" dirty="0">
                <a:solidFill>
                  <a:schemeClr val="tx1"/>
                </a:solidFill>
              </a:rPr>
              <a:t>Lav andel</a:t>
            </a:r>
          </a:p>
          <a:p>
            <a:pPr>
              <a:lnSpc>
                <a:spcPts val="1200"/>
              </a:lnSpc>
              <a:defRPr/>
            </a:pPr>
            <a:endParaRPr lang="da-DK" sz="1200" b="1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da-DK" sz="1200" b="1" dirty="0">
                <a:solidFill>
                  <a:schemeClr val="tx1"/>
                </a:solidFill>
              </a:rPr>
              <a:t>Meget lav ande</a:t>
            </a:r>
            <a:r>
              <a:rPr lang="da-DK" sz="12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0650" y="1773238"/>
            <a:ext cx="503238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7740650" y="2060575"/>
            <a:ext cx="503238" cy="2159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3" name="Rectangle 22"/>
          <p:cNvSpPr/>
          <p:nvPr/>
        </p:nvSpPr>
        <p:spPr>
          <a:xfrm>
            <a:off x="7740650" y="2349500"/>
            <a:ext cx="503238" cy="215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4" name="Rectangle 23"/>
          <p:cNvSpPr/>
          <p:nvPr/>
        </p:nvSpPr>
        <p:spPr>
          <a:xfrm>
            <a:off x="7740650" y="2636838"/>
            <a:ext cx="503238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7740650" y="2924175"/>
            <a:ext cx="503238" cy="21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979613" y="188913"/>
            <a:ext cx="5329237" cy="6669087"/>
          </a:xfrm>
          <a:custGeom>
            <a:avLst/>
            <a:gdLst>
              <a:gd name="connsiteX0" fmla="*/ 4108450 w 4747683"/>
              <a:gd name="connsiteY0" fmla="*/ 2794000 h 5158317"/>
              <a:gd name="connsiteX1" fmla="*/ 4070350 w 4747683"/>
              <a:gd name="connsiteY1" fmla="*/ 406400 h 5158317"/>
              <a:gd name="connsiteX2" fmla="*/ 3524250 w 4747683"/>
              <a:gd name="connsiteY2" fmla="*/ 355600 h 5158317"/>
              <a:gd name="connsiteX3" fmla="*/ 3435350 w 4747683"/>
              <a:gd name="connsiteY3" fmla="*/ 2044700 h 5158317"/>
              <a:gd name="connsiteX4" fmla="*/ 3181350 w 4747683"/>
              <a:gd name="connsiteY4" fmla="*/ 2120900 h 5158317"/>
              <a:gd name="connsiteX5" fmla="*/ 2266950 w 4747683"/>
              <a:gd name="connsiteY5" fmla="*/ 800100 h 5158317"/>
              <a:gd name="connsiteX6" fmla="*/ 1885950 w 4747683"/>
              <a:gd name="connsiteY6" fmla="*/ 1282700 h 5158317"/>
              <a:gd name="connsiteX7" fmla="*/ 2990850 w 4747683"/>
              <a:gd name="connsiteY7" fmla="*/ 2641600 h 5158317"/>
              <a:gd name="connsiteX8" fmla="*/ 1517650 w 4747683"/>
              <a:gd name="connsiteY8" fmla="*/ 1955800 h 5158317"/>
              <a:gd name="connsiteX9" fmla="*/ 1073150 w 4747683"/>
              <a:gd name="connsiteY9" fmla="*/ 2425700 h 5158317"/>
              <a:gd name="connsiteX10" fmla="*/ 2800350 w 4747683"/>
              <a:gd name="connsiteY10" fmla="*/ 3073400 h 5158317"/>
              <a:gd name="connsiteX11" fmla="*/ 539750 w 4747683"/>
              <a:gd name="connsiteY11" fmla="*/ 3136900 h 5158317"/>
              <a:gd name="connsiteX12" fmla="*/ 425450 w 4747683"/>
              <a:gd name="connsiteY12" fmla="*/ 3708400 h 5158317"/>
              <a:gd name="connsiteX13" fmla="*/ 3092450 w 4747683"/>
              <a:gd name="connsiteY13" fmla="*/ 3530600 h 5158317"/>
              <a:gd name="connsiteX14" fmla="*/ 2305050 w 4747683"/>
              <a:gd name="connsiteY14" fmla="*/ 4635500 h 5158317"/>
              <a:gd name="connsiteX15" fmla="*/ 2571750 w 4747683"/>
              <a:gd name="connsiteY15" fmla="*/ 4991100 h 5158317"/>
              <a:gd name="connsiteX16" fmla="*/ 3790950 w 4747683"/>
              <a:gd name="connsiteY16" fmla="*/ 3632200 h 5158317"/>
              <a:gd name="connsiteX17" fmla="*/ 4438650 w 4747683"/>
              <a:gd name="connsiteY17" fmla="*/ 4203700 h 5158317"/>
              <a:gd name="connsiteX18" fmla="*/ 4692650 w 4747683"/>
              <a:gd name="connsiteY18" fmla="*/ 3886200 h 5158317"/>
              <a:gd name="connsiteX19" fmla="*/ 4108450 w 4747683"/>
              <a:gd name="connsiteY19" fmla="*/ 2794000 h 515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47683" h="5158317">
                <a:moveTo>
                  <a:pt x="4108450" y="2794000"/>
                </a:moveTo>
                <a:cubicBezTo>
                  <a:pt x="4004733" y="2214033"/>
                  <a:pt x="4167717" y="812800"/>
                  <a:pt x="4070350" y="406400"/>
                </a:cubicBezTo>
                <a:cubicBezTo>
                  <a:pt x="3972983" y="0"/>
                  <a:pt x="3630083" y="82550"/>
                  <a:pt x="3524250" y="355600"/>
                </a:cubicBezTo>
                <a:cubicBezTo>
                  <a:pt x="3418417" y="628650"/>
                  <a:pt x="3492500" y="1750483"/>
                  <a:pt x="3435350" y="2044700"/>
                </a:cubicBezTo>
                <a:cubicBezTo>
                  <a:pt x="3378200" y="2338917"/>
                  <a:pt x="3376083" y="2328333"/>
                  <a:pt x="3181350" y="2120900"/>
                </a:cubicBezTo>
                <a:cubicBezTo>
                  <a:pt x="2986617" y="1913467"/>
                  <a:pt x="2482850" y="939800"/>
                  <a:pt x="2266950" y="800100"/>
                </a:cubicBezTo>
                <a:cubicBezTo>
                  <a:pt x="2051050" y="660400"/>
                  <a:pt x="1765300" y="975783"/>
                  <a:pt x="1885950" y="1282700"/>
                </a:cubicBezTo>
                <a:cubicBezTo>
                  <a:pt x="2006600" y="1589617"/>
                  <a:pt x="3052233" y="2529417"/>
                  <a:pt x="2990850" y="2641600"/>
                </a:cubicBezTo>
                <a:cubicBezTo>
                  <a:pt x="2929467" y="2753783"/>
                  <a:pt x="1837267" y="1991783"/>
                  <a:pt x="1517650" y="1955800"/>
                </a:cubicBezTo>
                <a:cubicBezTo>
                  <a:pt x="1198033" y="1919817"/>
                  <a:pt x="859367" y="2239433"/>
                  <a:pt x="1073150" y="2425700"/>
                </a:cubicBezTo>
                <a:cubicBezTo>
                  <a:pt x="1286933" y="2611967"/>
                  <a:pt x="2889250" y="2954867"/>
                  <a:pt x="2800350" y="3073400"/>
                </a:cubicBezTo>
                <a:cubicBezTo>
                  <a:pt x="2711450" y="3191933"/>
                  <a:pt x="935567" y="3031067"/>
                  <a:pt x="539750" y="3136900"/>
                </a:cubicBezTo>
                <a:cubicBezTo>
                  <a:pt x="143933" y="3242733"/>
                  <a:pt x="0" y="3642783"/>
                  <a:pt x="425450" y="3708400"/>
                </a:cubicBezTo>
                <a:cubicBezTo>
                  <a:pt x="850900" y="3774017"/>
                  <a:pt x="2779183" y="3376083"/>
                  <a:pt x="3092450" y="3530600"/>
                </a:cubicBezTo>
                <a:cubicBezTo>
                  <a:pt x="3405717" y="3685117"/>
                  <a:pt x="2391833" y="4392083"/>
                  <a:pt x="2305050" y="4635500"/>
                </a:cubicBezTo>
                <a:cubicBezTo>
                  <a:pt x="2218267" y="4878917"/>
                  <a:pt x="2324100" y="5158317"/>
                  <a:pt x="2571750" y="4991100"/>
                </a:cubicBezTo>
                <a:cubicBezTo>
                  <a:pt x="2819400" y="4823883"/>
                  <a:pt x="3479800" y="3763433"/>
                  <a:pt x="3790950" y="3632200"/>
                </a:cubicBezTo>
                <a:cubicBezTo>
                  <a:pt x="4102100" y="3500967"/>
                  <a:pt x="4288367" y="4161367"/>
                  <a:pt x="4438650" y="4203700"/>
                </a:cubicBezTo>
                <a:cubicBezTo>
                  <a:pt x="4588933" y="4246033"/>
                  <a:pt x="4747683" y="4127500"/>
                  <a:pt x="4692650" y="3886200"/>
                </a:cubicBezTo>
                <a:cubicBezTo>
                  <a:pt x="4637617" y="3644900"/>
                  <a:pt x="4212167" y="3373967"/>
                  <a:pt x="4108450" y="279400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" name="Rounded Rectangle 9"/>
          <p:cNvSpPr/>
          <p:nvPr/>
        </p:nvSpPr>
        <p:spPr>
          <a:xfrm>
            <a:off x="6372225" y="2133600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Rounded Rectangle 10"/>
          <p:cNvSpPr/>
          <p:nvPr/>
        </p:nvSpPr>
        <p:spPr>
          <a:xfrm>
            <a:off x="6227763" y="45815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Rounded Rectangle 11"/>
          <p:cNvSpPr/>
          <p:nvPr/>
        </p:nvSpPr>
        <p:spPr>
          <a:xfrm>
            <a:off x="6443663" y="39338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3" name="Rounded Rectangle 12"/>
          <p:cNvSpPr/>
          <p:nvPr/>
        </p:nvSpPr>
        <p:spPr>
          <a:xfrm>
            <a:off x="5795963" y="41497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4" name="Rounded Rectangle 13"/>
          <p:cNvSpPr/>
          <p:nvPr/>
        </p:nvSpPr>
        <p:spPr>
          <a:xfrm>
            <a:off x="6443663" y="45815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5" name="Rounded Rectangle 14"/>
          <p:cNvSpPr/>
          <p:nvPr/>
        </p:nvSpPr>
        <p:spPr>
          <a:xfrm>
            <a:off x="6659563" y="45815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6" name="Rounded Rectangle 15"/>
          <p:cNvSpPr/>
          <p:nvPr/>
        </p:nvSpPr>
        <p:spPr>
          <a:xfrm>
            <a:off x="6372225" y="1268413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8" name="Rounded Rectangle 17"/>
          <p:cNvSpPr/>
          <p:nvPr/>
        </p:nvSpPr>
        <p:spPr>
          <a:xfrm>
            <a:off x="6659563" y="39338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9" name="Rounded Rectangle 18"/>
          <p:cNvSpPr/>
          <p:nvPr/>
        </p:nvSpPr>
        <p:spPr>
          <a:xfrm>
            <a:off x="6443663" y="43656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0" name="Rounded Rectangle 19"/>
          <p:cNvSpPr/>
          <p:nvPr/>
        </p:nvSpPr>
        <p:spPr>
          <a:xfrm>
            <a:off x="6227763" y="43656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1" name="Rounded Rectangle 20"/>
          <p:cNvSpPr/>
          <p:nvPr/>
        </p:nvSpPr>
        <p:spPr>
          <a:xfrm>
            <a:off x="6227763" y="41497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2" name="Rounded Rectangle 21"/>
          <p:cNvSpPr/>
          <p:nvPr/>
        </p:nvSpPr>
        <p:spPr>
          <a:xfrm>
            <a:off x="6227763" y="39338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3" name="Rounded Rectangle 22"/>
          <p:cNvSpPr/>
          <p:nvPr/>
        </p:nvSpPr>
        <p:spPr>
          <a:xfrm>
            <a:off x="6443663" y="41497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4" name="Rounded Rectangle 23"/>
          <p:cNvSpPr/>
          <p:nvPr/>
        </p:nvSpPr>
        <p:spPr>
          <a:xfrm>
            <a:off x="6659563" y="43656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5" name="Rounded Rectangle 24"/>
          <p:cNvSpPr/>
          <p:nvPr/>
        </p:nvSpPr>
        <p:spPr>
          <a:xfrm>
            <a:off x="6659563" y="4149725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6" name="Rounded Rectangle 25"/>
          <p:cNvSpPr/>
          <p:nvPr/>
        </p:nvSpPr>
        <p:spPr>
          <a:xfrm>
            <a:off x="6443663" y="3644900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7" name="Rounded Rectangle 26"/>
          <p:cNvSpPr/>
          <p:nvPr/>
        </p:nvSpPr>
        <p:spPr>
          <a:xfrm>
            <a:off x="6372225" y="3284538"/>
            <a:ext cx="215900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8" name="Rounded Rectangle 27"/>
          <p:cNvSpPr/>
          <p:nvPr/>
        </p:nvSpPr>
        <p:spPr>
          <a:xfrm>
            <a:off x="6875463" y="4149725"/>
            <a:ext cx="217487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9" name="Rounded Rectangle 28"/>
          <p:cNvSpPr/>
          <p:nvPr/>
        </p:nvSpPr>
        <p:spPr>
          <a:xfrm>
            <a:off x="6875463" y="4365625"/>
            <a:ext cx="217487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30" name="Rounded Rectangle 29"/>
          <p:cNvSpPr/>
          <p:nvPr/>
        </p:nvSpPr>
        <p:spPr>
          <a:xfrm>
            <a:off x="6875463" y="4581525"/>
            <a:ext cx="217487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31" name="Rounded Rectangle 30"/>
          <p:cNvSpPr/>
          <p:nvPr/>
        </p:nvSpPr>
        <p:spPr>
          <a:xfrm>
            <a:off x="6875463" y="3933825"/>
            <a:ext cx="217487" cy="215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32" name="Rectangle 31"/>
          <p:cNvSpPr/>
          <p:nvPr/>
        </p:nvSpPr>
        <p:spPr>
          <a:xfrm>
            <a:off x="179388" y="0"/>
            <a:ext cx="3276600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Udvalgte</a:t>
            </a:r>
          </a:p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kulturinstitutioner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-315913"/>
            <a:ext cx="9396413" cy="7173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000" b="1">
              <a:solidFill>
                <a:schemeClr val="accent2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79388" y="-171450"/>
            <a:ext cx="3203575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/>
              <a:t>20 kulturinstitutioner</a:t>
            </a:r>
          </a:p>
          <a:p>
            <a:endParaRPr lang="da-DK" sz="2400" b="1"/>
          </a:p>
          <a:p>
            <a:r>
              <a:rPr lang="da-DK" b="1"/>
              <a:t>Årsværk:</a:t>
            </a:r>
          </a:p>
          <a:p>
            <a:r>
              <a:rPr lang="da-DK" b="1"/>
              <a:t>8.737</a:t>
            </a:r>
          </a:p>
          <a:p>
            <a:endParaRPr lang="da-DK" b="1"/>
          </a:p>
          <a:p>
            <a:r>
              <a:rPr lang="da-DK" b="1"/>
              <a:t>Omsætning pr. år:</a:t>
            </a:r>
          </a:p>
          <a:p>
            <a:r>
              <a:rPr lang="da-DK" b="1"/>
              <a:t>6.932 mio. kr.</a:t>
            </a:r>
            <a:endParaRPr lang="da-DK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708400" y="188913"/>
            <a:ext cx="5219700" cy="6480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>
                <a:solidFill>
                  <a:schemeClr val="accent2"/>
                </a:solidFill>
              </a:rPr>
              <a:t>De seks nationale kulturinstitutioner: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Det Kongelige Bibliotek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Det Kongelige Teater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DR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Nationalmuseet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Statens Arkiver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Statens Museum for Kunst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r>
              <a:rPr lang="da-DK" sz="2400" b="1">
                <a:solidFill>
                  <a:schemeClr val="accent2"/>
                </a:solidFill>
              </a:rPr>
              <a:t>Kulturklubben: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Danmarks Akvarium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Eksperimentarium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Grønnegårds Teater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Karen Blixen Museet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Kunstindustrimuseet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Louisiana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Ny Carlsberg Glyptotek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Parken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Rosenborg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Statens Forsvarshistoriske Museum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Statens Naturhistoriske Museum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Tivoli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Tycho Brahe Planetarium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Zoo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47813" y="620713"/>
            <a:ext cx="2879725" cy="574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1400" b="1"/>
              <a:t>Virksomhedens egne  aktiviteter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59113" y="2060575"/>
            <a:ext cx="1655762" cy="5032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Underleverandører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92725" y="1989138"/>
            <a:ext cx="1871663" cy="6477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Videre led i kæden af</a:t>
            </a:r>
          </a:p>
          <a:p>
            <a:pPr algn="ctr"/>
            <a:r>
              <a:rPr lang="da-DK" sz="1400" b="1"/>
              <a:t>underleverandører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667625" y="1773238"/>
            <a:ext cx="1295400" cy="1079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Virksomheder</a:t>
            </a:r>
          </a:p>
          <a:p>
            <a:pPr algn="ctr"/>
            <a:r>
              <a:rPr lang="da-DK" sz="1400" b="1"/>
              <a:t>der leverer</a:t>
            </a:r>
          </a:p>
          <a:p>
            <a:pPr algn="ctr"/>
            <a:r>
              <a:rPr lang="da-DK" sz="1400" b="1"/>
              <a:t>overnatning,</a:t>
            </a:r>
          </a:p>
          <a:p>
            <a:pPr algn="ctr"/>
            <a:r>
              <a:rPr lang="da-DK" sz="1400" b="1"/>
              <a:t>forbrug, rejser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35150" y="3860800"/>
            <a:ext cx="1366838" cy="5048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Løn til ansatte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63713" y="5084763"/>
            <a:ext cx="2447925" cy="574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Forøget økonomisk aktivitet</a:t>
            </a:r>
          </a:p>
          <a:p>
            <a:pPr algn="ctr"/>
            <a:r>
              <a:rPr lang="da-DK" sz="1400" b="1"/>
              <a:t> p. gr. af forbrug af løn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508625" y="620713"/>
            <a:ext cx="3457575" cy="574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Besøgende fra steder udenfor regionen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0825" y="188913"/>
            <a:ext cx="2952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1400" b="1" i="1"/>
              <a:t>Direkte økonomiske indvirkning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356100" y="1484313"/>
            <a:ext cx="3024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1400" b="1" i="1"/>
              <a:t>Indirekte økonomiske indvirkning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492500" y="443706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1400" b="1" i="1"/>
              <a:t>Inducerede økonomiske indvirkning</a:t>
            </a:r>
          </a:p>
        </p:txBody>
      </p:sp>
      <p:cxnSp>
        <p:nvCxnSpPr>
          <p:cNvPr id="21516" name="AutoShape 12"/>
          <p:cNvCxnSpPr>
            <a:cxnSpLocks noChangeShapeType="1"/>
            <a:stCxn id="21506" idx="2"/>
            <a:endCxn id="21510" idx="0"/>
          </p:cNvCxnSpPr>
          <p:nvPr/>
        </p:nvCxnSpPr>
        <p:spPr bwMode="auto">
          <a:xfrm flipH="1">
            <a:off x="2519363" y="1209675"/>
            <a:ext cx="468312" cy="263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17" name="AutoShape 13"/>
          <p:cNvCxnSpPr>
            <a:cxnSpLocks noChangeShapeType="1"/>
            <a:stCxn id="21512" idx="2"/>
            <a:endCxn id="21509" idx="0"/>
          </p:cNvCxnSpPr>
          <p:nvPr/>
        </p:nvCxnSpPr>
        <p:spPr bwMode="auto">
          <a:xfrm>
            <a:off x="7237413" y="1209675"/>
            <a:ext cx="1077912" cy="549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18" name="AutoShape 14"/>
          <p:cNvCxnSpPr>
            <a:cxnSpLocks noChangeShapeType="1"/>
            <a:stCxn id="21506" idx="2"/>
            <a:endCxn id="21507" idx="0"/>
          </p:cNvCxnSpPr>
          <p:nvPr/>
        </p:nvCxnSpPr>
        <p:spPr bwMode="auto">
          <a:xfrm>
            <a:off x="2987675" y="1209675"/>
            <a:ext cx="900113" cy="8366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19" name="AutoShape 15"/>
          <p:cNvCxnSpPr>
            <a:cxnSpLocks noChangeShapeType="1"/>
            <a:stCxn id="21509" idx="1"/>
            <a:endCxn id="21508" idx="3"/>
          </p:cNvCxnSpPr>
          <p:nvPr/>
        </p:nvCxnSpPr>
        <p:spPr bwMode="auto">
          <a:xfrm flipH="1">
            <a:off x="7178675" y="2312988"/>
            <a:ext cx="474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20" name="AutoShape 16"/>
          <p:cNvCxnSpPr>
            <a:cxnSpLocks noChangeShapeType="1"/>
            <a:stCxn id="21508" idx="2"/>
            <a:endCxn id="21510" idx="0"/>
          </p:cNvCxnSpPr>
          <p:nvPr/>
        </p:nvCxnSpPr>
        <p:spPr bwMode="auto">
          <a:xfrm flipH="1">
            <a:off x="2519363" y="2651125"/>
            <a:ext cx="3709987" cy="11953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21" name="AutoShape 17"/>
          <p:cNvCxnSpPr>
            <a:cxnSpLocks noChangeShapeType="1"/>
            <a:stCxn id="21509" idx="2"/>
            <a:endCxn id="21510" idx="0"/>
          </p:cNvCxnSpPr>
          <p:nvPr/>
        </p:nvCxnSpPr>
        <p:spPr bwMode="auto">
          <a:xfrm flipH="1">
            <a:off x="2519363" y="2867025"/>
            <a:ext cx="5795962" cy="9794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22" name="AutoShape 18"/>
          <p:cNvCxnSpPr>
            <a:cxnSpLocks noChangeShapeType="1"/>
            <a:stCxn id="21510" idx="2"/>
            <a:endCxn id="21511" idx="0"/>
          </p:cNvCxnSpPr>
          <p:nvPr/>
        </p:nvCxnSpPr>
        <p:spPr bwMode="auto">
          <a:xfrm>
            <a:off x="2519363" y="4379913"/>
            <a:ext cx="468312" cy="69056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23" name="AutoShape 19"/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4729163" y="2312988"/>
            <a:ext cx="5492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24" name="AutoShape 20"/>
          <p:cNvCxnSpPr>
            <a:cxnSpLocks noChangeShapeType="1"/>
            <a:stCxn id="21507" idx="2"/>
            <a:endCxn id="21510" idx="0"/>
          </p:cNvCxnSpPr>
          <p:nvPr/>
        </p:nvCxnSpPr>
        <p:spPr bwMode="auto">
          <a:xfrm flipH="1">
            <a:off x="2519363" y="2578100"/>
            <a:ext cx="1368425" cy="12684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107950" y="2060575"/>
            <a:ext cx="806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Skatter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107950" y="3860800"/>
            <a:ext cx="792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Skatter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07950" y="5157788"/>
            <a:ext cx="792163" cy="50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Skatter</a:t>
            </a:r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1042988" y="2205038"/>
            <a:ext cx="503237" cy="215900"/>
          </a:xfrm>
          <a:prstGeom prst="lef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1042988" y="5300663"/>
            <a:ext cx="503237" cy="215900"/>
          </a:xfrm>
          <a:prstGeom prst="lef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1042988" y="4005263"/>
            <a:ext cx="503237" cy="215900"/>
          </a:xfrm>
          <a:prstGeom prst="lef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1763713" y="6092825"/>
            <a:ext cx="1366837" cy="5048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/>
              <a:t>Løn til ansatte</a:t>
            </a:r>
          </a:p>
          <a:p>
            <a:pPr algn="ctr"/>
            <a:r>
              <a:rPr lang="da-DK" sz="1400" b="1"/>
              <a:t>osv</a:t>
            </a: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1042988" y="6237288"/>
            <a:ext cx="503237" cy="215900"/>
          </a:xfrm>
          <a:prstGeom prst="lef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107950" y="6092825"/>
            <a:ext cx="863600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1400" b="1"/>
              <a:t>Skatter</a:t>
            </a:r>
          </a:p>
        </p:txBody>
      </p:sp>
      <p:cxnSp>
        <p:nvCxnSpPr>
          <p:cNvPr id="21534" name="AutoShape 30"/>
          <p:cNvCxnSpPr>
            <a:cxnSpLocks noChangeShapeType="1"/>
            <a:stCxn id="21511" idx="2"/>
            <a:endCxn id="21531" idx="0"/>
          </p:cNvCxnSpPr>
          <p:nvPr/>
        </p:nvCxnSpPr>
        <p:spPr bwMode="auto">
          <a:xfrm flipH="1">
            <a:off x="2447925" y="5673725"/>
            <a:ext cx="539750" cy="4048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08400" y="260350"/>
            <a:ext cx="5254625" cy="18732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 dirty="0" err="1"/>
              <a:t>Vidensøkonomien</a:t>
            </a:r>
            <a:endParaRPr lang="da-DK" b="1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da-DK" sz="1600" b="1" dirty="0">
                <a:solidFill>
                  <a:srgbClr val="0000FF"/>
                </a:solidFill>
              </a:rPr>
              <a:t> Viden og information er </a:t>
            </a:r>
            <a:r>
              <a:rPr lang="da-DK" sz="1600" b="1" dirty="0" smtClean="0">
                <a:solidFill>
                  <a:srgbClr val="0000FF"/>
                </a:solidFill>
              </a:rPr>
              <a:t>nøgle-inputs </a:t>
            </a:r>
            <a:r>
              <a:rPr lang="da-DK" sz="1600" b="1" dirty="0">
                <a:solidFill>
                  <a:srgbClr val="0000FF"/>
                </a:solidFill>
              </a:rPr>
              <a:t>og </a:t>
            </a:r>
            <a:r>
              <a:rPr lang="da-DK" sz="1600" b="1" dirty="0" smtClean="0">
                <a:solidFill>
                  <a:srgbClr val="0000FF"/>
                </a:solidFill>
              </a:rPr>
              <a:t>-outputs</a:t>
            </a:r>
            <a:endParaRPr lang="da-DK" sz="1600" b="1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da-DK" sz="1600" b="1" dirty="0">
                <a:solidFill>
                  <a:srgbClr val="0000FF"/>
                </a:solidFill>
              </a:rPr>
              <a:t> Information og viden: Stigende diffusionshastighed</a:t>
            </a:r>
          </a:p>
          <a:p>
            <a:pPr>
              <a:buFontTx/>
              <a:buChar char="•"/>
            </a:pPr>
            <a:r>
              <a:rPr lang="da-DK" sz="1600" b="1" dirty="0">
                <a:solidFill>
                  <a:srgbClr val="0000FF"/>
                </a:solidFill>
              </a:rPr>
              <a:t> </a:t>
            </a:r>
            <a:r>
              <a:rPr lang="da-DK" sz="1600" b="1" dirty="0" err="1">
                <a:solidFill>
                  <a:srgbClr val="0000FF"/>
                </a:solidFill>
              </a:rPr>
              <a:t>Vidensøkonomien</a:t>
            </a:r>
            <a:r>
              <a:rPr lang="da-DK" sz="1600" b="1" dirty="0">
                <a:solidFill>
                  <a:srgbClr val="0000FF"/>
                </a:solidFill>
              </a:rPr>
              <a:t> er en netværksøkonomi</a:t>
            </a:r>
          </a:p>
          <a:p>
            <a:pPr>
              <a:buFontTx/>
              <a:buChar char="•"/>
            </a:pPr>
            <a:r>
              <a:rPr lang="da-DK" sz="1600" b="1" dirty="0">
                <a:solidFill>
                  <a:srgbClr val="0000FF"/>
                </a:solidFill>
              </a:rPr>
              <a:t> Sammenhængskraft har stigende betydning</a:t>
            </a:r>
          </a:p>
          <a:p>
            <a:pPr>
              <a:buFontTx/>
              <a:buChar char="•"/>
            </a:pPr>
            <a:r>
              <a:rPr lang="da-DK" sz="1600" b="1" dirty="0">
                <a:solidFill>
                  <a:srgbClr val="0000FF"/>
                </a:solidFill>
              </a:rPr>
              <a:t> </a:t>
            </a:r>
            <a:r>
              <a:rPr lang="da-DK" sz="1600" b="1" dirty="0" err="1">
                <a:solidFill>
                  <a:srgbClr val="0000FF"/>
                </a:solidFill>
              </a:rPr>
              <a:t>Entreprenørskab</a:t>
            </a:r>
            <a:r>
              <a:rPr lang="da-DK" sz="1600" b="1" dirty="0">
                <a:solidFill>
                  <a:srgbClr val="0000FF"/>
                </a:solidFill>
              </a:rPr>
              <a:t> og </a:t>
            </a:r>
            <a:r>
              <a:rPr lang="da-DK" sz="1600" b="1" dirty="0" err="1">
                <a:solidFill>
                  <a:srgbClr val="0000FF"/>
                </a:solidFill>
              </a:rPr>
              <a:t>innovationsevne</a:t>
            </a:r>
            <a:r>
              <a:rPr lang="da-DK" sz="1600" b="1" dirty="0">
                <a:solidFill>
                  <a:srgbClr val="0000FF"/>
                </a:solidFill>
              </a:rPr>
              <a:t> præmieres</a:t>
            </a:r>
          </a:p>
          <a:p>
            <a:pPr>
              <a:buFontTx/>
              <a:buChar char="•"/>
            </a:pPr>
            <a:r>
              <a:rPr lang="da-DK" sz="1600" b="1" dirty="0">
                <a:solidFill>
                  <a:srgbClr val="0000FF"/>
                </a:solidFill>
              </a:rPr>
              <a:t> Kritisk masse har betydning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51050" y="2349500"/>
            <a:ext cx="4826000" cy="20875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/>
              <a:t>Globalisering</a:t>
            </a:r>
            <a:endParaRPr lang="da-DK" b="1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Man konkurrerer om (næsten) alt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Vækst i samarbejde og afhængighed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Prisen på transport: Faldende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Prisen på Kommunikation: Faldende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Prisen på face to face kontakt: Relativt stigende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Lokaliseringsbeslutninger: Valgfrihed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rgbClr val="FF3300"/>
                </a:solidFill>
              </a:rPr>
              <a:t> Derfor: Vælger man attraktive miljøer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260350"/>
            <a:ext cx="2663825" cy="3603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>
                <a:solidFill>
                  <a:srgbClr val="C00000"/>
                </a:solidFill>
              </a:rPr>
              <a:t>Vækstfaktorer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4724400"/>
            <a:ext cx="7705725" cy="20177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/>
              <a:t>Storbyer er økonomiens motorer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Stordriftsfordele - forskellighed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Bedst udstyret med videnssamfundets infrastruktur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Overgennemsnitslig andel af veluddannede personer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Godt opkoblet til den globale økonomi (lufthavne, internettets grundstruktur)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Hjemmebaser, klynger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Attraktive bymiljøer (Richard Florida)</a:t>
            </a:r>
          </a:p>
          <a:p>
            <a:pPr>
              <a:buFontTx/>
              <a:buChar char="•"/>
            </a:pPr>
            <a:r>
              <a:rPr lang="da-DK" sz="1600" b="1">
                <a:solidFill>
                  <a:schemeClr val="accent2"/>
                </a:solidFill>
              </a:rPr>
              <a:t> Inerti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00" y="0"/>
            <a:ext cx="4783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el 1"/>
          <p:cNvSpPr txBox="1">
            <a:spLocks/>
          </p:cNvSpPr>
          <p:nvPr/>
        </p:nvSpPr>
        <p:spPr bwMode="auto">
          <a:xfrm>
            <a:off x="179388" y="404813"/>
            <a:ext cx="38877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b="1">
                <a:solidFill>
                  <a:schemeClr val="accent2"/>
                </a:solidFill>
              </a:rPr>
              <a:t>Direkte effekt af 20 kulturinstitutioner</a:t>
            </a:r>
          </a:p>
          <a:p>
            <a:r>
              <a:rPr lang="da-DK" b="1">
                <a:solidFill>
                  <a:schemeClr val="accent2"/>
                </a:solidFill>
              </a:rPr>
              <a:t>fordelt på</a:t>
            </a:r>
          </a:p>
          <a:p>
            <a:r>
              <a:rPr lang="da-DK" b="1" i="1">
                <a:solidFill>
                  <a:schemeClr val="accent2"/>
                </a:solidFill>
              </a:rPr>
              <a:t>bopælskommuner</a:t>
            </a:r>
            <a:r>
              <a:rPr lang="da-DK" b="1">
                <a:solidFill>
                  <a:schemeClr val="accent2"/>
                </a:solidFill>
              </a:rPr>
              <a:t> 2009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chemeClr val="accent2"/>
                </a:solidFill>
              </a:rPr>
              <a:t>1 prik = 100 personer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chemeClr val="accent2"/>
                </a:solidFill>
              </a:rPr>
              <a:t>I alt: 8.737</a:t>
            </a:r>
          </a:p>
          <a:p>
            <a:r>
              <a:rPr lang="da-DK" b="1">
                <a:solidFill>
                  <a:schemeClr val="accent2"/>
                </a:solidFill>
              </a:rPr>
              <a:t>Heraf Hovedstadsregionen: 7585</a:t>
            </a:r>
          </a:p>
          <a:p>
            <a:r>
              <a:rPr lang="da-DK" b="1">
                <a:solidFill>
                  <a:schemeClr val="accent2"/>
                </a:solidFill>
              </a:rPr>
              <a:t>Resten af landet: 875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885113" y="5876925"/>
            <a:ext cx="865187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0"/>
            <a:ext cx="4760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el 1"/>
          <p:cNvSpPr txBox="1">
            <a:spLocks/>
          </p:cNvSpPr>
          <p:nvPr/>
        </p:nvSpPr>
        <p:spPr bwMode="auto">
          <a:xfrm>
            <a:off x="179388" y="188913"/>
            <a:ext cx="3960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b="1">
                <a:solidFill>
                  <a:schemeClr val="accent2"/>
                </a:solidFill>
              </a:rPr>
              <a:t>Totale beskæftigelseseffekt</a:t>
            </a:r>
          </a:p>
          <a:p>
            <a:r>
              <a:rPr lang="da-DK" b="1">
                <a:solidFill>
                  <a:schemeClr val="accent2"/>
                </a:solidFill>
              </a:rPr>
              <a:t>(direkte+indirekte+induceret inklusive offentligt forbrug)</a:t>
            </a:r>
          </a:p>
          <a:p>
            <a:r>
              <a:rPr lang="da-DK" b="1">
                <a:solidFill>
                  <a:schemeClr val="accent2"/>
                </a:solidFill>
              </a:rPr>
              <a:t>af 20 kulturinstitutioner fordelt på </a:t>
            </a:r>
            <a:r>
              <a:rPr lang="da-DK" b="1" i="1">
                <a:solidFill>
                  <a:srgbClr val="7030A0"/>
                </a:solidFill>
              </a:rPr>
              <a:t>arbejdsstedskommuner 2009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chemeClr val="accent2"/>
                </a:solidFill>
              </a:rPr>
              <a:t>1 prik = 100 personer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chemeClr val="accent2"/>
                </a:solidFill>
              </a:rPr>
              <a:t>I alt: 24.657</a:t>
            </a:r>
          </a:p>
          <a:p>
            <a:r>
              <a:rPr lang="da-DK" b="1">
                <a:solidFill>
                  <a:schemeClr val="accent2"/>
                </a:solidFill>
              </a:rPr>
              <a:t>Heraf Hovedstadsregionen: 20.073</a:t>
            </a:r>
          </a:p>
          <a:p>
            <a:r>
              <a:rPr lang="da-DK" b="1">
                <a:solidFill>
                  <a:schemeClr val="accent2"/>
                </a:solidFill>
              </a:rPr>
              <a:t>Resten af landet: 4,584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885113" y="5876925"/>
            <a:ext cx="865187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0"/>
            <a:ext cx="476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7885113" y="5876925"/>
            <a:ext cx="865187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5604" name="Titel 1"/>
          <p:cNvSpPr txBox="1">
            <a:spLocks/>
          </p:cNvSpPr>
          <p:nvPr/>
        </p:nvSpPr>
        <p:spPr bwMode="auto">
          <a:xfrm>
            <a:off x="179388" y="188913"/>
            <a:ext cx="3960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b="1">
                <a:solidFill>
                  <a:schemeClr val="accent2"/>
                </a:solidFill>
              </a:rPr>
              <a:t>Totale beskæftigelseseffekt</a:t>
            </a:r>
          </a:p>
          <a:p>
            <a:r>
              <a:rPr lang="da-DK" b="1">
                <a:solidFill>
                  <a:schemeClr val="accent2"/>
                </a:solidFill>
              </a:rPr>
              <a:t>(direkte+indirekte+induceret inklusive offentligt forbrug)</a:t>
            </a:r>
          </a:p>
          <a:p>
            <a:r>
              <a:rPr lang="da-DK" b="1">
                <a:solidFill>
                  <a:schemeClr val="accent2"/>
                </a:solidFill>
              </a:rPr>
              <a:t>af 20 kulturinstitutioner fordelt på </a:t>
            </a:r>
            <a:r>
              <a:rPr lang="da-DK" b="1" i="1">
                <a:solidFill>
                  <a:srgbClr val="7030A0"/>
                </a:solidFill>
              </a:rPr>
              <a:t>bopælskommuner 2009</a:t>
            </a:r>
          </a:p>
          <a:p>
            <a:endParaRPr lang="da-DK" b="1">
              <a:solidFill>
                <a:schemeClr val="hlink"/>
              </a:solidFill>
            </a:endParaRPr>
          </a:p>
          <a:p>
            <a:r>
              <a:rPr lang="da-DK" b="1">
                <a:solidFill>
                  <a:schemeClr val="accent2"/>
                </a:solidFill>
              </a:rPr>
              <a:t>1 prik = 100 personer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chemeClr val="accent2"/>
                </a:solidFill>
              </a:rPr>
              <a:t>I alt: 24.657</a:t>
            </a:r>
          </a:p>
          <a:p>
            <a:r>
              <a:rPr lang="da-DK" b="1">
                <a:solidFill>
                  <a:schemeClr val="accent2"/>
                </a:solidFill>
              </a:rPr>
              <a:t>Heraf Hovedstadsregionen: 18.907</a:t>
            </a:r>
          </a:p>
          <a:p>
            <a:r>
              <a:rPr lang="da-DK" b="1">
                <a:solidFill>
                  <a:schemeClr val="accent2"/>
                </a:solidFill>
              </a:rPr>
              <a:t>Resten af landet: 5.760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750" y="404813"/>
            <a:ext cx="4679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800" b="1">
                <a:solidFill>
                  <a:srgbClr val="C00000"/>
                </a:solidFill>
              </a:rPr>
              <a:t>20 kulturinstitutioner 2009</a:t>
            </a:r>
          </a:p>
        </p:txBody>
      </p:sp>
      <p:graphicFrame>
        <p:nvGraphicFramePr>
          <p:cNvPr id="102429" name="Group 29"/>
          <p:cNvGraphicFramePr>
            <a:graphicFrameLocks noGrp="1"/>
          </p:cNvGraphicFramePr>
          <p:nvPr/>
        </p:nvGraphicFramePr>
        <p:xfrm>
          <a:off x="611188" y="908050"/>
          <a:ext cx="8208962" cy="56578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10225"/>
                <a:gridCol w="2598737"/>
              </a:tblGrid>
              <a:tr h="5381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Beskæftigelseseffekter</a:t>
                      </a: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Direkte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8.777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Indirekte/induceret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6.120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Offentligt forbrug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9.960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Totale effekt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24.757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41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Samlet omsætning</a:t>
                      </a: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6,936 mia. kr.</a:t>
                      </a:r>
                    </a:p>
                  </a:txBody>
                  <a:tcPr marL="68580" marR="68580" marT="0" marB="0" horzOverflow="overflow"/>
                </a:tc>
              </a:tr>
              <a:tr h="1152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Kommunale skatteindtægter minus skat af eventuel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Arbejdsløshedsunderstøttelse</a:t>
                      </a:r>
                      <a:endParaRPr kumimoji="0" lang="da-D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Af totale beskæftigelseseffekt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</a:rPr>
                        <a:t>1,592 mia. kr.</a:t>
                      </a:r>
                      <a:endParaRPr kumimoji="0" lang="da-D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141663"/>
            <a:ext cx="1692275" cy="6477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Personale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24075" y="2205038"/>
            <a:ext cx="2376488" cy="12239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Mission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Strategi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Virksomhedskultur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Indsats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96188" y="3644900"/>
            <a:ext cx="1223962" cy="3603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Økonomi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700213"/>
            <a:ext cx="1692275" cy="698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Økonomisk</a:t>
            </a:r>
          </a:p>
          <a:p>
            <a:r>
              <a:rPr lang="da-DK" b="1">
                <a:solidFill>
                  <a:srgbClr val="002060"/>
                </a:solidFill>
              </a:rPr>
              <a:t>basis (budget)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596188" y="1628775"/>
            <a:ext cx="1331912" cy="3603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Mennesker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43438" y="1341438"/>
            <a:ext cx="2592387" cy="31670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Udstillinger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Forestillinger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Website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Publikationer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Forskningsresultater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Kandidater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Forretningsmæssige</a:t>
            </a:r>
          </a:p>
          <a:p>
            <a:r>
              <a:rPr lang="da-DK" b="1">
                <a:solidFill>
                  <a:srgbClr val="002060"/>
                </a:solidFill>
              </a:rPr>
              <a:t>      aktiviteter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Medier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Tiltrækning af turister</a:t>
            </a:r>
          </a:p>
          <a:p>
            <a:r>
              <a:rPr lang="da-DK" b="1">
                <a:solidFill>
                  <a:srgbClr val="002060"/>
                </a:solidFill>
              </a:rPr>
              <a:t> WOCO - VisitDenmark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596188" y="2997200"/>
            <a:ext cx="1223962" cy="358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Politik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596188" y="2349500"/>
            <a:ext cx="1223962" cy="3603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Samfund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 dirty="0">
                <a:solidFill>
                  <a:srgbClr val="C00000"/>
                </a:solidFill>
              </a:rPr>
              <a:t>Kulturinstitutioner:</a:t>
            </a:r>
          </a:p>
          <a:p>
            <a:r>
              <a:rPr lang="da-DK" sz="2400" b="1" dirty="0" smtClean="0">
                <a:solidFill>
                  <a:srgbClr val="C00000"/>
                </a:solidFill>
              </a:rPr>
              <a:t>Traditionel oversigt </a:t>
            </a:r>
            <a:r>
              <a:rPr lang="da-DK" sz="2400" b="1" dirty="0">
                <a:solidFill>
                  <a:srgbClr val="C00000"/>
                </a:solidFill>
              </a:rPr>
              <a:t>over effekten af virksomheden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547813" y="981075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Input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435600" y="908050"/>
            <a:ext cx="1044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Output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812088" y="908050"/>
            <a:ext cx="900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Effekt</a:t>
            </a:r>
          </a:p>
        </p:txBody>
      </p:sp>
      <p:cxnSp>
        <p:nvCxnSpPr>
          <p:cNvPr id="19470" name="AutoShape 14"/>
          <p:cNvCxnSpPr>
            <a:cxnSpLocks noChangeShapeType="1"/>
            <a:stCxn id="19461" idx="3"/>
            <a:endCxn id="19459" idx="1"/>
          </p:cNvCxnSpPr>
          <p:nvPr/>
        </p:nvCxnSpPr>
        <p:spPr bwMode="auto">
          <a:xfrm>
            <a:off x="1692275" y="2049463"/>
            <a:ext cx="431800" cy="766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15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 flipV="1">
            <a:off x="1692275" y="2816225"/>
            <a:ext cx="431800" cy="649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2" name="AutoShape 16"/>
          <p:cNvCxnSpPr>
            <a:cxnSpLocks noChangeShapeType="1"/>
            <a:stCxn id="19459" idx="3"/>
            <a:endCxn id="19463" idx="1"/>
          </p:cNvCxnSpPr>
          <p:nvPr/>
        </p:nvCxnSpPr>
        <p:spPr bwMode="auto">
          <a:xfrm>
            <a:off x="4500563" y="2816225"/>
            <a:ext cx="142875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3" name="AutoShape 17"/>
          <p:cNvCxnSpPr>
            <a:cxnSpLocks noChangeShapeType="1"/>
            <a:stCxn id="19463" idx="3"/>
            <a:endCxn id="19462" idx="1"/>
          </p:cNvCxnSpPr>
          <p:nvPr/>
        </p:nvCxnSpPr>
        <p:spPr bwMode="auto">
          <a:xfrm flipV="1">
            <a:off x="7235825" y="1809750"/>
            <a:ext cx="360363" cy="1114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4" name="AutoShape 18"/>
          <p:cNvCxnSpPr>
            <a:cxnSpLocks noChangeShapeType="1"/>
            <a:stCxn id="19463" idx="3"/>
            <a:endCxn id="19465" idx="1"/>
          </p:cNvCxnSpPr>
          <p:nvPr/>
        </p:nvCxnSpPr>
        <p:spPr bwMode="auto">
          <a:xfrm flipV="1">
            <a:off x="7235825" y="2528888"/>
            <a:ext cx="360363" cy="3952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5" name="AutoShape 19"/>
          <p:cNvCxnSpPr>
            <a:cxnSpLocks noChangeShapeType="1"/>
            <a:stCxn id="19463" idx="3"/>
            <a:endCxn id="19464" idx="1"/>
          </p:cNvCxnSpPr>
          <p:nvPr/>
        </p:nvCxnSpPr>
        <p:spPr bwMode="auto">
          <a:xfrm>
            <a:off x="7235825" y="2924175"/>
            <a:ext cx="360363" cy="252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6" name="AutoShape 20"/>
          <p:cNvCxnSpPr>
            <a:cxnSpLocks noChangeShapeType="1"/>
            <a:stCxn id="19463" idx="3"/>
            <a:endCxn id="19460" idx="1"/>
          </p:cNvCxnSpPr>
          <p:nvPr/>
        </p:nvCxnSpPr>
        <p:spPr bwMode="auto">
          <a:xfrm>
            <a:off x="7235825" y="2924175"/>
            <a:ext cx="360363" cy="901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141663"/>
            <a:ext cx="1692275" cy="6477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Personale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24075" y="2205038"/>
            <a:ext cx="2376488" cy="12239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Mission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Strategi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Virksomhedskultur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Indsats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596188" y="3644900"/>
            <a:ext cx="1223962" cy="3603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Økonomi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700213"/>
            <a:ext cx="1692275" cy="698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Økonomisk</a:t>
            </a:r>
          </a:p>
          <a:p>
            <a:r>
              <a:rPr lang="da-DK" b="1">
                <a:solidFill>
                  <a:srgbClr val="002060"/>
                </a:solidFill>
              </a:rPr>
              <a:t>basis (budget)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596188" y="1628775"/>
            <a:ext cx="1331912" cy="3603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Mennesker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643438" y="1341438"/>
            <a:ext cx="2592387" cy="31670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Udstillinger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Forestillinger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Website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Publikationer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Forskningsresultater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Kandidater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Forretningsmæssige</a:t>
            </a:r>
          </a:p>
          <a:p>
            <a:r>
              <a:rPr lang="da-DK" b="1">
                <a:solidFill>
                  <a:srgbClr val="002060"/>
                </a:solidFill>
              </a:rPr>
              <a:t>      aktiviteter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Medier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Tiltrækning af turister</a:t>
            </a:r>
          </a:p>
          <a:p>
            <a:r>
              <a:rPr lang="da-DK" b="1">
                <a:solidFill>
                  <a:srgbClr val="002060"/>
                </a:solidFill>
              </a:rPr>
              <a:t> WOCO - VisitDenmark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596188" y="2997200"/>
            <a:ext cx="1223962" cy="358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Politik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596188" y="2349500"/>
            <a:ext cx="1223962" cy="3603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Samfund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81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 dirty="0">
                <a:solidFill>
                  <a:srgbClr val="C00000"/>
                </a:solidFill>
              </a:rPr>
              <a:t>Kulturinstitutioner:</a:t>
            </a:r>
          </a:p>
          <a:p>
            <a:r>
              <a:rPr lang="da-DK" sz="2400" b="1" i="1" dirty="0" smtClean="0">
                <a:solidFill>
                  <a:srgbClr val="C00000"/>
                </a:solidFill>
              </a:rPr>
              <a:t>Men sådan bør man opgøre </a:t>
            </a:r>
            <a:r>
              <a:rPr lang="da-DK" sz="2400" b="1" i="1" dirty="0">
                <a:solidFill>
                  <a:srgbClr val="C00000"/>
                </a:solidFill>
              </a:rPr>
              <a:t>effekten af </a:t>
            </a:r>
            <a:r>
              <a:rPr lang="da-DK" sz="2400" b="1" i="1" dirty="0" smtClean="0">
                <a:solidFill>
                  <a:srgbClr val="C00000"/>
                </a:solidFill>
              </a:rPr>
              <a:t>virksomheden!</a:t>
            </a:r>
            <a:endParaRPr lang="da-DK" sz="2400" b="1" i="1" dirty="0">
              <a:solidFill>
                <a:srgbClr val="C00000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47813" y="981075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Input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435600" y="908050"/>
            <a:ext cx="1044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Output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7812088" y="908050"/>
            <a:ext cx="900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Effekt</a:t>
            </a:r>
          </a:p>
        </p:txBody>
      </p:sp>
      <p:cxnSp>
        <p:nvCxnSpPr>
          <p:cNvPr id="20494" name="AutoShape 14"/>
          <p:cNvCxnSpPr>
            <a:cxnSpLocks noChangeShapeType="1"/>
            <a:stCxn id="20485" idx="3"/>
            <a:endCxn id="20483" idx="1"/>
          </p:cNvCxnSpPr>
          <p:nvPr/>
        </p:nvCxnSpPr>
        <p:spPr bwMode="auto">
          <a:xfrm>
            <a:off x="1692275" y="2049463"/>
            <a:ext cx="431800" cy="766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5" name="AutoShape 15"/>
          <p:cNvCxnSpPr>
            <a:cxnSpLocks noChangeShapeType="1"/>
            <a:stCxn id="20482" idx="3"/>
            <a:endCxn id="20483" idx="1"/>
          </p:cNvCxnSpPr>
          <p:nvPr/>
        </p:nvCxnSpPr>
        <p:spPr bwMode="auto">
          <a:xfrm flipV="1">
            <a:off x="1692275" y="2816225"/>
            <a:ext cx="431800" cy="649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6" name="AutoShape 16"/>
          <p:cNvCxnSpPr>
            <a:cxnSpLocks noChangeShapeType="1"/>
            <a:stCxn id="20483" idx="3"/>
            <a:endCxn id="20487" idx="1"/>
          </p:cNvCxnSpPr>
          <p:nvPr/>
        </p:nvCxnSpPr>
        <p:spPr bwMode="auto">
          <a:xfrm>
            <a:off x="4500563" y="2816225"/>
            <a:ext cx="142875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7" name="AutoShape 17"/>
          <p:cNvCxnSpPr>
            <a:cxnSpLocks noChangeShapeType="1"/>
            <a:stCxn id="20487" idx="3"/>
            <a:endCxn id="20486" idx="1"/>
          </p:cNvCxnSpPr>
          <p:nvPr/>
        </p:nvCxnSpPr>
        <p:spPr bwMode="auto">
          <a:xfrm flipV="1">
            <a:off x="7235825" y="1809750"/>
            <a:ext cx="360363" cy="1114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8" name="AutoShape 18"/>
          <p:cNvCxnSpPr>
            <a:cxnSpLocks noChangeShapeType="1"/>
            <a:stCxn id="20487" idx="3"/>
            <a:endCxn id="20489" idx="1"/>
          </p:cNvCxnSpPr>
          <p:nvPr/>
        </p:nvCxnSpPr>
        <p:spPr bwMode="auto">
          <a:xfrm flipV="1">
            <a:off x="7235825" y="2528888"/>
            <a:ext cx="360363" cy="3952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9" name="AutoShape 19"/>
          <p:cNvCxnSpPr>
            <a:cxnSpLocks noChangeShapeType="1"/>
            <a:stCxn id="20487" idx="3"/>
            <a:endCxn id="20488" idx="1"/>
          </p:cNvCxnSpPr>
          <p:nvPr/>
        </p:nvCxnSpPr>
        <p:spPr bwMode="auto">
          <a:xfrm>
            <a:off x="7235825" y="2924175"/>
            <a:ext cx="360363" cy="252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00" name="AutoShape 20"/>
          <p:cNvCxnSpPr>
            <a:cxnSpLocks noChangeShapeType="1"/>
            <a:stCxn id="20487" idx="3"/>
            <a:endCxn id="20484" idx="1"/>
          </p:cNvCxnSpPr>
          <p:nvPr/>
        </p:nvCxnSpPr>
        <p:spPr bwMode="auto">
          <a:xfrm>
            <a:off x="7235825" y="2924175"/>
            <a:ext cx="360363" cy="901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01" name="Rectangle 3"/>
          <p:cNvSpPr>
            <a:spLocks noChangeArrowheads="1"/>
          </p:cNvSpPr>
          <p:nvPr/>
        </p:nvSpPr>
        <p:spPr bwMode="auto">
          <a:xfrm>
            <a:off x="4716463" y="5229225"/>
            <a:ext cx="3743325" cy="14398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Byudvikling: distrikter, klynger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Byfornyelse: pioner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Social medvirken: kvarterløft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Storbykonkurrence</a:t>
            </a:r>
          </a:p>
        </p:txBody>
      </p:sp>
      <p:sp>
        <p:nvSpPr>
          <p:cNvPr id="20502" name="Rectangle 3"/>
          <p:cNvSpPr>
            <a:spLocks noChangeArrowheads="1"/>
          </p:cNvSpPr>
          <p:nvPr/>
        </p:nvSpPr>
        <p:spPr bwMode="auto">
          <a:xfrm>
            <a:off x="323850" y="5229225"/>
            <a:ext cx="3527425" cy="14398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Samspil med hinanden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Samspil med byplanlægning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Samspil med bystrategi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Samspil med virksomheder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002060"/>
                </a:solidFill>
              </a:rPr>
              <a:t> Tripple helix</a:t>
            </a:r>
          </a:p>
        </p:txBody>
      </p:sp>
      <p:sp>
        <p:nvSpPr>
          <p:cNvPr id="20503" name="Rectangle 11"/>
          <p:cNvSpPr>
            <a:spLocks noChangeArrowheads="1"/>
          </p:cNvSpPr>
          <p:nvPr/>
        </p:nvSpPr>
        <p:spPr bwMode="auto">
          <a:xfrm>
            <a:off x="1476375" y="4581525"/>
            <a:ext cx="122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Nye input</a:t>
            </a:r>
          </a:p>
        </p:txBody>
      </p:sp>
      <p:sp>
        <p:nvSpPr>
          <p:cNvPr id="20504" name="Rectangle 12"/>
          <p:cNvSpPr>
            <a:spLocks noChangeArrowheads="1"/>
          </p:cNvSpPr>
          <p:nvPr/>
        </p:nvSpPr>
        <p:spPr bwMode="auto">
          <a:xfrm>
            <a:off x="5795963" y="4652963"/>
            <a:ext cx="1512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002060"/>
                </a:solidFill>
              </a:rPr>
              <a:t>Nye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4"/>
          <p:cNvSpPr>
            <a:spLocks noChangeArrowheads="1"/>
          </p:cNvSpPr>
          <p:nvPr/>
        </p:nvSpPr>
        <p:spPr bwMode="auto">
          <a:xfrm>
            <a:off x="2555875" y="2636838"/>
            <a:ext cx="4175125" cy="1274762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b="1">
                <a:solidFill>
                  <a:srgbClr val="7030A0"/>
                </a:solidFill>
              </a:rPr>
              <a:t>Lokaliserede</a:t>
            </a:r>
          </a:p>
          <a:p>
            <a:pPr algn="ctr"/>
            <a:r>
              <a:rPr lang="da-DK" b="1">
                <a:solidFill>
                  <a:srgbClr val="7030A0"/>
                </a:solidFill>
              </a:rPr>
              <a:t>produktions- og forbrugskomplekser </a:t>
            </a:r>
          </a:p>
          <a:p>
            <a:pPr algn="ctr"/>
            <a:r>
              <a:rPr lang="da-DK" b="1">
                <a:solidFill>
                  <a:srgbClr val="7030A0"/>
                </a:solidFill>
              </a:rPr>
              <a:t>baseret på kulturaktiviteter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68313" y="148431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Kulturdistrikter</a:t>
            </a:r>
          </a:p>
          <a:p>
            <a:r>
              <a:rPr lang="da-DK" b="1">
                <a:solidFill>
                  <a:srgbClr val="7030A0"/>
                </a:solidFill>
              </a:rPr>
              <a:t>Kunstdistrikter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3276600" y="908050"/>
            <a:ext cx="2735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b="1">
                <a:solidFill>
                  <a:srgbClr val="7030A0"/>
                </a:solidFill>
              </a:rPr>
              <a:t>Byers centrale dele</a:t>
            </a: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5003800" y="5445125"/>
            <a:ext cx="309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Byfornyelse baseret på: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7030A0"/>
                </a:solidFill>
              </a:rPr>
              <a:t> Kultur/kunst infrastruktur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7030A0"/>
                </a:solidFill>
              </a:rPr>
              <a:t> Kultur/kunst events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55650" y="5445125"/>
            <a:ext cx="36718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Lokaliserede klynger baseret på</a:t>
            </a:r>
          </a:p>
          <a:p>
            <a:r>
              <a:rPr lang="da-DK" b="1">
                <a:solidFill>
                  <a:srgbClr val="7030A0"/>
                </a:solidFill>
              </a:rPr>
              <a:t>kultur/kunst produkter</a:t>
            </a: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6732588" y="4508500"/>
            <a:ext cx="22320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b="1">
                <a:solidFill>
                  <a:srgbClr val="7030A0"/>
                </a:solidFill>
              </a:rPr>
              <a:t>Kulturelle kvarterer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395288" y="4437063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Billedproducenter:</a:t>
            </a:r>
          </a:p>
          <a:p>
            <a:r>
              <a:rPr lang="da-DK" b="1">
                <a:solidFill>
                  <a:srgbClr val="7030A0"/>
                </a:solidFill>
              </a:rPr>
              <a:t>Film, TV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7019925" y="1341438"/>
            <a:ext cx="1512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High tech</a:t>
            </a:r>
          </a:p>
          <a:p>
            <a:r>
              <a:rPr lang="da-DK" b="1">
                <a:solidFill>
                  <a:srgbClr val="7030A0"/>
                </a:solidFill>
              </a:rPr>
              <a:t>komplekser</a:t>
            </a:r>
          </a:p>
        </p:txBody>
      </p:sp>
      <p:cxnSp>
        <p:nvCxnSpPr>
          <p:cNvPr id="32778" name="AutoShape 14"/>
          <p:cNvCxnSpPr>
            <a:cxnSpLocks noChangeShapeType="1"/>
            <a:stCxn id="32771" idx="2"/>
            <a:endCxn id="32770" idx="1"/>
          </p:cNvCxnSpPr>
          <p:nvPr/>
        </p:nvCxnSpPr>
        <p:spPr bwMode="auto">
          <a:xfrm>
            <a:off x="1368425" y="2060575"/>
            <a:ext cx="1798638" cy="7445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9" name="AutoShape 15"/>
          <p:cNvCxnSpPr>
            <a:cxnSpLocks noChangeShapeType="1"/>
            <a:stCxn id="32775" idx="0"/>
            <a:endCxn id="32770" idx="5"/>
          </p:cNvCxnSpPr>
          <p:nvPr/>
        </p:nvCxnSpPr>
        <p:spPr bwMode="auto">
          <a:xfrm flipH="1" flipV="1">
            <a:off x="6119813" y="3743325"/>
            <a:ext cx="1728787" cy="765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0" name="AutoShape 16"/>
          <p:cNvCxnSpPr>
            <a:cxnSpLocks noChangeShapeType="1"/>
            <a:stCxn id="32773" idx="0"/>
            <a:endCxn id="32770" idx="4"/>
          </p:cNvCxnSpPr>
          <p:nvPr/>
        </p:nvCxnSpPr>
        <p:spPr bwMode="auto">
          <a:xfrm flipH="1" flipV="1">
            <a:off x="4643438" y="3930650"/>
            <a:ext cx="1909762" cy="1514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1" name="AutoShape 17"/>
          <p:cNvCxnSpPr>
            <a:cxnSpLocks noChangeShapeType="1"/>
            <a:stCxn id="32777" idx="2"/>
            <a:endCxn id="32770" idx="7"/>
          </p:cNvCxnSpPr>
          <p:nvPr/>
        </p:nvCxnSpPr>
        <p:spPr bwMode="auto">
          <a:xfrm flipH="1">
            <a:off x="6119813" y="1989138"/>
            <a:ext cx="1657350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2" name="AutoShape 18"/>
          <p:cNvCxnSpPr>
            <a:cxnSpLocks noChangeShapeType="1"/>
            <a:stCxn id="32774" idx="0"/>
            <a:endCxn id="32770" idx="4"/>
          </p:cNvCxnSpPr>
          <p:nvPr/>
        </p:nvCxnSpPr>
        <p:spPr bwMode="auto">
          <a:xfrm flipV="1">
            <a:off x="2592388" y="3930650"/>
            <a:ext cx="2051050" cy="1514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3" name="AutoShape 19"/>
          <p:cNvCxnSpPr>
            <a:cxnSpLocks noChangeShapeType="1"/>
            <a:stCxn id="32776" idx="0"/>
            <a:endCxn id="32770" idx="3"/>
          </p:cNvCxnSpPr>
          <p:nvPr/>
        </p:nvCxnSpPr>
        <p:spPr bwMode="auto">
          <a:xfrm flipV="1">
            <a:off x="1511300" y="3743325"/>
            <a:ext cx="1655763" cy="693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4" name="AutoShape 20"/>
          <p:cNvCxnSpPr>
            <a:cxnSpLocks noChangeShapeType="1"/>
            <a:stCxn id="32772" idx="2"/>
            <a:endCxn id="32770" idx="0"/>
          </p:cNvCxnSpPr>
          <p:nvPr/>
        </p:nvCxnSpPr>
        <p:spPr bwMode="auto">
          <a:xfrm flipH="1">
            <a:off x="4643438" y="1268413"/>
            <a:ext cx="1587" cy="1349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Rectangle 16"/>
          <p:cNvSpPr/>
          <p:nvPr/>
        </p:nvSpPr>
        <p:spPr>
          <a:xfrm>
            <a:off x="179388" y="0"/>
            <a:ext cx="2952750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Kultur og geografi</a:t>
            </a:r>
          </a:p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Koncentration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4"/>
          <p:cNvSpPr>
            <a:spLocks noChangeArrowheads="1"/>
          </p:cNvSpPr>
          <p:nvPr/>
        </p:nvSpPr>
        <p:spPr bwMode="auto">
          <a:xfrm>
            <a:off x="2555875" y="2636838"/>
            <a:ext cx="4175125" cy="1274762"/>
          </a:xfrm>
          <a:prstGeom prst="ellipse">
            <a:avLst/>
          </a:prstGeom>
          <a:solidFill>
            <a:srgbClr val="DDDDD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b="1">
                <a:solidFill>
                  <a:srgbClr val="7030A0"/>
                </a:solidFill>
              </a:rPr>
              <a:t>Lokaliserede</a:t>
            </a:r>
          </a:p>
          <a:p>
            <a:pPr algn="ctr"/>
            <a:r>
              <a:rPr lang="da-DK" b="1">
                <a:solidFill>
                  <a:srgbClr val="7030A0"/>
                </a:solidFill>
              </a:rPr>
              <a:t>produktions- og forbrugskomplekser </a:t>
            </a:r>
          </a:p>
          <a:p>
            <a:pPr algn="ctr"/>
            <a:r>
              <a:rPr lang="da-DK" b="1">
                <a:solidFill>
                  <a:srgbClr val="7030A0"/>
                </a:solidFill>
              </a:rPr>
              <a:t>baseret på kulturaktiviteter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468313" y="148431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Kulturdistrikter</a:t>
            </a:r>
          </a:p>
          <a:p>
            <a:r>
              <a:rPr lang="da-DK" b="1">
                <a:solidFill>
                  <a:srgbClr val="7030A0"/>
                </a:solidFill>
              </a:rPr>
              <a:t>Kunstdistrikter</a:t>
            </a: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3276600" y="908050"/>
            <a:ext cx="2735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b="1">
                <a:solidFill>
                  <a:srgbClr val="7030A0"/>
                </a:solidFill>
              </a:rPr>
              <a:t>Byers centrale dele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5003800" y="5445125"/>
            <a:ext cx="309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Byfornyelse baseret på: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7030A0"/>
                </a:solidFill>
              </a:rPr>
              <a:t> Kultur/kunst infrastruktur</a:t>
            </a:r>
          </a:p>
          <a:p>
            <a:pPr>
              <a:buFontTx/>
              <a:buChar char="•"/>
            </a:pPr>
            <a:r>
              <a:rPr lang="da-DK" b="1">
                <a:solidFill>
                  <a:srgbClr val="7030A0"/>
                </a:solidFill>
              </a:rPr>
              <a:t> Kultur/kunst events</a:t>
            </a: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755650" y="5445125"/>
            <a:ext cx="36718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Lokaliserede klynger baseret på</a:t>
            </a:r>
          </a:p>
          <a:p>
            <a:r>
              <a:rPr lang="da-DK" b="1">
                <a:solidFill>
                  <a:srgbClr val="7030A0"/>
                </a:solidFill>
              </a:rPr>
              <a:t>kultur/kunst produkter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6732588" y="4508500"/>
            <a:ext cx="22320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b="1">
                <a:solidFill>
                  <a:srgbClr val="7030A0"/>
                </a:solidFill>
              </a:rPr>
              <a:t>Kulturelle kvarterer</a:t>
            </a:r>
          </a:p>
        </p:txBody>
      </p: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395288" y="4437063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Billedproducenter:</a:t>
            </a:r>
          </a:p>
          <a:p>
            <a:r>
              <a:rPr lang="da-DK" b="1">
                <a:solidFill>
                  <a:srgbClr val="7030A0"/>
                </a:solidFill>
              </a:rPr>
              <a:t>Film, TV</a:t>
            </a:r>
          </a:p>
        </p:txBody>
      </p:sp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7019925" y="1341438"/>
            <a:ext cx="1512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b="1">
                <a:solidFill>
                  <a:srgbClr val="7030A0"/>
                </a:solidFill>
              </a:rPr>
              <a:t>High tech</a:t>
            </a:r>
          </a:p>
          <a:p>
            <a:r>
              <a:rPr lang="da-DK" b="1">
                <a:solidFill>
                  <a:srgbClr val="7030A0"/>
                </a:solidFill>
              </a:rPr>
              <a:t>komplekser</a:t>
            </a:r>
          </a:p>
        </p:txBody>
      </p:sp>
      <p:cxnSp>
        <p:nvCxnSpPr>
          <p:cNvPr id="33802" name="AutoShape 14"/>
          <p:cNvCxnSpPr>
            <a:cxnSpLocks noChangeShapeType="1"/>
            <a:stCxn id="33795" idx="2"/>
            <a:endCxn id="33794" idx="1"/>
          </p:cNvCxnSpPr>
          <p:nvPr/>
        </p:nvCxnSpPr>
        <p:spPr bwMode="auto">
          <a:xfrm>
            <a:off x="1368425" y="2060575"/>
            <a:ext cx="1798638" cy="7445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3" name="AutoShape 15"/>
          <p:cNvCxnSpPr>
            <a:cxnSpLocks noChangeShapeType="1"/>
            <a:stCxn id="33799" idx="0"/>
            <a:endCxn id="33794" idx="5"/>
          </p:cNvCxnSpPr>
          <p:nvPr/>
        </p:nvCxnSpPr>
        <p:spPr bwMode="auto">
          <a:xfrm flipH="1" flipV="1">
            <a:off x="6119813" y="3743325"/>
            <a:ext cx="1728787" cy="765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4" name="AutoShape 16"/>
          <p:cNvCxnSpPr>
            <a:cxnSpLocks noChangeShapeType="1"/>
            <a:stCxn id="33797" idx="0"/>
            <a:endCxn id="33794" idx="4"/>
          </p:cNvCxnSpPr>
          <p:nvPr/>
        </p:nvCxnSpPr>
        <p:spPr bwMode="auto">
          <a:xfrm flipH="1" flipV="1">
            <a:off x="4643438" y="3930650"/>
            <a:ext cx="1909762" cy="1514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17"/>
          <p:cNvCxnSpPr>
            <a:cxnSpLocks noChangeShapeType="1"/>
            <a:stCxn id="33801" idx="2"/>
            <a:endCxn id="33794" idx="7"/>
          </p:cNvCxnSpPr>
          <p:nvPr/>
        </p:nvCxnSpPr>
        <p:spPr bwMode="auto">
          <a:xfrm flipH="1">
            <a:off x="6119813" y="1989138"/>
            <a:ext cx="1657350" cy="815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18"/>
          <p:cNvCxnSpPr>
            <a:cxnSpLocks noChangeShapeType="1"/>
            <a:stCxn id="33798" idx="0"/>
            <a:endCxn id="33794" idx="4"/>
          </p:cNvCxnSpPr>
          <p:nvPr/>
        </p:nvCxnSpPr>
        <p:spPr bwMode="auto">
          <a:xfrm flipV="1">
            <a:off x="2592388" y="3930650"/>
            <a:ext cx="2051050" cy="1514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7" name="AutoShape 19"/>
          <p:cNvCxnSpPr>
            <a:cxnSpLocks noChangeShapeType="1"/>
            <a:stCxn id="33800" idx="0"/>
            <a:endCxn id="33794" idx="3"/>
          </p:cNvCxnSpPr>
          <p:nvPr/>
        </p:nvCxnSpPr>
        <p:spPr bwMode="auto">
          <a:xfrm flipV="1">
            <a:off x="1511300" y="3743325"/>
            <a:ext cx="1655763" cy="693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20"/>
          <p:cNvCxnSpPr>
            <a:cxnSpLocks noChangeShapeType="1"/>
            <a:stCxn id="33796" idx="2"/>
            <a:endCxn id="33794" idx="0"/>
          </p:cNvCxnSpPr>
          <p:nvPr/>
        </p:nvCxnSpPr>
        <p:spPr bwMode="auto">
          <a:xfrm flipH="1">
            <a:off x="4643438" y="1268413"/>
            <a:ext cx="1587" cy="1349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Rectangle 16"/>
          <p:cNvSpPr/>
          <p:nvPr/>
        </p:nvSpPr>
        <p:spPr>
          <a:xfrm>
            <a:off x="179388" y="0"/>
            <a:ext cx="2952750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Kultur og geografi</a:t>
            </a:r>
          </a:p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Koncentration</a:t>
            </a:r>
          </a:p>
        </p:txBody>
      </p:sp>
      <p:sp>
        <p:nvSpPr>
          <p:cNvPr id="18" name="Oval 17"/>
          <p:cNvSpPr/>
          <p:nvPr/>
        </p:nvSpPr>
        <p:spPr>
          <a:xfrm>
            <a:off x="250825" y="1052513"/>
            <a:ext cx="2376488" cy="1439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611188" y="4941888"/>
            <a:ext cx="3960812" cy="1439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0825" y="0"/>
            <a:ext cx="3132138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Kulturelle distrikter</a:t>
            </a:r>
          </a:p>
          <a:p>
            <a:pPr>
              <a:defRPr/>
            </a:pPr>
            <a:r>
              <a:rPr lang="da-DK" sz="2400" b="1" dirty="0">
                <a:solidFill>
                  <a:srgbClr val="C00000"/>
                </a:solidFill>
              </a:rPr>
              <a:t>Et underspillet kort</a:t>
            </a:r>
          </a:p>
        </p:txBody>
      </p:sp>
      <p:pic>
        <p:nvPicPr>
          <p:cNvPr id="34819" name="Picture 10" descr="USA%202011%20045[2].JPG"/>
          <p:cNvPicPr>
            <a:picLocks noChangeAspect="1"/>
          </p:cNvPicPr>
          <p:nvPr/>
        </p:nvPicPr>
        <p:blipFill>
          <a:blip r:embed="rId3" cstate="print"/>
          <a:srcRect l="15305" t="12013" r="27029" b="49544"/>
          <a:stretch>
            <a:fillRect/>
          </a:stretch>
        </p:blipFill>
        <p:spPr bwMode="auto">
          <a:xfrm>
            <a:off x="5543550" y="0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5288" y="2060575"/>
            <a:ext cx="3097212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da-DK" dirty="0">
                <a:solidFill>
                  <a:srgbClr val="0070C0"/>
                </a:solidFill>
              </a:rPr>
              <a:t> </a:t>
            </a:r>
            <a:r>
              <a:rPr lang="da-DK" b="1" dirty="0">
                <a:solidFill>
                  <a:srgbClr val="0070C0"/>
                </a:solidFill>
              </a:rPr>
              <a:t>Fælles organisation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Strategisk mobilisering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Markedsføring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Aktiviteter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Skiltning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8038" y="4149725"/>
            <a:ext cx="5688012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Autentiske kvarterer (Richard Florida)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Føreroller</a:t>
            </a:r>
            <a:r>
              <a:rPr lang="da-DK" b="1">
                <a:solidFill>
                  <a:srgbClr val="0070C0"/>
                </a:solidFill>
              </a:rPr>
              <a:t>: Byfornyelse </a:t>
            </a:r>
            <a:r>
              <a:rPr lang="da-DK" b="1" dirty="0">
                <a:solidFill>
                  <a:srgbClr val="0070C0"/>
                </a:solidFill>
              </a:rPr>
              <a:t>og byudvikling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Distriktsløft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a-DK" b="1" dirty="0">
                <a:solidFill>
                  <a:srgbClr val="0070C0"/>
                </a:solidFill>
              </a:rPr>
              <a:t> Stærkere bidrag til byens profil (</a:t>
            </a:r>
            <a:r>
              <a:rPr lang="da-DK" b="1" dirty="0" err="1">
                <a:solidFill>
                  <a:srgbClr val="0070C0"/>
                </a:solidFill>
              </a:rPr>
              <a:t>Museumsinsel</a:t>
            </a:r>
            <a:r>
              <a:rPr lang="da-DK" b="1" dirty="0">
                <a:solidFill>
                  <a:srgbClr val="0070C0"/>
                </a:solidFill>
              </a:rPr>
              <a:t>)</a:t>
            </a:r>
          </a:p>
          <a:p>
            <a:pPr algn="ctr">
              <a:buFont typeface="Arial" pitchFamily="34" charset="0"/>
              <a:buChar char="•"/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B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23825"/>
            <a:ext cx="8866187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1908175" y="4652963"/>
            <a:ext cx="3024188" cy="16351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 sz="1400" b="1">
              <a:solidFill>
                <a:srgbClr val="7030A0"/>
              </a:solidFill>
            </a:endParaRPr>
          </a:p>
          <a:p>
            <a:endParaRPr lang="da-DK" sz="1400" b="1">
              <a:solidFill>
                <a:srgbClr val="7030A0"/>
              </a:solidFill>
            </a:endParaRPr>
          </a:p>
          <a:p>
            <a:r>
              <a:rPr lang="da-DK" sz="1400" b="1">
                <a:solidFill>
                  <a:srgbClr val="7030A0"/>
                </a:solidFill>
              </a:rPr>
              <a:t>Tivoli</a:t>
            </a:r>
          </a:p>
          <a:p>
            <a:endParaRPr lang="da-DK" sz="1400" b="1">
              <a:solidFill>
                <a:srgbClr val="7030A0"/>
              </a:solidFill>
            </a:endParaRPr>
          </a:p>
          <a:p>
            <a:r>
              <a:rPr lang="da-DK" sz="1400" b="1">
                <a:solidFill>
                  <a:srgbClr val="7030A0"/>
                </a:solidFill>
              </a:rPr>
              <a:t>Glyptoteket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059113" y="4292600"/>
            <a:ext cx="2160587" cy="1873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 i="1">
                <a:solidFill>
                  <a:srgbClr val="7030A0"/>
                </a:solidFill>
              </a:rPr>
              <a:t>Slotsholmen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Rigsarkivet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Det Kongelige Bibliotek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Nationalmuseet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Thorvaldsen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Teatermuseet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Jødisk Museum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Tøjhuset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 rot="-546802">
            <a:off x="4391025" y="2967038"/>
            <a:ext cx="2574925" cy="14938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>
                <a:solidFill>
                  <a:srgbClr val="7030A0"/>
                </a:solidFill>
              </a:rPr>
              <a:t>Det KongeligeTeater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Skuespilhuset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Operaen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Odd Fellow Palæet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Charlottenborg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Museumsskibe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051050" y="1700213"/>
            <a:ext cx="2665413" cy="1584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1400" b="1">
                <a:solidFill>
                  <a:srgbClr val="7030A0"/>
                </a:solidFill>
              </a:rPr>
              <a:t>Rosenborg Slot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Statens Kunstmuseum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Hirschsprungske Samling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Statens Naturhistoriske Museum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Botanisk have </a:t>
            </a:r>
          </a:p>
          <a:p>
            <a:pPr algn="ctr"/>
            <a:r>
              <a:rPr lang="da-DK" sz="1400" b="1">
                <a:solidFill>
                  <a:srgbClr val="7030A0"/>
                </a:solidFill>
              </a:rPr>
              <a:t>Kongens Have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3213100"/>
            <a:ext cx="1584325" cy="1439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400" b="1" dirty="0">
                <a:solidFill>
                  <a:srgbClr val="7030A0"/>
                </a:solidFill>
              </a:rPr>
              <a:t>Roskilde:</a:t>
            </a:r>
          </a:p>
          <a:p>
            <a:pPr algn="ctr">
              <a:defRPr/>
            </a:pPr>
            <a:r>
              <a:rPr lang="da-DK" sz="1400" b="1" dirty="0">
                <a:solidFill>
                  <a:srgbClr val="7030A0"/>
                </a:solidFill>
              </a:rPr>
              <a:t>Vikingeskibsmuseet</a:t>
            </a:r>
          </a:p>
          <a:p>
            <a:pPr algn="ctr">
              <a:defRPr/>
            </a:pPr>
            <a:r>
              <a:rPr lang="da-DK" sz="1400" b="1" dirty="0">
                <a:solidFill>
                  <a:srgbClr val="7030A0"/>
                </a:solidFill>
              </a:rPr>
              <a:t>Roskilde Museum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4213" y="0"/>
            <a:ext cx="1584325" cy="14398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a-DK" sz="1400" b="1" dirty="0">
                <a:solidFill>
                  <a:srgbClr val="7030A0"/>
                </a:solidFill>
              </a:rPr>
              <a:t>Helsingør:</a:t>
            </a:r>
          </a:p>
          <a:p>
            <a:pPr algn="ctr">
              <a:defRPr/>
            </a:pPr>
            <a:r>
              <a:rPr lang="da-DK" sz="1400" b="1" dirty="0" smtClean="0">
                <a:solidFill>
                  <a:srgbClr val="7030A0"/>
                </a:solidFill>
              </a:rPr>
              <a:t>Kronborg</a:t>
            </a:r>
          </a:p>
          <a:p>
            <a:pPr algn="ctr">
              <a:defRPr/>
            </a:pPr>
            <a:r>
              <a:rPr lang="da-DK" sz="1400" b="1" dirty="0" smtClean="0">
                <a:solidFill>
                  <a:srgbClr val="7030A0"/>
                </a:solidFill>
              </a:rPr>
              <a:t>Kulturværftet</a:t>
            </a:r>
            <a:endParaRPr lang="da-DK" sz="1400" b="1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da-DK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51520" y="188640"/>
          <a:ext cx="853244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OPENhagen_CARD_2010-_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650" y="2438400"/>
            <a:ext cx="3060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800" b="1">
                <a:solidFill>
                  <a:schemeClr val="accent2"/>
                </a:solidFill>
              </a:rPr>
              <a:t>Klyngeanalyse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000" b="1">
              <a:solidFill>
                <a:schemeClr val="accent2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411413" y="3141663"/>
            <a:ext cx="6481762" cy="1439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da-DK" sz="2000" b="1">
                <a:solidFill>
                  <a:schemeClr val="accent2"/>
                </a:solidFill>
              </a:rPr>
              <a:t>Karakteristika:</a:t>
            </a:r>
          </a:p>
          <a:p>
            <a:pPr algn="r"/>
            <a:r>
              <a:rPr lang="da-DK" b="1">
                <a:solidFill>
                  <a:schemeClr val="accent2"/>
                </a:solidFill>
              </a:rPr>
              <a:t>Geografisk nærhed</a:t>
            </a:r>
          </a:p>
          <a:p>
            <a:pPr algn="r"/>
            <a:r>
              <a:rPr lang="da-DK" b="1">
                <a:solidFill>
                  <a:schemeClr val="accent2"/>
                </a:solidFill>
              </a:rPr>
              <a:t>Ensartede krav til infrastruktur, rammevilkår, arbejdskraft</a:t>
            </a:r>
          </a:p>
          <a:p>
            <a:pPr algn="r"/>
            <a:r>
              <a:rPr lang="da-DK" b="1">
                <a:solidFill>
                  <a:schemeClr val="accent2"/>
                </a:solidFill>
              </a:rPr>
              <a:t>Læring, opkvalificering</a:t>
            </a:r>
          </a:p>
          <a:p>
            <a:pPr algn="r"/>
            <a:r>
              <a:rPr lang="da-DK" b="1">
                <a:solidFill>
                  <a:schemeClr val="accent2"/>
                </a:solidFill>
              </a:rPr>
              <a:t>Men også konkurrence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765175"/>
            <a:ext cx="7848600" cy="2303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>
                <a:solidFill>
                  <a:schemeClr val="accent2"/>
                </a:solidFill>
              </a:rPr>
              <a:t>Hvem:</a:t>
            </a:r>
          </a:p>
          <a:p>
            <a:r>
              <a:rPr lang="da-DK" b="1">
                <a:solidFill>
                  <a:schemeClr val="accent2"/>
                </a:solidFill>
              </a:rPr>
              <a:t>Virksomheder med ensartet produktions- og/eller teknologisk fokus</a:t>
            </a:r>
          </a:p>
          <a:p>
            <a:r>
              <a:rPr lang="da-DK" b="1">
                <a:solidFill>
                  <a:schemeClr val="accent2"/>
                </a:solidFill>
              </a:rPr>
              <a:t>Underleverandører</a:t>
            </a:r>
          </a:p>
          <a:p>
            <a:r>
              <a:rPr lang="da-DK" b="1">
                <a:solidFill>
                  <a:schemeClr val="accent2"/>
                </a:solidFill>
              </a:rPr>
              <a:t>Konsulenter</a:t>
            </a:r>
          </a:p>
          <a:p>
            <a:r>
              <a:rPr lang="da-DK" b="1">
                <a:solidFill>
                  <a:schemeClr val="accent2"/>
                </a:solidFill>
              </a:rPr>
              <a:t>Aftagere</a:t>
            </a:r>
          </a:p>
          <a:p>
            <a:r>
              <a:rPr lang="da-DK" b="1">
                <a:solidFill>
                  <a:schemeClr val="accent2"/>
                </a:solidFill>
              </a:rPr>
              <a:t>Forskningsverdenen</a:t>
            </a:r>
          </a:p>
          <a:p>
            <a:r>
              <a:rPr lang="da-DK" b="1">
                <a:solidFill>
                  <a:schemeClr val="accent2"/>
                </a:solidFill>
              </a:rPr>
              <a:t>Finansieringsvirksomheder</a:t>
            </a:r>
          </a:p>
          <a:p>
            <a:r>
              <a:rPr lang="da-DK" b="1">
                <a:solidFill>
                  <a:schemeClr val="accent2"/>
                </a:solidFill>
              </a:rPr>
              <a:t>Offentlig ledelse</a:t>
            </a:r>
            <a:endParaRPr lang="da-DK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95288" y="188913"/>
            <a:ext cx="4103687" cy="503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>
                <a:solidFill>
                  <a:schemeClr val="accent2"/>
                </a:solidFill>
              </a:rPr>
              <a:t>Klynger og klyngeanalyse</a:t>
            </a:r>
            <a:endParaRPr lang="da-DK" sz="240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4508500"/>
            <a:ext cx="3923928" cy="12967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 dirty="0">
                <a:solidFill>
                  <a:schemeClr val="accent2"/>
                </a:solidFill>
              </a:rPr>
              <a:t>Hvordan:</a:t>
            </a:r>
          </a:p>
          <a:p>
            <a:r>
              <a:rPr lang="da-DK" b="1" dirty="0">
                <a:solidFill>
                  <a:schemeClr val="accent2"/>
                </a:solidFill>
              </a:rPr>
              <a:t>Organisationskapacitet</a:t>
            </a:r>
          </a:p>
          <a:p>
            <a:r>
              <a:rPr lang="da-DK" b="1" dirty="0">
                <a:solidFill>
                  <a:schemeClr val="accent2"/>
                </a:solidFill>
              </a:rPr>
              <a:t>Ledende virksomhed (</a:t>
            </a:r>
            <a:r>
              <a:rPr lang="da-DK" b="1" dirty="0" err="1">
                <a:solidFill>
                  <a:schemeClr val="accent2"/>
                </a:solidFill>
              </a:rPr>
              <a:t>-er</a:t>
            </a:r>
            <a:r>
              <a:rPr lang="da-DK" b="1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da-DK" b="1" dirty="0" smtClean="0">
                <a:solidFill>
                  <a:schemeClr val="accent2"/>
                </a:solidFill>
              </a:rPr>
              <a:t>Ledende forskningsinstitution (</a:t>
            </a:r>
            <a:r>
              <a:rPr lang="da-DK" b="1" dirty="0" err="1" smtClean="0">
                <a:solidFill>
                  <a:schemeClr val="accent2"/>
                </a:solidFill>
              </a:rPr>
              <a:t>-er</a:t>
            </a:r>
            <a:r>
              <a:rPr lang="da-DK" b="1" dirty="0" smtClean="0">
                <a:solidFill>
                  <a:schemeClr val="accent2"/>
                </a:solidFill>
              </a:rPr>
              <a:t>)</a:t>
            </a:r>
            <a:endParaRPr lang="da-DK" b="1" dirty="0">
              <a:solidFill>
                <a:schemeClr val="accent2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067175" y="5157788"/>
            <a:ext cx="4608513" cy="151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>
                <a:solidFill>
                  <a:schemeClr val="accent2"/>
                </a:solidFill>
              </a:rPr>
              <a:t>Hvorfor:</a:t>
            </a:r>
          </a:p>
          <a:p>
            <a:r>
              <a:rPr lang="da-DK" b="1">
                <a:solidFill>
                  <a:schemeClr val="accent2"/>
                </a:solidFill>
              </a:rPr>
              <a:t>Skabe initiativer</a:t>
            </a:r>
          </a:p>
          <a:p>
            <a:r>
              <a:rPr lang="da-DK" b="1">
                <a:solidFill>
                  <a:schemeClr val="accent2"/>
                </a:solidFill>
              </a:rPr>
              <a:t>Fælles udvikling og innovation</a:t>
            </a:r>
          </a:p>
          <a:p>
            <a:r>
              <a:rPr lang="da-DK" b="1">
                <a:solidFill>
                  <a:schemeClr val="accent2"/>
                </a:solidFill>
              </a:rPr>
              <a:t>Realisere forretningsmæssigt potentiale</a:t>
            </a:r>
          </a:p>
          <a:p>
            <a:r>
              <a:rPr lang="da-DK" b="1">
                <a:solidFill>
                  <a:schemeClr val="accent2"/>
                </a:solidFill>
              </a:rPr>
              <a:t>New value added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843808" y="2852936"/>
            <a:ext cx="3168352" cy="108012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Ledende virksomheder</a:t>
            </a:r>
            <a:endParaRPr lang="da-DK" sz="1600" b="1" dirty="0">
              <a:solidFill>
                <a:schemeClr val="accent2"/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Ledende forskningsenheder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60648"/>
            <a:ext cx="28083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0070C0"/>
                </a:solidFill>
              </a:rPr>
              <a:t>Klyngens opbygning</a:t>
            </a:r>
            <a:endParaRPr lang="da-DK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6804248" y="4797152"/>
            <a:ext cx="1800225" cy="172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Regering:</a:t>
            </a:r>
            <a:endParaRPr lang="da-DK" sz="1600" b="1" dirty="0">
              <a:solidFill>
                <a:schemeClr val="accent2"/>
              </a:solidFill>
            </a:endParaRPr>
          </a:p>
          <a:p>
            <a:pPr algn="ctr"/>
            <a:r>
              <a:rPr lang="da-DK" sz="1600" b="1" dirty="0">
                <a:solidFill>
                  <a:schemeClr val="accent2"/>
                </a:solidFill>
              </a:rPr>
              <a:t>National</a:t>
            </a:r>
          </a:p>
          <a:p>
            <a:pPr algn="ctr"/>
            <a:r>
              <a:rPr lang="da-DK" sz="1600" b="1" dirty="0">
                <a:solidFill>
                  <a:schemeClr val="accent2"/>
                </a:solidFill>
              </a:rPr>
              <a:t>Regional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Lokal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843808" y="2852936"/>
            <a:ext cx="3168352" cy="115212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Ledende virksomheder</a:t>
            </a:r>
            <a:endParaRPr lang="da-DK" sz="1600" b="1" dirty="0">
              <a:solidFill>
                <a:schemeClr val="accent2"/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Ledende forskningsenheder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95536" y="260648"/>
            <a:ext cx="1873250" cy="1728788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Komplementære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virksomheder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588224" y="260648"/>
            <a:ext cx="1871662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Forskningens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verden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6660232" y="2564904"/>
            <a:ext cx="1871662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Kvalifikations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institutioner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95536" y="4869160"/>
            <a:ext cx="1871663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Konsulenter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323528" y="2564904"/>
            <a:ext cx="1872208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Finansielle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virksomheder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>
            <a:stCxn id="11268" idx="6"/>
            <a:endCxn id="11267" idx="0"/>
          </p:cNvCxnSpPr>
          <p:nvPr/>
        </p:nvCxnSpPr>
        <p:spPr>
          <a:xfrm>
            <a:off x="2268786" y="1125042"/>
            <a:ext cx="2159198" cy="17278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  <a:endCxn id="11267" idx="2"/>
          </p:cNvCxnSpPr>
          <p:nvPr/>
        </p:nvCxnSpPr>
        <p:spPr>
          <a:xfrm flipV="1">
            <a:off x="2195736" y="3429000"/>
            <a:ext cx="648072" cy="298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279" idx="7"/>
            <a:endCxn id="11267" idx="4"/>
          </p:cNvCxnSpPr>
          <p:nvPr/>
        </p:nvCxnSpPr>
        <p:spPr>
          <a:xfrm rot="5400000" flipH="1" flipV="1">
            <a:off x="2651907" y="3346258"/>
            <a:ext cx="1117271" cy="2434884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267" idx="0"/>
            <a:endCxn id="11269" idx="2"/>
          </p:cNvCxnSpPr>
          <p:nvPr/>
        </p:nvCxnSpPr>
        <p:spPr>
          <a:xfrm rot="5400000" flipH="1" flipV="1">
            <a:off x="4644157" y="908869"/>
            <a:ext cx="1727894" cy="216024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267" idx="6"/>
            <a:endCxn id="11276" idx="2"/>
          </p:cNvCxnSpPr>
          <p:nvPr/>
        </p:nvCxnSpPr>
        <p:spPr>
          <a:xfrm>
            <a:off x="6012160" y="3429000"/>
            <a:ext cx="648072" cy="298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267" idx="4"/>
            <a:endCxn id="11266" idx="1"/>
          </p:cNvCxnSpPr>
          <p:nvPr/>
        </p:nvCxnSpPr>
        <p:spPr>
          <a:xfrm rot="16200000" flipH="1">
            <a:off x="5225419" y="3207628"/>
            <a:ext cx="1045030" cy="2639901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491880" y="4797152"/>
            <a:ext cx="1871663" cy="1872208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Service-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Virksomheder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Under-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leverandører</a:t>
            </a:r>
          </a:p>
        </p:txBody>
      </p:sp>
      <p:cxnSp>
        <p:nvCxnSpPr>
          <p:cNvPr id="16" name="Straight Arrow Connector 15"/>
          <p:cNvCxnSpPr>
            <a:stCxn id="11267" idx="4"/>
            <a:endCxn id="15" idx="0"/>
          </p:cNvCxnSpPr>
          <p:nvPr/>
        </p:nvCxnSpPr>
        <p:spPr>
          <a:xfrm rot="5400000">
            <a:off x="4031804" y="4400972"/>
            <a:ext cx="792088" cy="272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6804248" y="4797152"/>
            <a:ext cx="1800225" cy="172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Regering:</a:t>
            </a:r>
            <a:endParaRPr lang="da-DK" sz="1600" b="1" dirty="0">
              <a:solidFill>
                <a:schemeClr val="accent2"/>
              </a:solidFill>
            </a:endParaRPr>
          </a:p>
          <a:p>
            <a:pPr algn="ctr"/>
            <a:r>
              <a:rPr lang="da-DK" sz="1600" b="1" dirty="0">
                <a:solidFill>
                  <a:schemeClr val="accent2"/>
                </a:solidFill>
              </a:rPr>
              <a:t>National</a:t>
            </a:r>
          </a:p>
          <a:p>
            <a:pPr algn="ctr"/>
            <a:r>
              <a:rPr lang="da-DK" sz="1600" b="1" dirty="0">
                <a:solidFill>
                  <a:schemeClr val="accent2"/>
                </a:solidFill>
              </a:rPr>
              <a:t>Regional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Lokal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843808" y="2852936"/>
            <a:ext cx="3168352" cy="115212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Ledende virksomheder</a:t>
            </a:r>
            <a:endParaRPr lang="da-DK" sz="1600" b="1" dirty="0">
              <a:solidFill>
                <a:schemeClr val="accent2"/>
              </a:solidFill>
            </a:endParaRP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Ledende forskningsenheder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95536" y="260648"/>
            <a:ext cx="1873250" cy="1728788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Komplementære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virksomheder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588224" y="260648"/>
            <a:ext cx="1871662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Forskningens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verden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6660232" y="2564904"/>
            <a:ext cx="1871662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Kvalifikations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institutioner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95536" y="4869160"/>
            <a:ext cx="1871663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Konsulenter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323528" y="2564904"/>
            <a:ext cx="1872208" cy="1728787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Finansielle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virksomheder</a:t>
            </a:r>
            <a:endParaRPr lang="da-DK" sz="16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>
            <a:stCxn id="11268" idx="6"/>
            <a:endCxn id="11267" idx="0"/>
          </p:cNvCxnSpPr>
          <p:nvPr/>
        </p:nvCxnSpPr>
        <p:spPr>
          <a:xfrm>
            <a:off x="2268786" y="1125042"/>
            <a:ext cx="2159198" cy="17278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  <a:endCxn id="11267" idx="2"/>
          </p:cNvCxnSpPr>
          <p:nvPr/>
        </p:nvCxnSpPr>
        <p:spPr>
          <a:xfrm flipV="1">
            <a:off x="2195736" y="3429000"/>
            <a:ext cx="648072" cy="298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279" idx="7"/>
            <a:endCxn id="11267" idx="4"/>
          </p:cNvCxnSpPr>
          <p:nvPr/>
        </p:nvCxnSpPr>
        <p:spPr>
          <a:xfrm rot="5400000" flipH="1" flipV="1">
            <a:off x="2651907" y="3346258"/>
            <a:ext cx="1117271" cy="2434884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267" idx="0"/>
            <a:endCxn id="11269" idx="2"/>
          </p:cNvCxnSpPr>
          <p:nvPr/>
        </p:nvCxnSpPr>
        <p:spPr>
          <a:xfrm rot="5400000" flipH="1" flipV="1">
            <a:off x="4644157" y="908869"/>
            <a:ext cx="1727894" cy="216024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267" idx="6"/>
            <a:endCxn id="11276" idx="2"/>
          </p:cNvCxnSpPr>
          <p:nvPr/>
        </p:nvCxnSpPr>
        <p:spPr>
          <a:xfrm>
            <a:off x="6012160" y="3429000"/>
            <a:ext cx="648072" cy="298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267" idx="4"/>
            <a:endCxn id="11266" idx="1"/>
          </p:cNvCxnSpPr>
          <p:nvPr/>
        </p:nvCxnSpPr>
        <p:spPr>
          <a:xfrm rot="16200000" flipH="1">
            <a:off x="5225419" y="3207628"/>
            <a:ext cx="1045030" cy="2639901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3491880" y="188640"/>
            <a:ext cx="1871662" cy="1728787"/>
          </a:xfrm>
          <a:prstGeom prst="ellipse">
            <a:avLst/>
          </a:prstGeom>
          <a:solidFill>
            <a:srgbClr val="FF5353"/>
          </a:solidFill>
          <a:ln w="28575">
            <a:solidFill>
              <a:srgbClr val="CC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Klynge</a:t>
            </a:r>
            <a:endParaRPr lang="da-DK" sz="1600" b="1" dirty="0">
              <a:solidFill>
                <a:schemeClr val="accent2"/>
              </a:solidFill>
            </a:endParaRPr>
          </a:p>
          <a:p>
            <a:pPr algn="ctr"/>
            <a:r>
              <a:rPr lang="da-DK" sz="1600" b="1" dirty="0">
                <a:solidFill>
                  <a:schemeClr val="accent2"/>
                </a:solidFill>
              </a:rPr>
              <a:t>management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3491880" y="4797152"/>
            <a:ext cx="1871663" cy="1800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Service-</a:t>
            </a:r>
          </a:p>
          <a:p>
            <a:pPr algn="ctr"/>
            <a:r>
              <a:rPr lang="da-DK" sz="1600" b="1" dirty="0" smtClean="0">
                <a:solidFill>
                  <a:schemeClr val="accent2"/>
                </a:solidFill>
              </a:rPr>
              <a:t>Virksomheder</a:t>
            </a:r>
          </a:p>
          <a:p>
            <a:pPr algn="ctr"/>
            <a:r>
              <a:rPr lang="da-DK" sz="1600" b="1" smtClean="0">
                <a:solidFill>
                  <a:schemeClr val="accent2"/>
                </a:solidFill>
              </a:rPr>
              <a:t>Under-</a:t>
            </a:r>
          </a:p>
          <a:p>
            <a:pPr algn="ctr"/>
            <a:r>
              <a:rPr lang="da-DK" sz="1600" b="1" smtClean="0">
                <a:solidFill>
                  <a:schemeClr val="accent2"/>
                </a:solidFill>
              </a:rPr>
              <a:t>leverandører</a:t>
            </a:r>
            <a:endParaRPr lang="da-DK" sz="1600" b="1" dirty="0" smtClean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>
            <a:stCxn id="43" idx="2"/>
            <a:endCxn id="11268" idx="6"/>
          </p:cNvCxnSpPr>
          <p:nvPr/>
        </p:nvCxnSpPr>
        <p:spPr>
          <a:xfrm rot="10800000" flipV="1">
            <a:off x="2268786" y="1053034"/>
            <a:ext cx="1223094" cy="72008"/>
          </a:xfrm>
          <a:prstGeom prst="straightConnector1">
            <a:avLst/>
          </a:prstGeom>
          <a:ln w="28575">
            <a:solidFill>
              <a:srgbClr val="FF53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3" idx="2"/>
            <a:endCxn id="10" idx="7"/>
          </p:cNvCxnSpPr>
          <p:nvPr/>
        </p:nvCxnSpPr>
        <p:spPr>
          <a:xfrm rot="10800000" flipV="1">
            <a:off x="1921558" y="1053033"/>
            <a:ext cx="1570323" cy="1765045"/>
          </a:xfrm>
          <a:prstGeom prst="straightConnector1">
            <a:avLst/>
          </a:prstGeom>
          <a:ln w="28575">
            <a:solidFill>
              <a:srgbClr val="FF53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3" idx="2"/>
            <a:endCxn id="11279" idx="7"/>
          </p:cNvCxnSpPr>
          <p:nvPr/>
        </p:nvCxnSpPr>
        <p:spPr>
          <a:xfrm rot="10800000" flipV="1">
            <a:off x="1993100" y="1053033"/>
            <a:ext cx="1498780" cy="4069301"/>
          </a:xfrm>
          <a:prstGeom prst="straightConnector1">
            <a:avLst/>
          </a:prstGeom>
          <a:ln w="28575">
            <a:solidFill>
              <a:srgbClr val="FF53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267" idx="4"/>
            <a:endCxn id="44" idx="0"/>
          </p:cNvCxnSpPr>
          <p:nvPr/>
        </p:nvCxnSpPr>
        <p:spPr>
          <a:xfrm rot="5400000">
            <a:off x="4031804" y="4400972"/>
            <a:ext cx="792088" cy="272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3" idx="6"/>
            <a:endCxn id="11276" idx="1"/>
          </p:cNvCxnSpPr>
          <p:nvPr/>
        </p:nvCxnSpPr>
        <p:spPr>
          <a:xfrm>
            <a:off x="5363542" y="1053034"/>
            <a:ext cx="1570789" cy="1765045"/>
          </a:xfrm>
          <a:prstGeom prst="straightConnector1">
            <a:avLst/>
          </a:prstGeom>
          <a:ln w="28575">
            <a:solidFill>
              <a:srgbClr val="FF53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3" idx="6"/>
            <a:endCxn id="11269" idx="2"/>
          </p:cNvCxnSpPr>
          <p:nvPr/>
        </p:nvCxnSpPr>
        <p:spPr>
          <a:xfrm>
            <a:off x="5363542" y="1053034"/>
            <a:ext cx="1224682" cy="72008"/>
          </a:xfrm>
          <a:prstGeom prst="straightConnector1">
            <a:avLst/>
          </a:prstGeom>
          <a:ln w="28575">
            <a:solidFill>
              <a:srgbClr val="FF53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6"/>
            <a:endCxn id="11266" idx="1"/>
          </p:cNvCxnSpPr>
          <p:nvPr/>
        </p:nvCxnSpPr>
        <p:spPr>
          <a:xfrm>
            <a:off x="5363542" y="1053034"/>
            <a:ext cx="1704343" cy="3997060"/>
          </a:xfrm>
          <a:prstGeom prst="straightConnector1">
            <a:avLst/>
          </a:prstGeom>
          <a:ln w="28575">
            <a:solidFill>
              <a:srgbClr val="FF53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3" idx="4"/>
            <a:endCxn id="11267" idx="0"/>
          </p:cNvCxnSpPr>
          <p:nvPr/>
        </p:nvCxnSpPr>
        <p:spPr>
          <a:xfrm rot="16200000" flipH="1">
            <a:off x="3960093" y="2385044"/>
            <a:ext cx="935509" cy="273"/>
          </a:xfrm>
          <a:prstGeom prst="straightConnector1">
            <a:avLst/>
          </a:prstGeom>
          <a:ln w="28575">
            <a:solidFill>
              <a:srgbClr val="FF535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hape 84"/>
          <p:cNvCxnSpPr>
            <a:stCxn id="43" idx="2"/>
            <a:endCxn id="44" idx="2"/>
          </p:cNvCxnSpPr>
          <p:nvPr/>
        </p:nvCxnSpPr>
        <p:spPr>
          <a:xfrm rot="10800000" flipV="1">
            <a:off x="3491880" y="1053034"/>
            <a:ext cx="1588" cy="4644218"/>
          </a:xfrm>
          <a:prstGeom prst="curvedConnector3">
            <a:avLst>
              <a:gd name="adj1" fmla="val 5932199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1052513"/>
            <a:ext cx="5616575" cy="25923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/>
              <a:t>Felter med klyngekarakteristik:</a:t>
            </a:r>
          </a:p>
          <a:p>
            <a:endParaRPr lang="da-DK" sz="20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Farma/Medico/helbred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Fødevarer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Transport og logistik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Informations- og kommunikationsteknologi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Miljø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Forretningsservice-financiering 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Forretningsturisme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95513" y="3933825"/>
            <a:ext cx="6121400" cy="27352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/>
              <a:t>Felter med enkelte klyngekarakteristika:</a:t>
            </a:r>
          </a:p>
          <a:p>
            <a:endParaRPr lang="da-DK" sz="2000" b="1"/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Film/television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Design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Elektroniske spil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Energi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Clean technology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Familieturisme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Materialer-nanoteknologi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07950" y="115888"/>
            <a:ext cx="4176713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400" b="1"/>
              <a:t>Storkøbenhavnske klynger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2400" b="1">
                <a:solidFill>
                  <a:schemeClr val="accent2"/>
                </a:solidFill>
              </a:rPr>
              <a:t>Kultursektoren som basis for nye klyngeinitiativer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/>
              <a:t>Naturhistorie - teknik:</a:t>
            </a:r>
          </a:p>
          <a:p>
            <a:r>
              <a:rPr lang="da-DK" sz="1200" b="1">
                <a:solidFill>
                  <a:schemeClr val="accent2"/>
                </a:solidFill>
              </a:rPr>
              <a:t> </a:t>
            </a:r>
            <a:endParaRPr lang="da-DK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Statens Naturhistoriske Museum, Tycho Brahe Planetarium, Zoologisk Have,</a:t>
            </a:r>
          </a:p>
          <a:p>
            <a:r>
              <a:rPr lang="da-DK" b="1">
                <a:solidFill>
                  <a:schemeClr val="accent2"/>
                </a:solidFill>
              </a:rPr>
              <a:t>	Danmarks Akvarium, Eksperimentarium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Naturhistoriske universitetsinstitutter (biologi, geologi, geografi), </a:t>
            </a:r>
          </a:p>
          <a:p>
            <a:r>
              <a:rPr lang="da-DK" b="1">
                <a:solidFill>
                  <a:schemeClr val="accent2"/>
                </a:solidFill>
              </a:rPr>
              <a:t> 	Danmarks Tekniske Universitet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Forskningsinstitutioner: GEUS, Meteorologisk Institut, Risø, DHI, </a:t>
            </a:r>
          </a:p>
          <a:p>
            <a:r>
              <a:rPr lang="da-DK" b="1">
                <a:solidFill>
                  <a:schemeClr val="accent2"/>
                </a:solidFill>
              </a:rPr>
              <a:t>	Geodætisk Institut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Region Hovedstaden, Københavns kommune, Søværnet, gymnasieskolen, </a:t>
            </a:r>
          </a:p>
          <a:p>
            <a:r>
              <a:rPr lang="da-DK" b="1">
                <a:solidFill>
                  <a:schemeClr val="accent2"/>
                </a:solidFill>
              </a:rPr>
              <a:t>	grundskolen, tekniske skoler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Miljø-, energi- og entreprenørvirksomhed, også små virksomheder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Wonderful Copenhagen, Dansk Industri, NGO’er, Carlsbergfonden, Parken, </a:t>
            </a:r>
          </a:p>
          <a:p>
            <a:r>
              <a:rPr lang="da-DK" b="1">
                <a:solidFill>
                  <a:schemeClr val="accent2"/>
                </a:solidFill>
              </a:rPr>
              <a:t>	Danmarks Radio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rgbClr val="FF6600"/>
                </a:solidFill>
              </a:rPr>
              <a:t>	</a:t>
            </a:r>
            <a:r>
              <a:rPr lang="da-DK" b="1">
                <a:solidFill>
                  <a:srgbClr val="FF3300"/>
                </a:solidFill>
              </a:rPr>
              <a:t>Ledende virksomhed: ?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23850" y="115888"/>
            <a:ext cx="6913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/>
              <a:t>Billedkunst - design:</a:t>
            </a:r>
            <a:r>
              <a:rPr lang="da-DK" sz="1400" b="1">
                <a:solidFill>
                  <a:schemeClr val="accent2"/>
                </a:solidFill>
              </a:rPr>
              <a:t> </a:t>
            </a:r>
          </a:p>
          <a:p>
            <a:endParaRPr lang="da-DK" sz="1200" b="1"/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Statens Museum for Kunst, Glyptoteket, Louisiana, Kunstindustrimuseet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Humaniora ved universiteterne, arkiteksskolen, designskolen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Arkitektvirksomheder, gallerier, auktionshuse, stormagasiner, Illums Bolighus,</a:t>
            </a:r>
          </a:p>
          <a:p>
            <a:pPr lvl="1"/>
            <a:r>
              <a:rPr lang="da-DK" b="1">
                <a:solidFill>
                  <a:schemeClr val="accent2"/>
                </a:solidFill>
              </a:rPr>
              <a:t>Royal Copenhagen, rejsebureauer</a:t>
            </a:r>
          </a:p>
          <a:p>
            <a:pPr lvl="1"/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Modebranchen, Wonderful Copenhagen, Dansk Design, Danmarks Radio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rgbClr val="FF6600"/>
                </a:solidFill>
              </a:rPr>
              <a:t>	</a:t>
            </a:r>
            <a:r>
              <a:rPr lang="da-DK" b="1">
                <a:solidFill>
                  <a:srgbClr val="FF3300"/>
                </a:solidFill>
              </a:rPr>
              <a:t>Ledende virksomhed: ?</a:t>
            </a:r>
          </a:p>
          <a:p>
            <a:endParaRPr lang="da-DK" b="1">
              <a:solidFill>
                <a:schemeClr val="accent2"/>
              </a:solidFill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23850" y="115888"/>
            <a:ext cx="6913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51520" y="332656"/>
          <a:ext cx="8717037" cy="623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323850" y="115888"/>
            <a:ext cx="6913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 b="1"/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/>
              <a:t>Historiens vingesus: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Nationalmuseet, Statens Forsvarshistoriske Museum, Vikingeskibsmuseet, </a:t>
            </a:r>
          </a:p>
          <a:p>
            <a:r>
              <a:rPr lang="da-DK" b="1">
                <a:solidFill>
                  <a:schemeClr val="accent2"/>
                </a:solidFill>
              </a:rPr>
              <a:t>	Rosenborg Slot, Karen Blixen Museet, Statens Arkiver, </a:t>
            </a:r>
          </a:p>
          <a:p>
            <a:r>
              <a:rPr lang="da-DK" b="1">
                <a:solidFill>
                  <a:schemeClr val="accent2"/>
                </a:solidFill>
              </a:rPr>
              <a:t>	Det Kongelige Bibliotek, 	gamle (krigs-)skibe</a:t>
            </a:r>
          </a:p>
          <a:p>
            <a:r>
              <a:rPr lang="da-DK" b="1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Historie, arkæologi og konservatorer: institutter og centre ved universiteterne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Forlagsbranchen, antikvitetshandel, medieverdenen, rejsebureauer, </a:t>
            </a:r>
          </a:p>
          <a:p>
            <a:r>
              <a:rPr lang="da-DK" b="1">
                <a:solidFill>
                  <a:schemeClr val="accent2"/>
                </a:solidFill>
              </a:rPr>
              <a:t>	gymnasieskolen, grundskolen</a:t>
            </a:r>
          </a:p>
          <a:p>
            <a:r>
              <a:rPr lang="da-DK" b="1">
                <a:solidFill>
                  <a:schemeClr val="accent2"/>
                </a:solidFill>
              </a:rPr>
              <a:t> </a:t>
            </a:r>
            <a:endParaRPr lang="da-DK" b="1"/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Slotsforvaltningen, Wonderful Copenhagen, Danmarks Radio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rgbClr val="FF6600"/>
                </a:solidFill>
              </a:rPr>
              <a:t>	</a:t>
            </a:r>
            <a:r>
              <a:rPr lang="da-DK" b="1">
                <a:solidFill>
                  <a:srgbClr val="FF3300"/>
                </a:solidFill>
              </a:rPr>
              <a:t>Ledende virksomhed: ?</a:t>
            </a:r>
          </a:p>
          <a:p>
            <a:endParaRPr lang="da-DK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23850" y="115888"/>
            <a:ext cx="6913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 b="1"/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/>
              <a:t>Teater og musik:</a:t>
            </a:r>
          </a:p>
          <a:p>
            <a:endParaRPr lang="da-DK" b="1"/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Det Kongelige Teater, Grønnegårds Teater, Tivoli, Danmarks Radio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Universitetsinstitutter, konservatorier, rytmisk musik, teatervidenskab, </a:t>
            </a:r>
          </a:p>
          <a:p>
            <a:r>
              <a:rPr lang="da-DK" b="1">
                <a:solidFill>
                  <a:schemeClr val="accent2"/>
                </a:solidFill>
              </a:rPr>
              <a:t>	teater og film-uddannelser</a:t>
            </a:r>
          </a:p>
          <a:p>
            <a:endParaRPr lang="da-DK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Medieverdenen, rejsebureauer, amatørteater/musik, kor, kirkemusik, </a:t>
            </a:r>
          </a:p>
          <a:p>
            <a:r>
              <a:rPr lang="da-DK" b="1">
                <a:solidFill>
                  <a:schemeClr val="accent2"/>
                </a:solidFill>
              </a:rPr>
              <a:t>	gymnasieskolen, grundskolen</a:t>
            </a:r>
          </a:p>
          <a:p>
            <a:r>
              <a:rPr lang="da-DK" b="1">
                <a:solidFill>
                  <a:schemeClr val="accent2"/>
                </a:solidFill>
              </a:rPr>
              <a:t> </a:t>
            </a:r>
            <a:endParaRPr lang="da-DK" b="1"/>
          </a:p>
          <a:p>
            <a:pPr>
              <a:buFontTx/>
              <a:buChar char="•"/>
            </a:pPr>
            <a:r>
              <a:rPr lang="da-DK" b="1">
                <a:solidFill>
                  <a:schemeClr val="accent2"/>
                </a:solidFill>
              </a:rPr>
              <a:t> Wonderful Copenhagen, Danmarks Radio</a:t>
            </a:r>
          </a:p>
          <a:p>
            <a:pPr>
              <a:buFontTx/>
              <a:buChar char="•"/>
            </a:pPr>
            <a:endParaRPr lang="da-DK" b="1">
              <a:solidFill>
                <a:schemeClr val="accent2"/>
              </a:solidFill>
            </a:endParaRPr>
          </a:p>
          <a:p>
            <a:r>
              <a:rPr lang="da-DK" b="1">
                <a:solidFill>
                  <a:srgbClr val="FF6600"/>
                </a:solidFill>
              </a:rPr>
              <a:t>	</a:t>
            </a:r>
            <a:r>
              <a:rPr lang="da-DK" b="1">
                <a:solidFill>
                  <a:srgbClr val="FF3300"/>
                </a:solidFill>
              </a:rPr>
              <a:t>Ledende virksomhed: ?</a:t>
            </a:r>
          </a:p>
          <a:p>
            <a:endParaRPr lang="da-DK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073150">
              <a:tabLst>
                <a:tab pos="1073150" algn="l"/>
              </a:tabLst>
            </a:pPr>
            <a:endParaRPr lang="da-DK" sz="24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r>
              <a:rPr lang="da-DK" sz="2800" b="1" dirty="0" smtClean="0">
                <a:solidFill>
                  <a:schemeClr val="accent2"/>
                </a:solidFill>
              </a:rPr>
              <a:t>Kulturinstitutioner og </a:t>
            </a:r>
            <a:r>
              <a:rPr lang="da-DK" sz="2800" b="1" dirty="0">
                <a:solidFill>
                  <a:schemeClr val="accent2"/>
                </a:solidFill>
              </a:rPr>
              <a:t>værdiskabelse</a:t>
            </a:r>
          </a:p>
          <a:p>
            <a:pPr marL="1073150">
              <a:tabLst>
                <a:tab pos="1073150" algn="l"/>
              </a:tabLst>
            </a:pPr>
            <a:r>
              <a:rPr lang="da-DK" sz="2800" b="1" dirty="0">
                <a:solidFill>
                  <a:schemeClr val="accent2"/>
                </a:solidFill>
              </a:rPr>
              <a:t>Københavnske </a:t>
            </a:r>
            <a:r>
              <a:rPr lang="da-DK" sz="2800" b="1" dirty="0" smtClean="0">
                <a:solidFill>
                  <a:schemeClr val="accent2"/>
                </a:solidFill>
              </a:rPr>
              <a:t>perspektiver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Christian </a:t>
            </a:r>
            <a:r>
              <a:rPr lang="da-DK" sz="2000" b="1" dirty="0" err="1">
                <a:solidFill>
                  <a:schemeClr val="accent2"/>
                </a:solidFill>
              </a:rPr>
              <a:t>Wichmann</a:t>
            </a:r>
            <a:r>
              <a:rPr lang="da-DK" sz="2000" b="1" dirty="0">
                <a:solidFill>
                  <a:schemeClr val="accent2"/>
                </a:solidFill>
              </a:rPr>
              <a:t> </a:t>
            </a:r>
            <a:r>
              <a:rPr lang="da-DK" sz="2000" b="1" dirty="0" smtClean="0">
                <a:solidFill>
                  <a:schemeClr val="accent2"/>
                </a:solidFill>
              </a:rPr>
              <a:t>Matthiessen</a:t>
            </a:r>
          </a:p>
          <a:p>
            <a:pPr marL="1073150">
              <a:tabLst>
                <a:tab pos="1073150" algn="l"/>
              </a:tabLst>
            </a:pPr>
            <a:r>
              <a:rPr lang="da-DK" sz="2000" b="1" dirty="0" smtClean="0">
                <a:solidFill>
                  <a:schemeClr val="accent2"/>
                </a:solidFill>
              </a:rPr>
              <a:t>Syddansk Universitetsforlag, 2011</a:t>
            </a:r>
            <a:endParaRPr lang="da-DK" sz="20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endParaRPr lang="da-DK" sz="28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r>
              <a:rPr lang="da-DK" sz="2800" b="1" dirty="0">
                <a:solidFill>
                  <a:schemeClr val="accent2"/>
                </a:solidFill>
              </a:rPr>
              <a:t>Indholdsfortegnelse:</a:t>
            </a:r>
            <a:r>
              <a:rPr lang="da-DK" sz="2000" b="1" dirty="0">
                <a:solidFill>
                  <a:schemeClr val="accent2"/>
                </a:solidFill>
              </a:rPr>
              <a:t> 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Byudvikling: fra </a:t>
            </a:r>
            <a:r>
              <a:rPr lang="da-DK" sz="2000" b="1" i="1" dirty="0" err="1">
                <a:solidFill>
                  <a:schemeClr val="accent2"/>
                </a:solidFill>
              </a:rPr>
              <a:t>spaces</a:t>
            </a:r>
            <a:r>
              <a:rPr lang="da-DK" sz="2000" b="1" i="1" dirty="0">
                <a:solidFill>
                  <a:schemeClr val="accent2"/>
                </a:solidFill>
              </a:rPr>
              <a:t> of </a:t>
            </a:r>
            <a:r>
              <a:rPr lang="da-DK" sz="2000" b="1" i="1" dirty="0" err="1">
                <a:solidFill>
                  <a:schemeClr val="accent2"/>
                </a:solidFill>
              </a:rPr>
              <a:t>places</a:t>
            </a:r>
            <a:r>
              <a:rPr lang="da-DK" sz="2000" b="1" dirty="0">
                <a:solidFill>
                  <a:schemeClr val="accent2"/>
                </a:solidFill>
              </a:rPr>
              <a:t> til </a:t>
            </a:r>
            <a:r>
              <a:rPr lang="da-DK" sz="2000" b="1" i="1" dirty="0" err="1">
                <a:solidFill>
                  <a:schemeClr val="accent2"/>
                </a:solidFill>
              </a:rPr>
              <a:t>spaces</a:t>
            </a:r>
            <a:r>
              <a:rPr lang="da-DK" sz="2000" b="1" i="1" dirty="0">
                <a:solidFill>
                  <a:schemeClr val="accent2"/>
                </a:solidFill>
              </a:rPr>
              <a:t> of flows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København i </a:t>
            </a:r>
            <a:r>
              <a:rPr lang="da-DK" sz="2000" b="1" dirty="0" err="1">
                <a:solidFill>
                  <a:schemeClr val="accent2"/>
                </a:solidFill>
              </a:rPr>
              <a:t>bysystemet</a:t>
            </a:r>
            <a:endParaRPr lang="da-DK" sz="2000" b="1" dirty="0">
              <a:solidFill>
                <a:schemeClr val="accent2"/>
              </a:solidFill>
            </a:endParaRP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Det kulturelle produkt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Eksempler på aktivitetsfremme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Kulturinstitutioners lokaløkonomiske betydning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Kulturelle distrikter: et underspillet kort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Klyngedannelse: drivkraft for regional udvikling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</a:t>
            </a:r>
            <a:r>
              <a:rPr lang="da-DK" sz="2000" b="1" dirty="0" err="1">
                <a:solidFill>
                  <a:schemeClr val="accent2"/>
                </a:solidFill>
              </a:rPr>
              <a:t>Brandet</a:t>
            </a:r>
            <a:r>
              <a:rPr lang="da-DK" sz="2000" b="1" dirty="0">
                <a:solidFill>
                  <a:schemeClr val="accent2"/>
                </a:solidFill>
              </a:rPr>
              <a:t> og stjernerne</a:t>
            </a:r>
          </a:p>
          <a:p>
            <a:pPr marL="1073150">
              <a:tabLst>
                <a:tab pos="1073150" algn="l"/>
              </a:tabLst>
            </a:pPr>
            <a:r>
              <a:rPr lang="da-DK" sz="2400" b="1" dirty="0">
                <a:solidFill>
                  <a:schemeClr val="accent2"/>
                </a:solidFill>
              </a:rPr>
              <a:t>							</a:t>
            </a:r>
            <a:endParaRPr lang="da-DK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073150">
              <a:tabLst>
                <a:tab pos="1073150" algn="l"/>
              </a:tabLst>
            </a:pPr>
            <a:endParaRPr lang="da-DK" sz="24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r>
              <a:rPr lang="da-DK" sz="2800" b="1" dirty="0" smtClean="0">
                <a:solidFill>
                  <a:schemeClr val="accent2"/>
                </a:solidFill>
              </a:rPr>
              <a:t>Kulturinstitutioner og </a:t>
            </a:r>
            <a:r>
              <a:rPr lang="da-DK" sz="2800" b="1" dirty="0">
                <a:solidFill>
                  <a:schemeClr val="accent2"/>
                </a:solidFill>
              </a:rPr>
              <a:t>værdiskabelse</a:t>
            </a:r>
          </a:p>
          <a:p>
            <a:pPr marL="1073150">
              <a:tabLst>
                <a:tab pos="1073150" algn="l"/>
              </a:tabLst>
            </a:pPr>
            <a:r>
              <a:rPr lang="da-DK" sz="2800" b="1" dirty="0">
                <a:solidFill>
                  <a:schemeClr val="accent2"/>
                </a:solidFill>
              </a:rPr>
              <a:t>Københavnske </a:t>
            </a:r>
            <a:r>
              <a:rPr lang="da-DK" sz="2800" b="1" dirty="0" smtClean="0">
                <a:solidFill>
                  <a:schemeClr val="accent2"/>
                </a:solidFill>
              </a:rPr>
              <a:t>perspektiver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Christian </a:t>
            </a:r>
            <a:r>
              <a:rPr lang="da-DK" sz="2000" b="1" dirty="0" err="1">
                <a:solidFill>
                  <a:schemeClr val="accent2"/>
                </a:solidFill>
              </a:rPr>
              <a:t>Wichmann</a:t>
            </a:r>
            <a:r>
              <a:rPr lang="da-DK" sz="2000" b="1" dirty="0">
                <a:solidFill>
                  <a:schemeClr val="accent2"/>
                </a:solidFill>
              </a:rPr>
              <a:t> </a:t>
            </a:r>
            <a:r>
              <a:rPr lang="da-DK" sz="2000" b="1" dirty="0" smtClean="0">
                <a:solidFill>
                  <a:schemeClr val="accent2"/>
                </a:solidFill>
              </a:rPr>
              <a:t>Matthiessen</a:t>
            </a:r>
          </a:p>
          <a:p>
            <a:pPr marL="1073150">
              <a:tabLst>
                <a:tab pos="1073150" algn="l"/>
              </a:tabLst>
            </a:pPr>
            <a:r>
              <a:rPr lang="da-DK" sz="2000" b="1" dirty="0" smtClean="0">
                <a:solidFill>
                  <a:schemeClr val="accent2"/>
                </a:solidFill>
              </a:rPr>
              <a:t>Syddansk Universitetsforlag, 2011</a:t>
            </a:r>
            <a:endParaRPr lang="da-DK" sz="20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endParaRPr lang="da-DK" sz="2800" b="1" dirty="0">
              <a:solidFill>
                <a:schemeClr val="accent2"/>
              </a:solidFill>
            </a:endParaRPr>
          </a:p>
          <a:p>
            <a:pPr marL="1073150">
              <a:tabLst>
                <a:tab pos="1073150" algn="l"/>
              </a:tabLst>
            </a:pPr>
            <a:r>
              <a:rPr lang="da-DK" sz="2800" b="1" dirty="0">
                <a:solidFill>
                  <a:schemeClr val="accent2"/>
                </a:solidFill>
              </a:rPr>
              <a:t>Indholdsfortegnelse:</a:t>
            </a:r>
            <a:r>
              <a:rPr lang="da-DK" sz="2000" b="1" dirty="0">
                <a:solidFill>
                  <a:schemeClr val="accent2"/>
                </a:solidFill>
              </a:rPr>
              <a:t> 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Byudvikling: fra </a:t>
            </a:r>
            <a:r>
              <a:rPr lang="da-DK" sz="2000" b="1" i="1" dirty="0" err="1">
                <a:solidFill>
                  <a:schemeClr val="accent2"/>
                </a:solidFill>
              </a:rPr>
              <a:t>spaces</a:t>
            </a:r>
            <a:r>
              <a:rPr lang="da-DK" sz="2000" b="1" i="1" dirty="0">
                <a:solidFill>
                  <a:schemeClr val="accent2"/>
                </a:solidFill>
              </a:rPr>
              <a:t> of </a:t>
            </a:r>
            <a:r>
              <a:rPr lang="da-DK" sz="2000" b="1" i="1" dirty="0" err="1">
                <a:solidFill>
                  <a:schemeClr val="accent2"/>
                </a:solidFill>
              </a:rPr>
              <a:t>places</a:t>
            </a:r>
            <a:r>
              <a:rPr lang="da-DK" sz="2000" b="1" dirty="0">
                <a:solidFill>
                  <a:schemeClr val="accent2"/>
                </a:solidFill>
              </a:rPr>
              <a:t> til </a:t>
            </a:r>
            <a:r>
              <a:rPr lang="da-DK" sz="2000" b="1" i="1" dirty="0" err="1">
                <a:solidFill>
                  <a:schemeClr val="accent2"/>
                </a:solidFill>
              </a:rPr>
              <a:t>spaces</a:t>
            </a:r>
            <a:r>
              <a:rPr lang="da-DK" sz="2000" b="1" i="1" dirty="0">
                <a:solidFill>
                  <a:schemeClr val="accent2"/>
                </a:solidFill>
              </a:rPr>
              <a:t> of flows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København i </a:t>
            </a:r>
            <a:r>
              <a:rPr lang="da-DK" sz="2000" b="1" dirty="0" err="1">
                <a:solidFill>
                  <a:schemeClr val="accent2"/>
                </a:solidFill>
              </a:rPr>
              <a:t>bysystemet</a:t>
            </a:r>
            <a:endParaRPr lang="da-DK" sz="2000" b="1" dirty="0">
              <a:solidFill>
                <a:schemeClr val="accent2"/>
              </a:solidFill>
            </a:endParaRP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Det kulturelle produkt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Eksempler på aktivitetsfremme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Kulturinstitutioners lokaløkonomiske betydning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Kulturelle distrikter: et underspillet kort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Klyngedannelse: drivkraft for regional udvikling</a:t>
            </a:r>
          </a:p>
          <a:p>
            <a:pPr marL="1073150">
              <a:buFontTx/>
              <a:buChar char="•"/>
              <a:tabLst>
                <a:tab pos="1073150" algn="l"/>
              </a:tabLst>
            </a:pPr>
            <a:r>
              <a:rPr lang="da-DK" sz="2000" b="1" dirty="0">
                <a:solidFill>
                  <a:schemeClr val="accent2"/>
                </a:solidFill>
              </a:rPr>
              <a:t> </a:t>
            </a:r>
            <a:r>
              <a:rPr lang="da-DK" sz="2000" b="1" dirty="0" err="1">
                <a:solidFill>
                  <a:schemeClr val="accent2"/>
                </a:solidFill>
              </a:rPr>
              <a:t>Brandet</a:t>
            </a:r>
            <a:r>
              <a:rPr lang="da-DK" sz="2000" b="1" dirty="0">
                <a:solidFill>
                  <a:schemeClr val="accent2"/>
                </a:solidFill>
              </a:rPr>
              <a:t> og stjernerne</a:t>
            </a:r>
          </a:p>
          <a:p>
            <a:pPr marL="1073150">
              <a:tabLst>
                <a:tab pos="1073150" algn="l"/>
              </a:tabLst>
            </a:pPr>
            <a:r>
              <a:rPr lang="da-DK" sz="2400" b="1" dirty="0">
                <a:solidFill>
                  <a:schemeClr val="accent2"/>
                </a:solidFill>
              </a:rPr>
              <a:t>							</a:t>
            </a:r>
            <a:endParaRPr lang="da-DK" sz="2400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E0E3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367915">
            <a:off x="2669903" y="2572967"/>
            <a:ext cx="3422678" cy="20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9600" b="1" dirty="0">
                <a:solidFill>
                  <a:srgbClr val="FF3300"/>
                </a:solidFill>
              </a:rPr>
              <a:t>TAK!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51520" y="260648"/>
          <a:ext cx="8530729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067175" y="115888"/>
            <a:ext cx="468153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a-DK" sz="2000">
                <a:solidFill>
                  <a:schemeClr val="accent2"/>
                </a:solidFill>
              </a:rPr>
              <a:t> </a:t>
            </a:r>
            <a:r>
              <a:rPr lang="da-DK" sz="2000" b="1">
                <a:solidFill>
                  <a:schemeClr val="accent2"/>
                </a:solidFill>
              </a:rPr>
              <a:t>Decision power</a:t>
            </a:r>
          </a:p>
          <a:p>
            <a:pPr>
              <a:buFontTx/>
              <a:buChar char="•"/>
            </a:pPr>
            <a:endParaRPr lang="da-DK" sz="20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 Koncentrerer: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Finans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Kultur, underholdning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Service, handel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Viden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Kreativitet</a:t>
            </a:r>
          </a:p>
          <a:p>
            <a:pPr>
              <a:buFontTx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 Center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Transport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Kommunikation</a:t>
            </a:r>
          </a:p>
          <a:p>
            <a:pPr lvl="2"/>
            <a:endParaRPr lang="da-DK" sz="20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 Størrelse, for eksempel målt som: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Befolkning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Indkomst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Produkt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Interaktion</a:t>
            </a:r>
          </a:p>
          <a:p>
            <a:pPr lvl="2"/>
            <a:r>
              <a:rPr lang="da-DK" sz="2000" b="1">
                <a:solidFill>
                  <a:schemeClr val="accent2"/>
                </a:solidFill>
              </a:rPr>
              <a:t>Tilgængelighed</a:t>
            </a:r>
          </a:p>
          <a:p>
            <a:pPr lvl="2"/>
            <a:endParaRPr lang="da-DK" sz="20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 Kvalitet</a:t>
            </a:r>
            <a:r>
              <a:rPr lang="da-DK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55650" y="0"/>
            <a:ext cx="2089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800" b="1">
                <a:solidFill>
                  <a:srgbClr val="C00000"/>
                </a:solidFill>
              </a:rPr>
              <a:t>Metropoler</a:t>
            </a:r>
            <a:endParaRPr lang="da-DK" sz="2000">
              <a:solidFill>
                <a:srgbClr val="C0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850" y="5013325"/>
            <a:ext cx="34559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400" b="1">
                <a:solidFill>
                  <a:srgbClr val="FF0000"/>
                </a:solidFill>
              </a:rPr>
              <a:t>To typer:</a:t>
            </a:r>
          </a:p>
          <a:p>
            <a:pPr>
              <a:buFontTx/>
              <a:buChar char="•"/>
            </a:pPr>
            <a:r>
              <a:rPr lang="da-DK" sz="2400" b="1">
                <a:solidFill>
                  <a:srgbClr val="FF0000"/>
                </a:solidFill>
              </a:rPr>
              <a:t> Kommandocentraler</a:t>
            </a:r>
          </a:p>
          <a:p>
            <a:pPr>
              <a:buFontTx/>
              <a:buChar char="•"/>
            </a:pPr>
            <a:r>
              <a:rPr lang="da-DK" sz="2400" b="1">
                <a:solidFill>
                  <a:srgbClr val="FF0000"/>
                </a:solidFill>
              </a:rPr>
              <a:t> Netværkscentre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407" r="-73"/>
          <a:stretch>
            <a:fillRect/>
          </a:stretch>
        </p:blipFill>
        <p:spPr bwMode="auto">
          <a:xfrm>
            <a:off x="179388" y="404813"/>
            <a:ext cx="87137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7740650" cy="620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a-DK" sz="2000" b="1">
                <a:solidFill>
                  <a:srgbClr val="C00000"/>
                </a:solidFill>
              </a:rPr>
              <a:t>Storbyfunktioner: Lokalisering</a:t>
            </a:r>
          </a:p>
          <a:p>
            <a:r>
              <a:rPr lang="da-DK" sz="1600" b="1"/>
              <a:t>Efter: Bundesinstitut für Bau-, Stadt- und Raumforschung, 2011, forthcoming</a:t>
            </a:r>
            <a:r>
              <a:rPr lang="da-DK" b="1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Europa[1]"/>
          <p:cNvPicPr>
            <a:picLocks noChangeAspect="1" noChangeArrowheads="1"/>
          </p:cNvPicPr>
          <p:nvPr/>
        </p:nvPicPr>
        <p:blipFill>
          <a:blip r:embed="rId3" cstate="print"/>
          <a:srcRect l="22423" t="39137" r="30507" b="23215"/>
          <a:stretch>
            <a:fillRect/>
          </a:stretch>
        </p:blipFill>
        <p:spPr bwMode="auto">
          <a:xfrm>
            <a:off x="323850" y="1700213"/>
            <a:ext cx="8640763" cy="4822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979613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1763713" y="32131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8748713" y="25654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7235825" y="2133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6084888" y="206057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5219700" y="22050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3995738" y="2133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4284663" y="28527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3851275" y="32131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1619250" y="537368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2484438" y="52292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684213" y="558958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7" name="Rectangle 17"/>
          <p:cNvSpPr>
            <a:spLocks noChangeArrowheads="1"/>
          </p:cNvSpPr>
          <p:nvPr/>
        </p:nvSpPr>
        <p:spPr bwMode="auto">
          <a:xfrm>
            <a:off x="2555875" y="40767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2916238" y="36449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2987675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0" name="Rectangle 20"/>
          <p:cNvSpPr>
            <a:spLocks noChangeArrowheads="1"/>
          </p:cNvSpPr>
          <p:nvPr/>
        </p:nvSpPr>
        <p:spPr bwMode="auto">
          <a:xfrm>
            <a:off x="2195513" y="34290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1" name="Rectangle 21"/>
          <p:cNvSpPr>
            <a:spLocks noChangeArrowheads="1"/>
          </p:cNvSpPr>
          <p:nvPr/>
        </p:nvSpPr>
        <p:spPr bwMode="auto">
          <a:xfrm>
            <a:off x="4067175" y="39338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2" name="Rectangle 22"/>
          <p:cNvSpPr>
            <a:spLocks noChangeArrowheads="1"/>
          </p:cNvSpPr>
          <p:nvPr/>
        </p:nvSpPr>
        <p:spPr bwMode="auto">
          <a:xfrm>
            <a:off x="3708400" y="39338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3" name="Rectangle 23"/>
          <p:cNvSpPr>
            <a:spLocks noChangeArrowheads="1"/>
          </p:cNvSpPr>
          <p:nvPr/>
        </p:nvSpPr>
        <p:spPr bwMode="auto">
          <a:xfrm>
            <a:off x="3276600" y="43656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4" name="Rectangle 24"/>
          <p:cNvSpPr>
            <a:spLocks noChangeArrowheads="1"/>
          </p:cNvSpPr>
          <p:nvPr/>
        </p:nvSpPr>
        <p:spPr bwMode="auto">
          <a:xfrm>
            <a:off x="3635375" y="4292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5" name="Rectangle 25"/>
          <p:cNvSpPr>
            <a:spLocks noChangeArrowheads="1"/>
          </p:cNvSpPr>
          <p:nvPr/>
        </p:nvSpPr>
        <p:spPr bwMode="auto">
          <a:xfrm>
            <a:off x="3851275" y="45815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6" name="Rectangle 26"/>
          <p:cNvSpPr>
            <a:spLocks noChangeArrowheads="1"/>
          </p:cNvSpPr>
          <p:nvPr/>
        </p:nvSpPr>
        <p:spPr bwMode="auto">
          <a:xfrm>
            <a:off x="4284663" y="50847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7" name="Rectangle 27"/>
          <p:cNvSpPr>
            <a:spLocks noChangeArrowheads="1"/>
          </p:cNvSpPr>
          <p:nvPr/>
        </p:nvSpPr>
        <p:spPr bwMode="auto">
          <a:xfrm>
            <a:off x="4572000" y="37893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8" name="Rectangle 28"/>
          <p:cNvSpPr>
            <a:spLocks noChangeArrowheads="1"/>
          </p:cNvSpPr>
          <p:nvPr/>
        </p:nvSpPr>
        <p:spPr bwMode="auto">
          <a:xfrm>
            <a:off x="5651500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69" name="Rectangle 29"/>
          <p:cNvSpPr>
            <a:spLocks noChangeArrowheads="1"/>
          </p:cNvSpPr>
          <p:nvPr/>
        </p:nvSpPr>
        <p:spPr bwMode="auto">
          <a:xfrm>
            <a:off x="4356100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3563938" y="37163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1" name="Rectangle 31"/>
          <p:cNvSpPr>
            <a:spLocks noChangeArrowheads="1"/>
          </p:cNvSpPr>
          <p:nvPr/>
        </p:nvSpPr>
        <p:spPr bwMode="auto">
          <a:xfrm>
            <a:off x="3492500" y="33575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2" name="Rectangle 32"/>
          <p:cNvSpPr>
            <a:spLocks noChangeArrowheads="1"/>
          </p:cNvSpPr>
          <p:nvPr/>
        </p:nvSpPr>
        <p:spPr bwMode="auto">
          <a:xfrm>
            <a:off x="6156325" y="573405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3" name="Rectangle 33"/>
          <p:cNvSpPr>
            <a:spLocks noChangeArrowheads="1"/>
          </p:cNvSpPr>
          <p:nvPr/>
        </p:nvSpPr>
        <p:spPr bwMode="auto">
          <a:xfrm>
            <a:off x="5292725" y="42926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4" name="Rectangle 34"/>
          <p:cNvSpPr>
            <a:spLocks noChangeArrowheads="1"/>
          </p:cNvSpPr>
          <p:nvPr/>
        </p:nvSpPr>
        <p:spPr bwMode="auto">
          <a:xfrm>
            <a:off x="4859338" y="40767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5" name="Rectangle 35"/>
          <p:cNvSpPr>
            <a:spLocks noChangeArrowheads="1"/>
          </p:cNvSpPr>
          <p:nvPr/>
        </p:nvSpPr>
        <p:spPr bwMode="auto">
          <a:xfrm>
            <a:off x="3419475" y="34290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1835150" y="32845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7" name="Rectangle 37"/>
          <p:cNvSpPr>
            <a:spLocks noChangeArrowheads="1"/>
          </p:cNvSpPr>
          <p:nvPr/>
        </p:nvSpPr>
        <p:spPr bwMode="auto">
          <a:xfrm>
            <a:off x="6948488" y="52292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8" name="Rectangle 38"/>
          <p:cNvSpPr>
            <a:spLocks noChangeArrowheads="1"/>
          </p:cNvSpPr>
          <p:nvPr/>
        </p:nvSpPr>
        <p:spPr bwMode="auto">
          <a:xfrm>
            <a:off x="3203575" y="37893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79" name="Rectangle 39"/>
          <p:cNvSpPr>
            <a:spLocks noChangeArrowheads="1"/>
          </p:cNvSpPr>
          <p:nvPr/>
        </p:nvSpPr>
        <p:spPr bwMode="auto">
          <a:xfrm>
            <a:off x="1116013" y="3213100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80" name="Rectangle 40"/>
          <p:cNvSpPr>
            <a:spLocks noChangeArrowheads="1"/>
          </p:cNvSpPr>
          <p:nvPr/>
        </p:nvSpPr>
        <p:spPr bwMode="auto">
          <a:xfrm>
            <a:off x="6588125" y="4581525"/>
            <a:ext cx="14287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2987675" y="3500438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82" name="Rectangle 42"/>
          <p:cNvSpPr>
            <a:spLocks noChangeArrowheads="1"/>
          </p:cNvSpPr>
          <p:nvPr/>
        </p:nvSpPr>
        <p:spPr bwMode="auto">
          <a:xfrm>
            <a:off x="2987675" y="44370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2843213" y="3573463"/>
            <a:ext cx="142875" cy="1444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3884" name="Rectangle 44"/>
          <p:cNvSpPr>
            <a:spLocks noChangeArrowheads="1"/>
          </p:cNvSpPr>
          <p:nvPr/>
        </p:nvSpPr>
        <p:spPr bwMode="auto">
          <a:xfrm>
            <a:off x="179388" y="1052513"/>
            <a:ext cx="3024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b="1"/>
              <a:t>Metropolitan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1644</Words>
  <Application>Microsoft Office PowerPoint</Application>
  <PresentationFormat>On-screen Show (4:3)</PresentationFormat>
  <Paragraphs>624</Paragraphs>
  <Slides>43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Institute of Geography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Cwm</dc:creator>
  <cp:lastModifiedBy>Cwm</cp:lastModifiedBy>
  <cp:revision>164</cp:revision>
  <dcterms:created xsi:type="dcterms:W3CDTF">2009-11-03T10:56:04Z</dcterms:created>
  <dcterms:modified xsi:type="dcterms:W3CDTF">2012-12-03T15:40:25Z</dcterms:modified>
</cp:coreProperties>
</file>