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4"/>
  </p:sldMasterIdLst>
  <p:sldIdLst>
    <p:sldId id="258" r:id="rId5"/>
    <p:sldId id="268" r:id="rId6"/>
    <p:sldId id="269" r:id="rId7"/>
    <p:sldId id="270" r:id="rId8"/>
    <p:sldId id="271" r:id="rId9"/>
    <p:sldId id="272" r:id="rId10"/>
    <p:sldId id="306" r:id="rId11"/>
    <p:sldId id="300" r:id="rId12"/>
    <p:sldId id="307" r:id="rId13"/>
    <p:sldId id="301" r:id="rId14"/>
    <p:sldId id="302" r:id="rId15"/>
    <p:sldId id="303" r:id="rId16"/>
    <p:sldId id="304" r:id="rId17"/>
    <p:sldId id="305" r:id="rId18"/>
    <p:sldId id="308" r:id="rId19"/>
    <p:sldId id="309" r:id="rId20"/>
    <p:sldId id="310" r:id="rId21"/>
    <p:sldId id="311" r:id="rId22"/>
    <p:sldId id="312" r:id="rId23"/>
    <p:sldId id="313" r:id="rId24"/>
    <p:sldId id="314" r:id="rId25"/>
    <p:sldId id="315" r:id="rId26"/>
    <p:sldId id="342" r:id="rId27"/>
    <p:sldId id="343" r:id="rId28"/>
    <p:sldId id="344" r:id="rId29"/>
    <p:sldId id="345" r:id="rId30"/>
    <p:sldId id="346" r:id="rId31"/>
    <p:sldId id="347" r:id="rId32"/>
    <p:sldId id="361" r:id="rId33"/>
    <p:sldId id="261" r:id="rId34"/>
    <p:sldId id="348" r:id="rId35"/>
    <p:sldId id="262" r:id="rId36"/>
    <p:sldId id="350" r:id="rId37"/>
    <p:sldId id="349" r:id="rId38"/>
    <p:sldId id="351" r:id="rId39"/>
    <p:sldId id="352" r:id="rId40"/>
    <p:sldId id="354" r:id="rId41"/>
    <p:sldId id="353" r:id="rId42"/>
    <p:sldId id="263" r:id="rId43"/>
    <p:sldId id="355" r:id="rId44"/>
    <p:sldId id="356" r:id="rId45"/>
    <p:sldId id="358" r:id="rId46"/>
    <p:sldId id="359" r:id="rId47"/>
    <p:sldId id="360" r:id="rId48"/>
    <p:sldId id="264" r:id="rId49"/>
    <p:sldId id="265" r:id="rId50"/>
    <p:sldId id="362" r:id="rId51"/>
    <p:sldId id="370" r:id="rId52"/>
    <p:sldId id="266" r:id="rId53"/>
    <p:sldId id="371" r:id="rId54"/>
    <p:sldId id="372" r:id="rId55"/>
    <p:sldId id="373" r:id="rId56"/>
    <p:sldId id="374" r:id="rId57"/>
    <p:sldId id="375" r:id="rId58"/>
    <p:sldId id="379" r:id="rId59"/>
    <p:sldId id="376" r:id="rId60"/>
    <p:sldId id="377" r:id="rId61"/>
    <p:sldId id="378" r:id="rId62"/>
    <p:sldId id="364" r:id="rId63"/>
    <p:sldId id="380" r:id="rId64"/>
    <p:sldId id="365" r:id="rId65"/>
    <p:sldId id="366" r:id="rId66"/>
    <p:sldId id="382" r:id="rId67"/>
    <p:sldId id="367" r:id="rId68"/>
    <p:sldId id="368" r:id="rId69"/>
    <p:sldId id="384" r:id="rId70"/>
    <p:sldId id="383" r:id="rId71"/>
    <p:sldId id="381" r:id="rId72"/>
    <p:sldId id="369" r:id="rId7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008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4"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D30E94A-27BF-4AC0-91A2-E4E9090C2F99}"/>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C350E986-88CF-40AA-9CAB-F5DCF0132B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60C75C6D-4517-4762-B215-FE1DA771FC68}"/>
              </a:ext>
            </a:extLst>
          </p:cNvPr>
          <p:cNvSpPr>
            <a:spLocks noGrp="1"/>
          </p:cNvSpPr>
          <p:nvPr>
            <p:ph type="dt" sz="half" idx="10"/>
          </p:nvPr>
        </p:nvSpPr>
        <p:spPr/>
        <p:txBody>
          <a:bodyPr/>
          <a:lstStyle/>
          <a:p>
            <a:fld id="{B61BEF0D-F0BB-DE4B-95CE-6DB70DBA9567}" type="datetimeFigureOut">
              <a:rPr lang="en-US" smtClean="0"/>
              <a:pPr/>
              <a:t>1/23/2020</a:t>
            </a:fld>
            <a:endParaRPr lang="en-US" dirty="0"/>
          </a:p>
        </p:txBody>
      </p:sp>
      <p:sp>
        <p:nvSpPr>
          <p:cNvPr id="5" name="Platshållare för sidfot 4">
            <a:extLst>
              <a:ext uri="{FF2B5EF4-FFF2-40B4-BE49-F238E27FC236}">
                <a16:creationId xmlns:a16="http://schemas.microsoft.com/office/drawing/2014/main" id="{9AED3F21-D4D1-4887-8760-41AE62E0E173}"/>
              </a:ext>
            </a:extLst>
          </p:cNvPr>
          <p:cNvSpPr>
            <a:spLocks noGrp="1"/>
          </p:cNvSpPr>
          <p:nvPr>
            <p:ph type="ftr" sz="quarter" idx="11"/>
          </p:nvPr>
        </p:nvSpPr>
        <p:spPr/>
        <p:txBody>
          <a:bodyPr/>
          <a:lstStyle/>
          <a:p>
            <a:endParaRPr lang="en-US" dirty="0"/>
          </a:p>
        </p:txBody>
      </p:sp>
      <p:sp>
        <p:nvSpPr>
          <p:cNvPr id="6" name="Platshållare för bildnummer 5">
            <a:extLst>
              <a:ext uri="{FF2B5EF4-FFF2-40B4-BE49-F238E27FC236}">
                <a16:creationId xmlns:a16="http://schemas.microsoft.com/office/drawing/2014/main" id="{02A4998A-5138-4E96-8FA9-8B45990D051E}"/>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628566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314B0A-A5BC-4F4D-B4C5-4B4A2E592300}"/>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05CB8B3-70B5-4AE9-ADAA-04FF652D9C75}"/>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9C6BBC2-D7E0-41C0-A8FE-AE8BABE3D6E1}"/>
              </a:ext>
            </a:extLst>
          </p:cNvPr>
          <p:cNvSpPr>
            <a:spLocks noGrp="1"/>
          </p:cNvSpPr>
          <p:nvPr>
            <p:ph type="dt" sz="half" idx="10"/>
          </p:nvPr>
        </p:nvSpPr>
        <p:spPr/>
        <p:txBody>
          <a:bodyPr/>
          <a:lstStyle/>
          <a:p>
            <a:fld id="{55C6B4A9-1611-4792-9094-5F34BCA07E0B}" type="datetimeFigureOut">
              <a:rPr lang="en-US" smtClean="0"/>
              <a:t>1/23/2020</a:t>
            </a:fld>
            <a:endParaRPr lang="en-US" dirty="0"/>
          </a:p>
        </p:txBody>
      </p:sp>
      <p:sp>
        <p:nvSpPr>
          <p:cNvPr id="5" name="Platshållare för sidfot 4">
            <a:extLst>
              <a:ext uri="{FF2B5EF4-FFF2-40B4-BE49-F238E27FC236}">
                <a16:creationId xmlns:a16="http://schemas.microsoft.com/office/drawing/2014/main" id="{96EEA653-45BD-432F-BE2C-3B5F7E444E6B}"/>
              </a:ext>
            </a:extLst>
          </p:cNvPr>
          <p:cNvSpPr>
            <a:spLocks noGrp="1"/>
          </p:cNvSpPr>
          <p:nvPr>
            <p:ph type="ftr" sz="quarter" idx="11"/>
          </p:nvPr>
        </p:nvSpPr>
        <p:spPr/>
        <p:txBody>
          <a:bodyPr/>
          <a:lstStyle/>
          <a:p>
            <a:endParaRPr lang="en-US" dirty="0"/>
          </a:p>
        </p:txBody>
      </p:sp>
      <p:sp>
        <p:nvSpPr>
          <p:cNvPr id="6" name="Platshållare för bildnummer 5">
            <a:extLst>
              <a:ext uri="{FF2B5EF4-FFF2-40B4-BE49-F238E27FC236}">
                <a16:creationId xmlns:a16="http://schemas.microsoft.com/office/drawing/2014/main" id="{BC51D13F-76D9-4233-A114-1F5CEA86B70F}"/>
              </a:ext>
            </a:extLst>
          </p:cNvPr>
          <p:cNvSpPr>
            <a:spLocks noGrp="1"/>
          </p:cNvSpPr>
          <p:nvPr>
            <p:ph type="sldNum" sz="quarter" idx="12"/>
          </p:nvPr>
        </p:nvSpPr>
        <p:spPr/>
        <p:txBody>
          <a:bodyPr/>
          <a:lstStyle/>
          <a:p>
            <a:fld id="{89333C77-0158-454C-844F-B7AB9BD7DAD4}" type="slidenum">
              <a:rPr lang="en-US" smtClean="0"/>
              <a:t>‹nr.›</a:t>
            </a:fld>
            <a:endParaRPr lang="en-US" dirty="0"/>
          </a:p>
        </p:txBody>
      </p:sp>
    </p:spTree>
    <p:extLst>
      <p:ext uri="{BB962C8B-B14F-4D97-AF65-F5344CB8AC3E}">
        <p14:creationId xmlns:p14="http://schemas.microsoft.com/office/powerpoint/2010/main" val="1731843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392886C2-BBA3-4E34-9642-A15D8698BBBA}"/>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6D38E99B-8437-4AE2-98F9-39FC0903B4E4}"/>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695751D-C0C0-4DFB-A70A-7EE0943BA68C}"/>
              </a:ext>
            </a:extLst>
          </p:cNvPr>
          <p:cNvSpPr>
            <a:spLocks noGrp="1"/>
          </p:cNvSpPr>
          <p:nvPr>
            <p:ph type="dt" sz="half" idx="10"/>
          </p:nvPr>
        </p:nvSpPr>
        <p:spPr/>
        <p:txBody>
          <a:bodyPr/>
          <a:lstStyle/>
          <a:p>
            <a:fld id="{B61BEF0D-F0BB-DE4B-95CE-6DB70DBA9567}" type="datetimeFigureOut">
              <a:rPr lang="en-US" smtClean="0"/>
              <a:pPr/>
              <a:t>1/23/2020</a:t>
            </a:fld>
            <a:endParaRPr lang="en-US" dirty="0"/>
          </a:p>
        </p:txBody>
      </p:sp>
      <p:sp>
        <p:nvSpPr>
          <p:cNvPr id="5" name="Platshållare för sidfot 4">
            <a:extLst>
              <a:ext uri="{FF2B5EF4-FFF2-40B4-BE49-F238E27FC236}">
                <a16:creationId xmlns:a16="http://schemas.microsoft.com/office/drawing/2014/main" id="{94248A56-4F40-4620-A51B-FA80B6BE4D1E}"/>
              </a:ext>
            </a:extLst>
          </p:cNvPr>
          <p:cNvSpPr>
            <a:spLocks noGrp="1"/>
          </p:cNvSpPr>
          <p:nvPr>
            <p:ph type="ftr" sz="quarter" idx="11"/>
          </p:nvPr>
        </p:nvSpPr>
        <p:spPr/>
        <p:txBody>
          <a:bodyPr/>
          <a:lstStyle/>
          <a:p>
            <a:endParaRPr lang="en-US" dirty="0"/>
          </a:p>
        </p:txBody>
      </p:sp>
      <p:sp>
        <p:nvSpPr>
          <p:cNvPr id="6" name="Platshållare för bildnummer 5">
            <a:extLst>
              <a:ext uri="{FF2B5EF4-FFF2-40B4-BE49-F238E27FC236}">
                <a16:creationId xmlns:a16="http://schemas.microsoft.com/office/drawing/2014/main" id="{968BBF0A-8E50-4866-9206-48181E998DF4}"/>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956353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1C36A0-8EE0-436F-8EB1-37496061BD35}"/>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2B5D14F-7E3E-48A3-BDC3-9B486A45EC6D}"/>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B4F03C8-F7EE-466F-9E93-9EA8A62C8579}"/>
              </a:ext>
            </a:extLst>
          </p:cNvPr>
          <p:cNvSpPr>
            <a:spLocks noGrp="1"/>
          </p:cNvSpPr>
          <p:nvPr>
            <p:ph type="dt" sz="half" idx="10"/>
          </p:nvPr>
        </p:nvSpPr>
        <p:spPr/>
        <p:txBody>
          <a:bodyPr/>
          <a:lstStyle/>
          <a:p>
            <a:fld id="{B61BEF0D-F0BB-DE4B-95CE-6DB70DBA9567}" type="datetimeFigureOut">
              <a:rPr lang="en-US" smtClean="0"/>
              <a:pPr/>
              <a:t>1/23/2020</a:t>
            </a:fld>
            <a:endParaRPr lang="en-US" dirty="0"/>
          </a:p>
        </p:txBody>
      </p:sp>
      <p:sp>
        <p:nvSpPr>
          <p:cNvPr id="5" name="Platshållare för sidfot 4">
            <a:extLst>
              <a:ext uri="{FF2B5EF4-FFF2-40B4-BE49-F238E27FC236}">
                <a16:creationId xmlns:a16="http://schemas.microsoft.com/office/drawing/2014/main" id="{4A2866D8-C348-4ECB-AE24-9E2292124FDE}"/>
              </a:ext>
            </a:extLst>
          </p:cNvPr>
          <p:cNvSpPr>
            <a:spLocks noGrp="1"/>
          </p:cNvSpPr>
          <p:nvPr>
            <p:ph type="ftr" sz="quarter" idx="11"/>
          </p:nvPr>
        </p:nvSpPr>
        <p:spPr/>
        <p:txBody>
          <a:bodyPr/>
          <a:lstStyle/>
          <a:p>
            <a:endParaRPr lang="en-US" dirty="0"/>
          </a:p>
        </p:txBody>
      </p:sp>
      <p:sp>
        <p:nvSpPr>
          <p:cNvPr id="6" name="Platshållare för bildnummer 5">
            <a:extLst>
              <a:ext uri="{FF2B5EF4-FFF2-40B4-BE49-F238E27FC236}">
                <a16:creationId xmlns:a16="http://schemas.microsoft.com/office/drawing/2014/main" id="{24EEEB7A-0949-48C1-A3F5-5A608AFBD5AB}"/>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5285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804488-A347-4A89-97C1-ACBE65C8335A}"/>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412B1DF8-0F30-4B78-A9FC-BAA45FE181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AC9140AD-3734-4876-B21F-01455304E96B}"/>
              </a:ext>
            </a:extLst>
          </p:cNvPr>
          <p:cNvSpPr>
            <a:spLocks noGrp="1"/>
          </p:cNvSpPr>
          <p:nvPr>
            <p:ph type="dt" sz="half" idx="10"/>
          </p:nvPr>
        </p:nvSpPr>
        <p:spPr/>
        <p:txBody>
          <a:bodyPr/>
          <a:lstStyle/>
          <a:p>
            <a:fld id="{B61BEF0D-F0BB-DE4B-95CE-6DB70DBA9567}" type="datetimeFigureOut">
              <a:rPr lang="en-US" smtClean="0"/>
              <a:pPr/>
              <a:t>1/23/2020</a:t>
            </a:fld>
            <a:endParaRPr lang="en-US" dirty="0"/>
          </a:p>
        </p:txBody>
      </p:sp>
      <p:sp>
        <p:nvSpPr>
          <p:cNvPr id="5" name="Platshållare för sidfot 4">
            <a:extLst>
              <a:ext uri="{FF2B5EF4-FFF2-40B4-BE49-F238E27FC236}">
                <a16:creationId xmlns:a16="http://schemas.microsoft.com/office/drawing/2014/main" id="{7AED55A0-0D58-4FD5-A5CF-843E91DCFFE1}"/>
              </a:ext>
            </a:extLst>
          </p:cNvPr>
          <p:cNvSpPr>
            <a:spLocks noGrp="1"/>
          </p:cNvSpPr>
          <p:nvPr>
            <p:ph type="ftr" sz="quarter" idx="11"/>
          </p:nvPr>
        </p:nvSpPr>
        <p:spPr/>
        <p:txBody>
          <a:bodyPr/>
          <a:lstStyle/>
          <a:p>
            <a:endParaRPr lang="en-US" dirty="0"/>
          </a:p>
        </p:txBody>
      </p:sp>
      <p:sp>
        <p:nvSpPr>
          <p:cNvPr id="6" name="Platshållare för bildnummer 5">
            <a:extLst>
              <a:ext uri="{FF2B5EF4-FFF2-40B4-BE49-F238E27FC236}">
                <a16:creationId xmlns:a16="http://schemas.microsoft.com/office/drawing/2014/main" id="{2BB2AD56-FD91-4031-BCC1-2DE128063496}"/>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456123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711934-8FEE-468C-BD41-73DDAB1CA6E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FE007EB-9BBA-4950-980C-83FAA2C76FD5}"/>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BCAF9BBD-9B7D-4B45-8F53-B91D3F78292C}"/>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090462C2-9500-4601-87EA-4CDFE533AAF4}"/>
              </a:ext>
            </a:extLst>
          </p:cNvPr>
          <p:cNvSpPr>
            <a:spLocks noGrp="1"/>
          </p:cNvSpPr>
          <p:nvPr>
            <p:ph type="dt" sz="half" idx="10"/>
          </p:nvPr>
        </p:nvSpPr>
        <p:spPr/>
        <p:txBody>
          <a:bodyPr/>
          <a:lstStyle/>
          <a:p>
            <a:fld id="{EB712588-04B1-427B-82EE-E8DB90309F08}" type="datetimeFigureOut">
              <a:rPr lang="en-US" smtClean="0"/>
              <a:t>1/23/2020</a:t>
            </a:fld>
            <a:endParaRPr lang="en-US" dirty="0"/>
          </a:p>
        </p:txBody>
      </p:sp>
      <p:sp>
        <p:nvSpPr>
          <p:cNvPr id="6" name="Platshållare för sidfot 5">
            <a:extLst>
              <a:ext uri="{FF2B5EF4-FFF2-40B4-BE49-F238E27FC236}">
                <a16:creationId xmlns:a16="http://schemas.microsoft.com/office/drawing/2014/main" id="{6E8E93F3-CA7B-4851-AC0B-43C3C70AA2CB}"/>
              </a:ext>
            </a:extLst>
          </p:cNvPr>
          <p:cNvSpPr>
            <a:spLocks noGrp="1"/>
          </p:cNvSpPr>
          <p:nvPr>
            <p:ph type="ftr" sz="quarter" idx="11"/>
          </p:nvPr>
        </p:nvSpPr>
        <p:spPr/>
        <p:txBody>
          <a:bodyPr/>
          <a:lstStyle/>
          <a:p>
            <a:endParaRPr lang="en-US" dirty="0"/>
          </a:p>
        </p:txBody>
      </p:sp>
      <p:sp>
        <p:nvSpPr>
          <p:cNvPr id="7" name="Platshållare för bildnummer 6">
            <a:extLst>
              <a:ext uri="{FF2B5EF4-FFF2-40B4-BE49-F238E27FC236}">
                <a16:creationId xmlns:a16="http://schemas.microsoft.com/office/drawing/2014/main" id="{E6A0E66F-FF71-4CCC-9511-3EC6C7DC2CDF}"/>
              </a:ext>
            </a:extLst>
          </p:cNvPr>
          <p:cNvSpPr>
            <a:spLocks noGrp="1"/>
          </p:cNvSpPr>
          <p:nvPr>
            <p:ph type="sldNum" sz="quarter" idx="12"/>
          </p:nvPr>
        </p:nvSpPr>
        <p:spPr/>
        <p:txBody>
          <a:bodyPr/>
          <a:lstStyle/>
          <a:p>
            <a:fld id="{6FF9F0C5-380F-41C2-899A-BAC0F0927E16}" type="slidenum">
              <a:rPr lang="en-US" smtClean="0"/>
              <a:t>‹nr.›</a:t>
            </a:fld>
            <a:endParaRPr lang="en-US" dirty="0"/>
          </a:p>
        </p:txBody>
      </p:sp>
    </p:spTree>
    <p:extLst>
      <p:ext uri="{BB962C8B-B14F-4D97-AF65-F5344CB8AC3E}">
        <p14:creationId xmlns:p14="http://schemas.microsoft.com/office/powerpoint/2010/main" val="1328593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921912-9569-4612-B28B-5450E3842497}"/>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E60BB595-B62A-4F91-B9BD-AEE8F13E25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6C0E1FAA-86C1-47B1-A96F-80246EB5235A}"/>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FE089371-66CC-430F-8A36-261A5451DE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6829AD18-EEE4-4D0F-A53F-B33347DD88FB}"/>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1C6E1A3-EC69-4FAF-9D2A-E3988078D602}"/>
              </a:ext>
            </a:extLst>
          </p:cNvPr>
          <p:cNvSpPr>
            <a:spLocks noGrp="1"/>
          </p:cNvSpPr>
          <p:nvPr>
            <p:ph type="dt" sz="half" idx="10"/>
          </p:nvPr>
        </p:nvSpPr>
        <p:spPr/>
        <p:txBody>
          <a:bodyPr/>
          <a:lstStyle/>
          <a:p>
            <a:fld id="{B61BEF0D-F0BB-DE4B-95CE-6DB70DBA9567}" type="datetimeFigureOut">
              <a:rPr lang="en-US" smtClean="0"/>
              <a:pPr/>
              <a:t>1/23/2020</a:t>
            </a:fld>
            <a:endParaRPr lang="en-US" dirty="0"/>
          </a:p>
        </p:txBody>
      </p:sp>
      <p:sp>
        <p:nvSpPr>
          <p:cNvPr id="8" name="Platshållare för sidfot 7">
            <a:extLst>
              <a:ext uri="{FF2B5EF4-FFF2-40B4-BE49-F238E27FC236}">
                <a16:creationId xmlns:a16="http://schemas.microsoft.com/office/drawing/2014/main" id="{2F9B0F47-4088-44BF-BF3D-C6C1539E1A21}"/>
              </a:ext>
            </a:extLst>
          </p:cNvPr>
          <p:cNvSpPr>
            <a:spLocks noGrp="1"/>
          </p:cNvSpPr>
          <p:nvPr>
            <p:ph type="ftr" sz="quarter" idx="11"/>
          </p:nvPr>
        </p:nvSpPr>
        <p:spPr/>
        <p:txBody>
          <a:bodyPr/>
          <a:lstStyle/>
          <a:p>
            <a:endParaRPr lang="en-US" dirty="0"/>
          </a:p>
        </p:txBody>
      </p:sp>
      <p:sp>
        <p:nvSpPr>
          <p:cNvPr id="9" name="Platshållare för bildnummer 8">
            <a:extLst>
              <a:ext uri="{FF2B5EF4-FFF2-40B4-BE49-F238E27FC236}">
                <a16:creationId xmlns:a16="http://schemas.microsoft.com/office/drawing/2014/main" id="{EC83C020-FD0D-4D93-ACD1-81A1C8A4DF5C}"/>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258376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0F0D20-3880-4718-84AF-C78AB8B61C2C}"/>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6BF266D0-D5DC-4F91-A850-318E8D2072B3}"/>
              </a:ext>
            </a:extLst>
          </p:cNvPr>
          <p:cNvSpPr>
            <a:spLocks noGrp="1"/>
          </p:cNvSpPr>
          <p:nvPr>
            <p:ph type="dt" sz="half" idx="10"/>
          </p:nvPr>
        </p:nvSpPr>
        <p:spPr/>
        <p:txBody>
          <a:bodyPr/>
          <a:lstStyle/>
          <a:p>
            <a:fld id="{B61BEF0D-F0BB-DE4B-95CE-6DB70DBA9567}" type="datetimeFigureOut">
              <a:rPr lang="en-US" smtClean="0"/>
              <a:pPr/>
              <a:t>1/23/2020</a:t>
            </a:fld>
            <a:endParaRPr lang="en-US" dirty="0"/>
          </a:p>
        </p:txBody>
      </p:sp>
      <p:sp>
        <p:nvSpPr>
          <p:cNvPr id="4" name="Platshållare för sidfot 3">
            <a:extLst>
              <a:ext uri="{FF2B5EF4-FFF2-40B4-BE49-F238E27FC236}">
                <a16:creationId xmlns:a16="http://schemas.microsoft.com/office/drawing/2014/main" id="{A63F2077-ABCE-4B45-ACD2-1C4C3EA7B810}"/>
              </a:ext>
            </a:extLst>
          </p:cNvPr>
          <p:cNvSpPr>
            <a:spLocks noGrp="1"/>
          </p:cNvSpPr>
          <p:nvPr>
            <p:ph type="ftr" sz="quarter" idx="11"/>
          </p:nvPr>
        </p:nvSpPr>
        <p:spPr/>
        <p:txBody>
          <a:bodyPr/>
          <a:lstStyle/>
          <a:p>
            <a:endParaRPr lang="en-US" dirty="0"/>
          </a:p>
        </p:txBody>
      </p:sp>
      <p:sp>
        <p:nvSpPr>
          <p:cNvPr id="5" name="Platshållare för bildnummer 4">
            <a:extLst>
              <a:ext uri="{FF2B5EF4-FFF2-40B4-BE49-F238E27FC236}">
                <a16:creationId xmlns:a16="http://schemas.microsoft.com/office/drawing/2014/main" id="{954D09D1-E102-456F-BB37-A8B4BED477DA}"/>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942304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5415127D-4C87-4E04-A1E2-58FAD5439FAB}"/>
              </a:ext>
            </a:extLst>
          </p:cNvPr>
          <p:cNvSpPr>
            <a:spLocks noGrp="1"/>
          </p:cNvSpPr>
          <p:nvPr>
            <p:ph type="dt" sz="half" idx="10"/>
          </p:nvPr>
        </p:nvSpPr>
        <p:spPr/>
        <p:txBody>
          <a:bodyPr/>
          <a:lstStyle/>
          <a:p>
            <a:fld id="{B61BEF0D-F0BB-DE4B-95CE-6DB70DBA9567}" type="datetimeFigureOut">
              <a:rPr lang="en-US" smtClean="0"/>
              <a:pPr/>
              <a:t>1/23/2020</a:t>
            </a:fld>
            <a:endParaRPr lang="en-US" dirty="0"/>
          </a:p>
        </p:txBody>
      </p:sp>
      <p:sp>
        <p:nvSpPr>
          <p:cNvPr id="3" name="Platshållare för sidfot 2">
            <a:extLst>
              <a:ext uri="{FF2B5EF4-FFF2-40B4-BE49-F238E27FC236}">
                <a16:creationId xmlns:a16="http://schemas.microsoft.com/office/drawing/2014/main" id="{DAA20AB0-ECF8-4C00-A68C-78F608EA57F0}"/>
              </a:ext>
            </a:extLst>
          </p:cNvPr>
          <p:cNvSpPr>
            <a:spLocks noGrp="1"/>
          </p:cNvSpPr>
          <p:nvPr>
            <p:ph type="ftr" sz="quarter" idx="11"/>
          </p:nvPr>
        </p:nvSpPr>
        <p:spPr/>
        <p:txBody>
          <a:bodyPr/>
          <a:lstStyle/>
          <a:p>
            <a:endParaRPr lang="en-US" dirty="0"/>
          </a:p>
        </p:txBody>
      </p:sp>
      <p:sp>
        <p:nvSpPr>
          <p:cNvPr id="4" name="Platshållare för bildnummer 3">
            <a:extLst>
              <a:ext uri="{FF2B5EF4-FFF2-40B4-BE49-F238E27FC236}">
                <a16:creationId xmlns:a16="http://schemas.microsoft.com/office/drawing/2014/main" id="{4EF95A62-EB87-4DA3-B122-C7332589810A}"/>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090219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C81B03-1A8F-465E-AC0A-A307E4DDACBD}"/>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01C20B6-1796-47F3-9A6F-B5018FEFB3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D8C25470-2B44-41AC-A93E-9F7EB756BE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66E756C-DDDE-45A9-AED4-FEFA481DFC6A}"/>
              </a:ext>
            </a:extLst>
          </p:cNvPr>
          <p:cNvSpPr>
            <a:spLocks noGrp="1"/>
          </p:cNvSpPr>
          <p:nvPr>
            <p:ph type="dt" sz="half" idx="10"/>
          </p:nvPr>
        </p:nvSpPr>
        <p:spPr/>
        <p:txBody>
          <a:bodyPr/>
          <a:lstStyle/>
          <a:p>
            <a:fld id="{42A54C80-263E-416B-A8E0-580EDEADCBDC}" type="datetimeFigureOut">
              <a:rPr lang="en-US" smtClean="0"/>
              <a:t>1/23/2020</a:t>
            </a:fld>
            <a:endParaRPr lang="en-US" dirty="0"/>
          </a:p>
        </p:txBody>
      </p:sp>
      <p:sp>
        <p:nvSpPr>
          <p:cNvPr id="6" name="Platshållare för sidfot 5">
            <a:extLst>
              <a:ext uri="{FF2B5EF4-FFF2-40B4-BE49-F238E27FC236}">
                <a16:creationId xmlns:a16="http://schemas.microsoft.com/office/drawing/2014/main" id="{B10E072F-12CB-45A1-8011-8EB4C960DBFB}"/>
              </a:ext>
            </a:extLst>
          </p:cNvPr>
          <p:cNvSpPr>
            <a:spLocks noGrp="1"/>
          </p:cNvSpPr>
          <p:nvPr>
            <p:ph type="ftr" sz="quarter" idx="11"/>
          </p:nvPr>
        </p:nvSpPr>
        <p:spPr/>
        <p:txBody>
          <a:bodyPr/>
          <a:lstStyle/>
          <a:p>
            <a:endParaRPr lang="en-US" dirty="0"/>
          </a:p>
        </p:txBody>
      </p:sp>
      <p:sp>
        <p:nvSpPr>
          <p:cNvPr id="7" name="Platshållare för bildnummer 6">
            <a:extLst>
              <a:ext uri="{FF2B5EF4-FFF2-40B4-BE49-F238E27FC236}">
                <a16:creationId xmlns:a16="http://schemas.microsoft.com/office/drawing/2014/main" id="{B7B88762-B658-44DB-93B8-C0E883B7387E}"/>
              </a:ext>
            </a:extLst>
          </p:cNvPr>
          <p:cNvSpPr>
            <a:spLocks noGrp="1"/>
          </p:cNvSpPr>
          <p:nvPr>
            <p:ph type="sldNum" sz="quarter" idx="12"/>
          </p:nvPr>
        </p:nvSpPr>
        <p:spPr/>
        <p:txBody>
          <a:bodyPr/>
          <a:lstStyle/>
          <a:p>
            <a:fld id="{519954A3-9DFD-4C44-94BA-B95130A3BA1C}" type="slidenum">
              <a:rPr lang="en-US" smtClean="0"/>
              <a:t>‹nr.›</a:t>
            </a:fld>
            <a:endParaRPr lang="en-US" dirty="0"/>
          </a:p>
        </p:txBody>
      </p:sp>
    </p:spTree>
    <p:extLst>
      <p:ext uri="{BB962C8B-B14F-4D97-AF65-F5344CB8AC3E}">
        <p14:creationId xmlns:p14="http://schemas.microsoft.com/office/powerpoint/2010/main" val="3482140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C57960-B402-4446-B818-46C98AC97DB4}"/>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691F89D2-264A-4084-ACD3-F83217F5BF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AD911E66-3142-4699-95E8-96B9E03C0D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9CB98C3F-0630-4077-AB62-19C227BC2262}"/>
              </a:ext>
            </a:extLst>
          </p:cNvPr>
          <p:cNvSpPr>
            <a:spLocks noGrp="1"/>
          </p:cNvSpPr>
          <p:nvPr>
            <p:ph type="dt" sz="half" idx="10"/>
          </p:nvPr>
        </p:nvSpPr>
        <p:spPr/>
        <p:txBody>
          <a:bodyPr/>
          <a:lstStyle/>
          <a:p>
            <a:fld id="{B61BEF0D-F0BB-DE4B-95CE-6DB70DBA9567}" type="datetimeFigureOut">
              <a:rPr lang="en-US" smtClean="0"/>
              <a:pPr/>
              <a:t>1/23/2020</a:t>
            </a:fld>
            <a:endParaRPr lang="en-US" dirty="0"/>
          </a:p>
        </p:txBody>
      </p:sp>
      <p:sp>
        <p:nvSpPr>
          <p:cNvPr id="6" name="Platshållare för sidfot 5">
            <a:extLst>
              <a:ext uri="{FF2B5EF4-FFF2-40B4-BE49-F238E27FC236}">
                <a16:creationId xmlns:a16="http://schemas.microsoft.com/office/drawing/2014/main" id="{1312AEF1-2A23-4372-B35B-CA96D83FA1D4}"/>
              </a:ext>
            </a:extLst>
          </p:cNvPr>
          <p:cNvSpPr>
            <a:spLocks noGrp="1"/>
          </p:cNvSpPr>
          <p:nvPr>
            <p:ph type="ftr" sz="quarter" idx="11"/>
          </p:nvPr>
        </p:nvSpPr>
        <p:spPr/>
        <p:txBody>
          <a:bodyPr/>
          <a:lstStyle/>
          <a:p>
            <a:endParaRPr lang="en-US" dirty="0"/>
          </a:p>
        </p:txBody>
      </p:sp>
      <p:sp>
        <p:nvSpPr>
          <p:cNvPr id="7" name="Platshållare för bildnummer 6">
            <a:extLst>
              <a:ext uri="{FF2B5EF4-FFF2-40B4-BE49-F238E27FC236}">
                <a16:creationId xmlns:a16="http://schemas.microsoft.com/office/drawing/2014/main" id="{69DCEA54-8ED7-409A-BECB-150EF95F2CFC}"/>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145564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CC4D93-A058-42CB-938E-655A5218C5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08C6E412-1E64-4084-9C63-7163213472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D1025C4-8EA2-4006-B4F9-EBCFB00D13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1/23/2020</a:t>
            </a:fld>
            <a:endParaRPr lang="en-US" dirty="0"/>
          </a:p>
        </p:txBody>
      </p:sp>
      <p:sp>
        <p:nvSpPr>
          <p:cNvPr id="5" name="Platshållare för sidfot 4">
            <a:extLst>
              <a:ext uri="{FF2B5EF4-FFF2-40B4-BE49-F238E27FC236}">
                <a16:creationId xmlns:a16="http://schemas.microsoft.com/office/drawing/2014/main" id="{13971C70-6339-42F4-9506-B2BD7F40AA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Platshållare för bildnummer 5">
            <a:extLst>
              <a:ext uri="{FF2B5EF4-FFF2-40B4-BE49-F238E27FC236}">
                <a16:creationId xmlns:a16="http://schemas.microsoft.com/office/drawing/2014/main" id="{33598600-170E-421B-8EFC-3D742BB901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42264241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director@europeanmuseumacademy.eu"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lstStyle/>
          <a:p>
            <a:pPr algn="l"/>
            <a:endParaRPr lang="en-GB" sz="2400" b="1" dirty="0">
              <a:solidFill>
                <a:srgbClr val="0000FF"/>
              </a:solidFill>
              <a:latin typeface="Palatino Linotype" panose="02040502050505030304" pitchFamily="18" charset="0"/>
            </a:endParaRPr>
          </a:p>
          <a:p>
            <a:endParaRPr lang="sv-SE" dirty="0"/>
          </a:p>
          <a:p>
            <a:endParaRPr lang="da-DK" dirty="0"/>
          </a:p>
          <a:p>
            <a:r>
              <a:rPr lang="da-DK" sz="5400" b="1" dirty="0">
                <a:solidFill>
                  <a:srgbClr val="0000FF"/>
                </a:solidFill>
                <a:latin typeface="Palatino Linotype" panose="02040502050505030304" pitchFamily="18" charset="0"/>
              </a:rPr>
              <a:t>Erfaringer fra Europa og Sverige</a:t>
            </a:r>
          </a:p>
          <a:p>
            <a:r>
              <a:rPr lang="da-DK" b="1" dirty="0">
                <a:solidFill>
                  <a:srgbClr val="0000FF"/>
                </a:solidFill>
                <a:latin typeface="Palatino Linotype" panose="02040502050505030304" pitchFamily="18" charset="0"/>
              </a:rPr>
              <a:t>Henrik Zipsane</a:t>
            </a:r>
          </a:p>
          <a:p>
            <a:endParaRPr lang="da-DK" dirty="0">
              <a:latin typeface="Palatino Linotype" panose="02040502050505030304" pitchFamily="18" charset="0"/>
            </a:endParaRPr>
          </a:p>
          <a:p>
            <a:endParaRPr lang="da-DK" dirty="0">
              <a:latin typeface="Palatino Linotype" panose="02040502050505030304" pitchFamily="18" charset="0"/>
            </a:endParaRPr>
          </a:p>
          <a:p>
            <a:endParaRPr lang="da-DK" dirty="0">
              <a:latin typeface="Palatino Linotype" panose="02040502050505030304" pitchFamily="18" charset="0"/>
            </a:endParaRPr>
          </a:p>
          <a:p>
            <a:endParaRPr lang="da-DK" dirty="0">
              <a:latin typeface="Palatino Linotype" panose="02040502050505030304" pitchFamily="18" charset="0"/>
            </a:endParaRPr>
          </a:p>
          <a:p>
            <a:r>
              <a:rPr lang="da-DK" dirty="0">
                <a:latin typeface="Palatino Linotype" panose="02040502050505030304" pitchFamily="18" charset="0"/>
              </a:rPr>
              <a:t>Organisationen danske  museers chefnetværksmøde 21 januar 2020 i Middelfart </a:t>
            </a:r>
          </a:p>
          <a:p>
            <a:endParaRPr lang="da-DK" b="1" dirty="0">
              <a:solidFill>
                <a:srgbClr val="0000FF"/>
              </a:solidFill>
            </a:endParaRPr>
          </a:p>
          <a:p>
            <a:pPr algn="l"/>
            <a:endParaRPr lang="en-GB" sz="2400" b="1" dirty="0">
              <a:solidFill>
                <a:srgbClr val="0000FF"/>
              </a:solidFill>
            </a:endParaRPr>
          </a:p>
          <a:p>
            <a:pPr algn="l"/>
            <a:endParaRPr lang="en-GB" b="1" dirty="0">
              <a:solidFill>
                <a:srgbClr val="0000FF"/>
              </a:solidFill>
            </a:endParaRPr>
          </a:p>
          <a:p>
            <a:endParaRPr lang="en-GB"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3637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PPMallJamtli2010">
            <a:extLst>
              <a:ext uri="{FF2B5EF4-FFF2-40B4-BE49-F238E27FC236}">
                <a16:creationId xmlns:a16="http://schemas.microsoft.com/office/drawing/2014/main" id="{A68D1B56-FF89-4B37-B8B8-61C9EAA454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172201"/>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5">
            <a:extLst>
              <a:ext uri="{FF2B5EF4-FFF2-40B4-BE49-F238E27FC236}">
                <a16:creationId xmlns:a16="http://schemas.microsoft.com/office/drawing/2014/main" id="{8446BD10-ABEC-4786-AB00-599C52EBB147}"/>
              </a:ext>
            </a:extLst>
          </p:cNvPr>
          <p:cNvSpPr txBox="1">
            <a:spLocks noChangeArrowheads="1"/>
          </p:cNvSpPr>
          <p:nvPr/>
        </p:nvSpPr>
        <p:spPr bwMode="auto">
          <a:xfrm>
            <a:off x="1524001" y="1"/>
            <a:ext cx="9090025"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sv-SE" altLang="sv-SE" sz="4800" b="1" i="1">
                <a:solidFill>
                  <a:srgbClr val="FF0000"/>
                </a:solidFill>
                <a:latin typeface="Palatino Linotype" panose="02040502050505030304" pitchFamily="18" charset="0"/>
              </a:rPr>
              <a:t>Stiftelsen Jamtli</a:t>
            </a:r>
          </a:p>
          <a:p>
            <a:pPr algn="ctr" eaLnBrk="1" hangingPunct="1">
              <a:lnSpc>
                <a:spcPct val="150000"/>
              </a:lnSpc>
              <a:spcBef>
                <a:spcPct val="0"/>
              </a:spcBef>
              <a:buFontTx/>
              <a:buNone/>
            </a:pPr>
            <a:r>
              <a:rPr lang="sv-SE" altLang="sv-SE" sz="2800" b="1" i="1">
                <a:solidFill>
                  <a:srgbClr val="FF0000"/>
                </a:solidFill>
                <a:latin typeface="Palatino Linotype" panose="02040502050505030304" pitchFamily="18" charset="0"/>
              </a:rPr>
              <a:t>En kort introduktion</a:t>
            </a:r>
          </a:p>
          <a:p>
            <a:pPr algn="ctr" eaLnBrk="1" hangingPunct="1">
              <a:lnSpc>
                <a:spcPct val="150000"/>
              </a:lnSpc>
              <a:spcBef>
                <a:spcPct val="0"/>
              </a:spcBef>
              <a:buFontTx/>
              <a:buNone/>
            </a:pPr>
            <a:endParaRPr lang="sv-SE" altLang="sv-SE" sz="2800" b="1" i="1">
              <a:solidFill>
                <a:srgbClr val="0000FF"/>
              </a:solidFill>
              <a:latin typeface="Palatino Linotype" panose="02040502050505030304" pitchFamily="18" charset="0"/>
            </a:endParaRPr>
          </a:p>
        </p:txBody>
      </p:sp>
      <p:sp>
        <p:nvSpPr>
          <p:cNvPr id="7172" name="textruta 2">
            <a:extLst>
              <a:ext uri="{FF2B5EF4-FFF2-40B4-BE49-F238E27FC236}">
                <a16:creationId xmlns:a16="http://schemas.microsoft.com/office/drawing/2014/main" id="{8B4A87F6-8DA0-4367-AD66-1140205D62EF}"/>
              </a:ext>
            </a:extLst>
          </p:cNvPr>
          <p:cNvSpPr txBox="1">
            <a:spLocks noChangeArrowheads="1"/>
          </p:cNvSpPr>
          <p:nvPr/>
        </p:nvSpPr>
        <p:spPr bwMode="auto">
          <a:xfrm>
            <a:off x="1676400" y="1752601"/>
            <a:ext cx="8839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400" b="1" dirty="0">
                <a:solidFill>
                  <a:srgbClr val="0000FF"/>
                </a:solidFill>
                <a:latin typeface="Palatino Linotype" panose="02040502050505030304" pitchFamily="18" charset="0"/>
              </a:rPr>
              <a:t>Stiftelsen Jamtli har ho</a:t>
            </a:r>
            <a:r>
              <a:rPr lang="da-DK" altLang="sv-SE" sz="2400" b="1" dirty="0">
                <a:solidFill>
                  <a:srgbClr val="0000FF"/>
                </a:solidFill>
                <a:latin typeface="Palatino Linotype" panose="02040502050505030304" pitchFamily="18" charset="0"/>
              </a:rPr>
              <a:t>vedsæde i </a:t>
            </a:r>
            <a:r>
              <a:rPr lang="sv-SE" altLang="sv-SE" sz="2400" b="1" dirty="0">
                <a:solidFill>
                  <a:srgbClr val="0000FF"/>
                </a:solidFill>
                <a:latin typeface="Palatino Linotype" panose="02040502050505030304" pitchFamily="18" charset="0"/>
              </a:rPr>
              <a:t>Ö</a:t>
            </a:r>
            <a:r>
              <a:rPr lang="da-DK" altLang="sv-SE" sz="2400" b="1" dirty="0" err="1">
                <a:solidFill>
                  <a:srgbClr val="0000FF"/>
                </a:solidFill>
                <a:latin typeface="Palatino Linotype" panose="02040502050505030304" pitchFamily="18" charset="0"/>
              </a:rPr>
              <a:t>stersund</a:t>
            </a:r>
            <a:endParaRPr lang="da-DK" altLang="sv-SE" sz="2400" b="1" dirty="0">
              <a:solidFill>
                <a:srgbClr val="0000FF"/>
              </a:solidFill>
              <a:latin typeface="Palatino Linotype" panose="02040502050505030304" pitchFamily="18" charset="0"/>
            </a:endParaRPr>
          </a:p>
          <a:p>
            <a:pPr eaLnBrk="1" hangingPunct="1">
              <a:spcBef>
                <a:spcPct val="0"/>
              </a:spcBef>
              <a:buFontTx/>
              <a:buNone/>
            </a:pPr>
            <a:r>
              <a:rPr lang="da-DK" altLang="sv-SE" sz="2400" b="1" dirty="0">
                <a:solidFill>
                  <a:srgbClr val="0000FF"/>
                </a:solidFill>
                <a:latin typeface="Palatino Linotype" panose="02040502050505030304" pitchFamily="18" charset="0"/>
              </a:rPr>
              <a:t>i regionen </a:t>
            </a:r>
            <a:r>
              <a:rPr lang="da-DK" altLang="sv-SE" sz="2400" b="1" dirty="0" err="1">
                <a:solidFill>
                  <a:srgbClr val="0000FF"/>
                </a:solidFill>
                <a:latin typeface="Palatino Linotype" panose="02040502050505030304" pitchFamily="18" charset="0"/>
              </a:rPr>
              <a:t>Jämtland-Härjedalen</a:t>
            </a:r>
            <a:r>
              <a:rPr lang="da-DK" altLang="sv-SE" sz="2400" b="1" dirty="0">
                <a:solidFill>
                  <a:srgbClr val="0000FF"/>
                </a:solidFill>
                <a:latin typeface="Palatino Linotype" panose="02040502050505030304" pitchFamily="18" charset="0"/>
              </a:rPr>
              <a:t>.</a:t>
            </a:r>
          </a:p>
          <a:p>
            <a:pPr eaLnBrk="1" hangingPunct="1">
              <a:spcBef>
                <a:spcPct val="0"/>
              </a:spcBef>
              <a:buFontTx/>
              <a:buNone/>
            </a:pPr>
            <a:endParaRPr lang="da-DK" altLang="sv-SE" sz="2400" b="1" dirty="0">
              <a:solidFill>
                <a:srgbClr val="0000FF"/>
              </a:solidFill>
              <a:latin typeface="Palatino Linotype" panose="02040502050505030304" pitchFamily="18" charset="0"/>
            </a:endParaRPr>
          </a:p>
          <a:p>
            <a:pPr eaLnBrk="1" hangingPunct="1">
              <a:spcBef>
                <a:spcPct val="0"/>
              </a:spcBef>
              <a:buFontTx/>
              <a:buNone/>
            </a:pPr>
            <a:r>
              <a:rPr lang="da-DK" altLang="sv-SE" sz="2400" b="1" dirty="0">
                <a:solidFill>
                  <a:srgbClr val="0000FF"/>
                </a:solidFill>
                <a:latin typeface="Palatino Linotype" panose="02040502050505030304" pitchFamily="18" charset="0"/>
              </a:rPr>
              <a:t>Regionen </a:t>
            </a:r>
          </a:p>
          <a:p>
            <a:pPr eaLnBrk="1" hangingPunct="1">
              <a:spcBef>
                <a:spcPct val="0"/>
              </a:spcBef>
              <a:buFontTx/>
              <a:buNone/>
            </a:pPr>
            <a:r>
              <a:rPr lang="da-DK" altLang="sv-SE" sz="2400" b="1" dirty="0">
                <a:solidFill>
                  <a:srgbClr val="0000FF"/>
                </a:solidFill>
                <a:latin typeface="Palatino Linotype" panose="02040502050505030304" pitchFamily="18" charset="0"/>
              </a:rPr>
              <a:t>- er lige så stor som Danmark</a:t>
            </a:r>
          </a:p>
          <a:p>
            <a:pPr eaLnBrk="1" hangingPunct="1">
              <a:spcBef>
                <a:spcPct val="0"/>
              </a:spcBef>
              <a:buFontTx/>
              <a:buNone/>
            </a:pPr>
            <a:r>
              <a:rPr lang="da-DK" altLang="sv-SE" sz="2400" b="1" dirty="0">
                <a:solidFill>
                  <a:srgbClr val="0000FF"/>
                </a:solidFill>
                <a:latin typeface="Palatino Linotype" panose="02040502050505030304" pitchFamily="18" charset="0"/>
              </a:rPr>
              <a:t>- har ca. 130 000 indbyggere</a:t>
            </a:r>
          </a:p>
          <a:p>
            <a:pPr eaLnBrk="1" hangingPunct="1">
              <a:spcBef>
                <a:spcPct val="0"/>
              </a:spcBef>
              <a:buFontTx/>
              <a:buNone/>
            </a:pPr>
            <a:r>
              <a:rPr lang="sv-SE" altLang="sv-SE" sz="2400" b="1" i="1" dirty="0">
                <a:solidFill>
                  <a:srgbClr val="0000FF"/>
                </a:solidFill>
                <a:latin typeface="Palatino Linotype" panose="02040502050505030304" pitchFamily="18" charset="0"/>
              </a:rPr>
              <a:t> </a:t>
            </a:r>
          </a:p>
        </p:txBody>
      </p:sp>
      <p:pic>
        <p:nvPicPr>
          <p:cNvPr id="7173" name="Bildobjekt 2">
            <a:extLst>
              <a:ext uri="{FF2B5EF4-FFF2-40B4-BE49-F238E27FC236}">
                <a16:creationId xmlns:a16="http://schemas.microsoft.com/office/drawing/2014/main" id="{6F06B478-1909-462D-90FF-A39924AAB0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1738314"/>
            <a:ext cx="22860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PPMallJamtli2010">
            <a:extLst>
              <a:ext uri="{FF2B5EF4-FFF2-40B4-BE49-F238E27FC236}">
                <a16:creationId xmlns:a16="http://schemas.microsoft.com/office/drawing/2014/main" id="{B1E9D3AE-2CCB-4273-A4D7-F9C72EA43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172201"/>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5">
            <a:extLst>
              <a:ext uri="{FF2B5EF4-FFF2-40B4-BE49-F238E27FC236}">
                <a16:creationId xmlns:a16="http://schemas.microsoft.com/office/drawing/2014/main" id="{E616B4CC-8DC2-4B65-A399-CE8F013F14B2}"/>
              </a:ext>
            </a:extLst>
          </p:cNvPr>
          <p:cNvSpPr txBox="1">
            <a:spLocks noChangeArrowheads="1"/>
          </p:cNvSpPr>
          <p:nvPr/>
        </p:nvSpPr>
        <p:spPr bwMode="auto">
          <a:xfrm>
            <a:off x="1524001" y="1"/>
            <a:ext cx="9090025"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sv-SE" altLang="sv-SE" sz="4800" b="1" i="1">
                <a:solidFill>
                  <a:srgbClr val="FF0000"/>
                </a:solidFill>
                <a:latin typeface="Palatino Linotype" panose="02040502050505030304" pitchFamily="18" charset="0"/>
              </a:rPr>
              <a:t>Stiftelsen Jamtli</a:t>
            </a:r>
          </a:p>
          <a:p>
            <a:pPr algn="ctr" eaLnBrk="1" hangingPunct="1">
              <a:lnSpc>
                <a:spcPct val="150000"/>
              </a:lnSpc>
              <a:spcBef>
                <a:spcPct val="0"/>
              </a:spcBef>
              <a:buFontTx/>
              <a:buNone/>
            </a:pPr>
            <a:r>
              <a:rPr lang="sv-SE" altLang="sv-SE" sz="2800" b="1" i="1">
                <a:solidFill>
                  <a:srgbClr val="FF0000"/>
                </a:solidFill>
                <a:latin typeface="Palatino Linotype" panose="02040502050505030304" pitchFamily="18" charset="0"/>
              </a:rPr>
              <a:t>En kort introduktion</a:t>
            </a:r>
          </a:p>
          <a:p>
            <a:pPr algn="ctr" eaLnBrk="1" hangingPunct="1">
              <a:lnSpc>
                <a:spcPct val="150000"/>
              </a:lnSpc>
              <a:spcBef>
                <a:spcPct val="0"/>
              </a:spcBef>
              <a:buFontTx/>
              <a:buNone/>
            </a:pPr>
            <a:endParaRPr lang="sv-SE" altLang="sv-SE" sz="2800" b="1" i="1">
              <a:solidFill>
                <a:srgbClr val="0000FF"/>
              </a:solidFill>
              <a:latin typeface="Palatino Linotype" panose="02040502050505030304" pitchFamily="18" charset="0"/>
            </a:endParaRPr>
          </a:p>
        </p:txBody>
      </p:sp>
      <p:sp>
        <p:nvSpPr>
          <p:cNvPr id="8196" name="textruta 2">
            <a:extLst>
              <a:ext uri="{FF2B5EF4-FFF2-40B4-BE49-F238E27FC236}">
                <a16:creationId xmlns:a16="http://schemas.microsoft.com/office/drawing/2014/main" id="{3F673188-112B-4880-AC7F-30CA6C09BB14}"/>
              </a:ext>
            </a:extLst>
          </p:cNvPr>
          <p:cNvSpPr txBox="1">
            <a:spLocks noChangeArrowheads="1"/>
          </p:cNvSpPr>
          <p:nvPr/>
        </p:nvSpPr>
        <p:spPr bwMode="auto">
          <a:xfrm>
            <a:off x="1676400" y="1752601"/>
            <a:ext cx="88392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400" b="1" dirty="0">
                <a:solidFill>
                  <a:srgbClr val="0000FF"/>
                </a:solidFill>
                <a:latin typeface="Palatino Linotype" panose="02040502050505030304" pitchFamily="18" charset="0"/>
              </a:rPr>
              <a:t>Stiftelsen Jamtli har ho</a:t>
            </a:r>
            <a:r>
              <a:rPr lang="da-DK" altLang="sv-SE" sz="2400" b="1" dirty="0">
                <a:solidFill>
                  <a:srgbClr val="0000FF"/>
                </a:solidFill>
                <a:latin typeface="Palatino Linotype" panose="02040502050505030304" pitchFamily="18" charset="0"/>
              </a:rPr>
              <a:t>vedsæde i </a:t>
            </a:r>
            <a:r>
              <a:rPr lang="sv-SE" altLang="sv-SE" sz="2400" b="1" dirty="0">
                <a:solidFill>
                  <a:srgbClr val="0000FF"/>
                </a:solidFill>
                <a:latin typeface="Palatino Linotype" panose="02040502050505030304" pitchFamily="18" charset="0"/>
              </a:rPr>
              <a:t>Ö</a:t>
            </a:r>
            <a:r>
              <a:rPr lang="da-DK" altLang="sv-SE" sz="2400" b="1" dirty="0" err="1">
                <a:solidFill>
                  <a:srgbClr val="0000FF"/>
                </a:solidFill>
                <a:latin typeface="Palatino Linotype" panose="02040502050505030304" pitchFamily="18" charset="0"/>
              </a:rPr>
              <a:t>stersund</a:t>
            </a:r>
            <a:endParaRPr lang="da-DK" altLang="sv-SE" sz="2400" b="1" dirty="0">
              <a:solidFill>
                <a:srgbClr val="0000FF"/>
              </a:solidFill>
              <a:latin typeface="Palatino Linotype" panose="02040502050505030304" pitchFamily="18" charset="0"/>
            </a:endParaRPr>
          </a:p>
          <a:p>
            <a:pPr eaLnBrk="1" hangingPunct="1">
              <a:spcBef>
                <a:spcPct val="0"/>
              </a:spcBef>
              <a:buFontTx/>
              <a:buNone/>
            </a:pPr>
            <a:r>
              <a:rPr lang="da-DK" altLang="sv-SE" sz="2400" b="1" dirty="0">
                <a:solidFill>
                  <a:srgbClr val="0000FF"/>
                </a:solidFill>
                <a:latin typeface="Palatino Linotype" panose="02040502050505030304" pitchFamily="18" charset="0"/>
              </a:rPr>
              <a:t>i regionen </a:t>
            </a:r>
            <a:r>
              <a:rPr lang="da-DK" altLang="sv-SE" sz="2400" b="1" dirty="0" err="1">
                <a:solidFill>
                  <a:srgbClr val="0000FF"/>
                </a:solidFill>
                <a:latin typeface="Palatino Linotype" panose="02040502050505030304" pitchFamily="18" charset="0"/>
              </a:rPr>
              <a:t>Jämtland-Härjedalen</a:t>
            </a:r>
            <a:r>
              <a:rPr lang="da-DK" altLang="sv-SE" sz="2400" b="1" dirty="0">
                <a:solidFill>
                  <a:srgbClr val="0000FF"/>
                </a:solidFill>
                <a:latin typeface="Palatino Linotype" panose="02040502050505030304" pitchFamily="18" charset="0"/>
              </a:rPr>
              <a:t>.</a:t>
            </a:r>
          </a:p>
          <a:p>
            <a:pPr eaLnBrk="1" hangingPunct="1">
              <a:spcBef>
                <a:spcPct val="0"/>
              </a:spcBef>
              <a:buFontTx/>
              <a:buNone/>
            </a:pPr>
            <a:endParaRPr lang="da-DK" altLang="sv-SE" sz="2400" b="1" dirty="0">
              <a:solidFill>
                <a:srgbClr val="0000FF"/>
              </a:solidFill>
              <a:latin typeface="Palatino Linotype" panose="02040502050505030304" pitchFamily="18" charset="0"/>
            </a:endParaRPr>
          </a:p>
          <a:p>
            <a:pPr eaLnBrk="1" hangingPunct="1">
              <a:spcBef>
                <a:spcPct val="0"/>
              </a:spcBef>
              <a:buFontTx/>
              <a:buNone/>
            </a:pPr>
            <a:r>
              <a:rPr lang="da-DK" altLang="sv-SE" sz="2400" b="1" dirty="0">
                <a:solidFill>
                  <a:srgbClr val="0000FF"/>
                </a:solidFill>
                <a:latin typeface="Palatino Linotype" panose="02040502050505030304" pitchFamily="18" charset="0"/>
              </a:rPr>
              <a:t>Regionen </a:t>
            </a:r>
          </a:p>
          <a:p>
            <a:pPr eaLnBrk="1" hangingPunct="1">
              <a:spcBef>
                <a:spcPct val="0"/>
              </a:spcBef>
              <a:buFontTx/>
              <a:buNone/>
            </a:pPr>
            <a:r>
              <a:rPr lang="da-DK" altLang="sv-SE" sz="2400" b="1" dirty="0">
                <a:solidFill>
                  <a:srgbClr val="0000FF"/>
                </a:solidFill>
                <a:latin typeface="Palatino Linotype" panose="02040502050505030304" pitchFamily="18" charset="0"/>
              </a:rPr>
              <a:t>- er lige så stor som Danmark</a:t>
            </a:r>
          </a:p>
          <a:p>
            <a:pPr eaLnBrk="1" hangingPunct="1">
              <a:spcBef>
                <a:spcPct val="0"/>
              </a:spcBef>
              <a:buFontTx/>
              <a:buNone/>
            </a:pPr>
            <a:r>
              <a:rPr lang="da-DK" altLang="sv-SE" sz="2400" b="1" dirty="0">
                <a:solidFill>
                  <a:srgbClr val="0000FF"/>
                </a:solidFill>
                <a:latin typeface="Palatino Linotype" panose="02040502050505030304" pitchFamily="18" charset="0"/>
              </a:rPr>
              <a:t>- har ca. 130 000 indbyggere</a:t>
            </a:r>
          </a:p>
          <a:p>
            <a:pPr eaLnBrk="1" hangingPunct="1">
              <a:spcBef>
                <a:spcPct val="0"/>
              </a:spcBef>
              <a:buFontTx/>
              <a:buNone/>
            </a:pPr>
            <a:r>
              <a:rPr lang="da-DK" altLang="sv-SE" sz="2400" b="1" dirty="0">
                <a:solidFill>
                  <a:srgbClr val="0000FF"/>
                </a:solidFill>
                <a:latin typeface="Palatino Linotype" panose="02040502050505030304" pitchFamily="18" charset="0"/>
              </a:rPr>
              <a:t>- lever på turisme og skovbrug</a:t>
            </a:r>
          </a:p>
          <a:p>
            <a:pPr eaLnBrk="1" hangingPunct="1">
              <a:spcBef>
                <a:spcPct val="0"/>
              </a:spcBef>
              <a:buFontTx/>
              <a:buNone/>
            </a:pPr>
            <a:r>
              <a:rPr lang="sv-SE" altLang="sv-SE" sz="2400" b="1" i="1" dirty="0">
                <a:solidFill>
                  <a:srgbClr val="0000FF"/>
                </a:solidFill>
                <a:latin typeface="Palatino Linotype" panose="02040502050505030304" pitchFamily="18" charset="0"/>
              </a:rPr>
              <a:t> </a:t>
            </a:r>
          </a:p>
        </p:txBody>
      </p:sp>
      <p:pic>
        <p:nvPicPr>
          <p:cNvPr id="8197" name="Bildobjekt 2">
            <a:extLst>
              <a:ext uri="{FF2B5EF4-FFF2-40B4-BE49-F238E27FC236}">
                <a16:creationId xmlns:a16="http://schemas.microsoft.com/office/drawing/2014/main" id="{0F63151E-8BC9-46A4-BE37-EA20CF62B9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1738314"/>
            <a:ext cx="22860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PPMallJamtli2010">
            <a:extLst>
              <a:ext uri="{FF2B5EF4-FFF2-40B4-BE49-F238E27FC236}">
                <a16:creationId xmlns:a16="http://schemas.microsoft.com/office/drawing/2014/main" id="{9166DDF4-8BDD-492B-B890-0AC01DB96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172201"/>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5">
            <a:extLst>
              <a:ext uri="{FF2B5EF4-FFF2-40B4-BE49-F238E27FC236}">
                <a16:creationId xmlns:a16="http://schemas.microsoft.com/office/drawing/2014/main" id="{9FD168EA-E415-4052-8C58-11A56E07FE60}"/>
              </a:ext>
            </a:extLst>
          </p:cNvPr>
          <p:cNvSpPr txBox="1">
            <a:spLocks noChangeArrowheads="1"/>
          </p:cNvSpPr>
          <p:nvPr/>
        </p:nvSpPr>
        <p:spPr bwMode="auto">
          <a:xfrm>
            <a:off x="1524001" y="1"/>
            <a:ext cx="9090025"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sv-SE" altLang="sv-SE" sz="4800" b="1" i="1">
                <a:solidFill>
                  <a:srgbClr val="FF0000"/>
                </a:solidFill>
                <a:latin typeface="Palatino Linotype" panose="02040502050505030304" pitchFamily="18" charset="0"/>
              </a:rPr>
              <a:t>Stiftelsen Jamtli</a:t>
            </a:r>
          </a:p>
          <a:p>
            <a:pPr algn="ctr" eaLnBrk="1" hangingPunct="1">
              <a:lnSpc>
                <a:spcPct val="150000"/>
              </a:lnSpc>
              <a:spcBef>
                <a:spcPct val="0"/>
              </a:spcBef>
              <a:buFontTx/>
              <a:buNone/>
            </a:pPr>
            <a:r>
              <a:rPr lang="sv-SE" altLang="sv-SE" sz="2800" b="1" i="1">
                <a:solidFill>
                  <a:srgbClr val="FF0000"/>
                </a:solidFill>
                <a:latin typeface="Palatino Linotype" panose="02040502050505030304" pitchFamily="18" charset="0"/>
              </a:rPr>
              <a:t>En kort introduktion</a:t>
            </a:r>
          </a:p>
          <a:p>
            <a:pPr algn="ctr" eaLnBrk="1" hangingPunct="1">
              <a:lnSpc>
                <a:spcPct val="150000"/>
              </a:lnSpc>
              <a:spcBef>
                <a:spcPct val="0"/>
              </a:spcBef>
              <a:buFontTx/>
              <a:buNone/>
            </a:pPr>
            <a:endParaRPr lang="sv-SE" altLang="sv-SE" sz="2800" b="1" i="1">
              <a:solidFill>
                <a:srgbClr val="0000FF"/>
              </a:solidFill>
              <a:latin typeface="Palatino Linotype" panose="02040502050505030304" pitchFamily="18" charset="0"/>
            </a:endParaRPr>
          </a:p>
        </p:txBody>
      </p:sp>
      <p:sp>
        <p:nvSpPr>
          <p:cNvPr id="9220" name="textruta 2">
            <a:extLst>
              <a:ext uri="{FF2B5EF4-FFF2-40B4-BE49-F238E27FC236}">
                <a16:creationId xmlns:a16="http://schemas.microsoft.com/office/drawing/2014/main" id="{E9A1991A-212A-4F3E-9604-8FA56A6B3769}"/>
              </a:ext>
            </a:extLst>
          </p:cNvPr>
          <p:cNvSpPr txBox="1">
            <a:spLocks noChangeArrowheads="1"/>
          </p:cNvSpPr>
          <p:nvPr/>
        </p:nvSpPr>
        <p:spPr bwMode="auto">
          <a:xfrm>
            <a:off x="1676400" y="1752600"/>
            <a:ext cx="8839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400" b="1" dirty="0">
                <a:solidFill>
                  <a:srgbClr val="0000FF"/>
                </a:solidFill>
                <a:latin typeface="Palatino Linotype" panose="02040502050505030304" pitchFamily="18" charset="0"/>
              </a:rPr>
              <a:t>Stiftelsen Jamtli har ho</a:t>
            </a:r>
            <a:r>
              <a:rPr lang="da-DK" altLang="sv-SE" sz="2400" b="1" dirty="0">
                <a:solidFill>
                  <a:srgbClr val="0000FF"/>
                </a:solidFill>
                <a:latin typeface="Palatino Linotype" panose="02040502050505030304" pitchFamily="18" charset="0"/>
              </a:rPr>
              <a:t>vedsæde i </a:t>
            </a:r>
            <a:r>
              <a:rPr lang="sv-SE" altLang="sv-SE" sz="2400" b="1" dirty="0">
                <a:solidFill>
                  <a:srgbClr val="0000FF"/>
                </a:solidFill>
                <a:latin typeface="Palatino Linotype" panose="02040502050505030304" pitchFamily="18" charset="0"/>
              </a:rPr>
              <a:t>Ö</a:t>
            </a:r>
            <a:r>
              <a:rPr lang="da-DK" altLang="sv-SE" sz="2400" b="1" dirty="0" err="1">
                <a:solidFill>
                  <a:srgbClr val="0000FF"/>
                </a:solidFill>
                <a:latin typeface="Palatino Linotype" panose="02040502050505030304" pitchFamily="18" charset="0"/>
              </a:rPr>
              <a:t>stersund</a:t>
            </a:r>
            <a:endParaRPr lang="da-DK" altLang="sv-SE" sz="2400" b="1" dirty="0">
              <a:solidFill>
                <a:srgbClr val="0000FF"/>
              </a:solidFill>
              <a:latin typeface="Palatino Linotype" panose="02040502050505030304" pitchFamily="18" charset="0"/>
            </a:endParaRPr>
          </a:p>
          <a:p>
            <a:pPr eaLnBrk="1" hangingPunct="1">
              <a:spcBef>
                <a:spcPct val="0"/>
              </a:spcBef>
              <a:buFontTx/>
              <a:buNone/>
            </a:pPr>
            <a:r>
              <a:rPr lang="da-DK" altLang="sv-SE" sz="2400" b="1" dirty="0">
                <a:solidFill>
                  <a:srgbClr val="0000FF"/>
                </a:solidFill>
                <a:latin typeface="Palatino Linotype" panose="02040502050505030304" pitchFamily="18" charset="0"/>
              </a:rPr>
              <a:t>i regionen </a:t>
            </a:r>
            <a:r>
              <a:rPr lang="da-DK" altLang="sv-SE" sz="2400" b="1" dirty="0" err="1">
                <a:solidFill>
                  <a:srgbClr val="0000FF"/>
                </a:solidFill>
                <a:latin typeface="Palatino Linotype" panose="02040502050505030304" pitchFamily="18" charset="0"/>
              </a:rPr>
              <a:t>Jämtland-Härjedalen</a:t>
            </a:r>
            <a:r>
              <a:rPr lang="da-DK" altLang="sv-SE" sz="2400" b="1" dirty="0">
                <a:solidFill>
                  <a:srgbClr val="0000FF"/>
                </a:solidFill>
                <a:latin typeface="Palatino Linotype" panose="02040502050505030304" pitchFamily="18" charset="0"/>
              </a:rPr>
              <a:t>.</a:t>
            </a:r>
          </a:p>
          <a:p>
            <a:pPr eaLnBrk="1" hangingPunct="1">
              <a:spcBef>
                <a:spcPct val="0"/>
              </a:spcBef>
              <a:buFontTx/>
              <a:buNone/>
            </a:pPr>
            <a:endParaRPr lang="da-DK" altLang="sv-SE" sz="2400" b="1" dirty="0">
              <a:solidFill>
                <a:srgbClr val="0000FF"/>
              </a:solidFill>
              <a:latin typeface="Palatino Linotype" panose="02040502050505030304" pitchFamily="18" charset="0"/>
            </a:endParaRPr>
          </a:p>
          <a:p>
            <a:pPr eaLnBrk="1" hangingPunct="1">
              <a:spcBef>
                <a:spcPct val="0"/>
              </a:spcBef>
              <a:buFontTx/>
              <a:buNone/>
            </a:pPr>
            <a:r>
              <a:rPr lang="da-DK" altLang="sv-SE" sz="2400" b="1" dirty="0">
                <a:solidFill>
                  <a:srgbClr val="0000FF"/>
                </a:solidFill>
                <a:latin typeface="Palatino Linotype" panose="02040502050505030304" pitchFamily="18" charset="0"/>
              </a:rPr>
              <a:t>Regionen </a:t>
            </a:r>
          </a:p>
          <a:p>
            <a:pPr eaLnBrk="1" hangingPunct="1">
              <a:spcBef>
                <a:spcPct val="0"/>
              </a:spcBef>
              <a:buFontTx/>
              <a:buNone/>
            </a:pPr>
            <a:r>
              <a:rPr lang="da-DK" altLang="sv-SE" sz="2400" b="1" dirty="0">
                <a:solidFill>
                  <a:srgbClr val="0000FF"/>
                </a:solidFill>
                <a:latin typeface="Palatino Linotype" panose="02040502050505030304" pitchFamily="18" charset="0"/>
              </a:rPr>
              <a:t>- er lige så stor som Danmark</a:t>
            </a:r>
          </a:p>
          <a:p>
            <a:pPr eaLnBrk="1" hangingPunct="1">
              <a:spcBef>
                <a:spcPct val="0"/>
              </a:spcBef>
              <a:buFontTx/>
              <a:buNone/>
            </a:pPr>
            <a:r>
              <a:rPr lang="da-DK" altLang="sv-SE" sz="2400" b="1" dirty="0">
                <a:solidFill>
                  <a:srgbClr val="0000FF"/>
                </a:solidFill>
                <a:latin typeface="Palatino Linotype" panose="02040502050505030304" pitchFamily="18" charset="0"/>
              </a:rPr>
              <a:t>- har ca. 130 000 indbyggere</a:t>
            </a:r>
          </a:p>
          <a:p>
            <a:pPr eaLnBrk="1" hangingPunct="1">
              <a:spcBef>
                <a:spcPct val="0"/>
              </a:spcBef>
              <a:buFontTx/>
              <a:buNone/>
            </a:pPr>
            <a:r>
              <a:rPr lang="da-DK" altLang="sv-SE" sz="2400" b="1" dirty="0">
                <a:solidFill>
                  <a:srgbClr val="0000FF"/>
                </a:solidFill>
                <a:latin typeface="Palatino Linotype" panose="02040502050505030304" pitchFamily="18" charset="0"/>
              </a:rPr>
              <a:t>- lever på turisme og skovbrug</a:t>
            </a:r>
          </a:p>
          <a:p>
            <a:pPr eaLnBrk="1" hangingPunct="1">
              <a:spcBef>
                <a:spcPct val="0"/>
              </a:spcBef>
              <a:buFontTx/>
              <a:buNone/>
            </a:pPr>
            <a:r>
              <a:rPr lang="da-DK" altLang="sv-SE" sz="2400" b="1" dirty="0">
                <a:solidFill>
                  <a:srgbClr val="0000FF"/>
                </a:solidFill>
                <a:latin typeface="Palatino Linotype" panose="02040502050505030304" pitchFamily="18" charset="0"/>
              </a:rPr>
              <a:t>- skiturisme, fjeldvandring, jagt og kultur</a:t>
            </a:r>
          </a:p>
          <a:p>
            <a:pPr eaLnBrk="1" hangingPunct="1">
              <a:spcBef>
                <a:spcPct val="0"/>
              </a:spcBef>
              <a:buFontTx/>
              <a:buNone/>
            </a:pPr>
            <a:r>
              <a:rPr lang="sv-SE" altLang="sv-SE" sz="2400" b="1" i="1" dirty="0">
                <a:solidFill>
                  <a:srgbClr val="0000FF"/>
                </a:solidFill>
                <a:latin typeface="Palatino Linotype" panose="02040502050505030304" pitchFamily="18" charset="0"/>
              </a:rPr>
              <a:t> </a:t>
            </a:r>
          </a:p>
        </p:txBody>
      </p:sp>
      <p:pic>
        <p:nvPicPr>
          <p:cNvPr id="9221" name="Bildobjekt 2">
            <a:extLst>
              <a:ext uri="{FF2B5EF4-FFF2-40B4-BE49-F238E27FC236}">
                <a16:creationId xmlns:a16="http://schemas.microsoft.com/office/drawing/2014/main" id="{16E377D5-57D0-4226-94C0-B702EE703B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1738314"/>
            <a:ext cx="22860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PPMallJamtli2010">
            <a:extLst>
              <a:ext uri="{FF2B5EF4-FFF2-40B4-BE49-F238E27FC236}">
                <a16:creationId xmlns:a16="http://schemas.microsoft.com/office/drawing/2014/main" id="{97472BFD-B7B7-4C4C-B232-8958BA5A5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172201"/>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5">
            <a:extLst>
              <a:ext uri="{FF2B5EF4-FFF2-40B4-BE49-F238E27FC236}">
                <a16:creationId xmlns:a16="http://schemas.microsoft.com/office/drawing/2014/main" id="{EA5F5EFB-B702-4ADF-BE23-1174A82605B3}"/>
              </a:ext>
            </a:extLst>
          </p:cNvPr>
          <p:cNvSpPr txBox="1">
            <a:spLocks noChangeArrowheads="1"/>
          </p:cNvSpPr>
          <p:nvPr/>
        </p:nvSpPr>
        <p:spPr bwMode="auto">
          <a:xfrm>
            <a:off x="1524001" y="1"/>
            <a:ext cx="9090025"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sv-SE" altLang="sv-SE" sz="4800" b="1" i="1">
                <a:solidFill>
                  <a:srgbClr val="FF0000"/>
                </a:solidFill>
                <a:latin typeface="Palatino Linotype" panose="02040502050505030304" pitchFamily="18" charset="0"/>
              </a:rPr>
              <a:t>Stiftelsen Jamtli</a:t>
            </a:r>
          </a:p>
          <a:p>
            <a:pPr algn="ctr" eaLnBrk="1" hangingPunct="1">
              <a:lnSpc>
                <a:spcPct val="150000"/>
              </a:lnSpc>
              <a:spcBef>
                <a:spcPct val="0"/>
              </a:spcBef>
              <a:buFontTx/>
              <a:buNone/>
            </a:pPr>
            <a:r>
              <a:rPr lang="sv-SE" altLang="sv-SE" sz="2800" b="1" i="1">
                <a:solidFill>
                  <a:srgbClr val="FF0000"/>
                </a:solidFill>
                <a:latin typeface="Palatino Linotype" panose="02040502050505030304" pitchFamily="18" charset="0"/>
              </a:rPr>
              <a:t>En kort introduktion</a:t>
            </a:r>
          </a:p>
          <a:p>
            <a:pPr algn="ctr" eaLnBrk="1" hangingPunct="1">
              <a:lnSpc>
                <a:spcPct val="150000"/>
              </a:lnSpc>
              <a:spcBef>
                <a:spcPct val="0"/>
              </a:spcBef>
              <a:buFontTx/>
              <a:buNone/>
            </a:pPr>
            <a:endParaRPr lang="sv-SE" altLang="sv-SE" sz="2800" b="1" i="1">
              <a:solidFill>
                <a:srgbClr val="0000FF"/>
              </a:solidFill>
              <a:latin typeface="Palatino Linotype" panose="02040502050505030304" pitchFamily="18" charset="0"/>
            </a:endParaRPr>
          </a:p>
        </p:txBody>
      </p:sp>
      <p:sp>
        <p:nvSpPr>
          <p:cNvPr id="10244" name="textruta 2">
            <a:extLst>
              <a:ext uri="{FF2B5EF4-FFF2-40B4-BE49-F238E27FC236}">
                <a16:creationId xmlns:a16="http://schemas.microsoft.com/office/drawing/2014/main" id="{098C0AC9-9DE2-495A-AAC4-2DB736DE259E}"/>
              </a:ext>
            </a:extLst>
          </p:cNvPr>
          <p:cNvSpPr txBox="1">
            <a:spLocks noChangeArrowheads="1"/>
          </p:cNvSpPr>
          <p:nvPr/>
        </p:nvSpPr>
        <p:spPr bwMode="auto">
          <a:xfrm>
            <a:off x="1676400" y="1752600"/>
            <a:ext cx="88392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400" b="1" dirty="0">
                <a:solidFill>
                  <a:srgbClr val="0000FF"/>
                </a:solidFill>
                <a:latin typeface="Palatino Linotype" panose="02040502050505030304" pitchFamily="18" charset="0"/>
              </a:rPr>
              <a:t>Stiftelsen Jamtli har ho</a:t>
            </a:r>
            <a:r>
              <a:rPr lang="da-DK" altLang="sv-SE" sz="2400" b="1" dirty="0">
                <a:solidFill>
                  <a:srgbClr val="0000FF"/>
                </a:solidFill>
                <a:latin typeface="Palatino Linotype" panose="02040502050505030304" pitchFamily="18" charset="0"/>
              </a:rPr>
              <a:t>vedsæde i </a:t>
            </a:r>
            <a:r>
              <a:rPr lang="sv-SE" altLang="sv-SE" sz="2400" b="1" dirty="0">
                <a:solidFill>
                  <a:srgbClr val="0000FF"/>
                </a:solidFill>
                <a:latin typeface="Palatino Linotype" panose="02040502050505030304" pitchFamily="18" charset="0"/>
              </a:rPr>
              <a:t>Ö</a:t>
            </a:r>
            <a:r>
              <a:rPr lang="da-DK" altLang="sv-SE" sz="2400" b="1" dirty="0" err="1">
                <a:solidFill>
                  <a:srgbClr val="0000FF"/>
                </a:solidFill>
                <a:latin typeface="Palatino Linotype" panose="02040502050505030304" pitchFamily="18" charset="0"/>
              </a:rPr>
              <a:t>stersund</a:t>
            </a:r>
            <a:endParaRPr lang="da-DK" altLang="sv-SE" sz="2400" b="1" dirty="0">
              <a:solidFill>
                <a:srgbClr val="0000FF"/>
              </a:solidFill>
              <a:latin typeface="Palatino Linotype" panose="02040502050505030304" pitchFamily="18" charset="0"/>
            </a:endParaRPr>
          </a:p>
          <a:p>
            <a:pPr eaLnBrk="1" hangingPunct="1">
              <a:spcBef>
                <a:spcPct val="0"/>
              </a:spcBef>
              <a:buFontTx/>
              <a:buNone/>
            </a:pPr>
            <a:r>
              <a:rPr lang="da-DK" altLang="sv-SE" sz="2400" b="1" dirty="0">
                <a:solidFill>
                  <a:srgbClr val="0000FF"/>
                </a:solidFill>
                <a:latin typeface="Palatino Linotype" panose="02040502050505030304" pitchFamily="18" charset="0"/>
              </a:rPr>
              <a:t>i regionen </a:t>
            </a:r>
            <a:r>
              <a:rPr lang="da-DK" altLang="sv-SE" sz="2400" b="1" dirty="0" err="1">
                <a:solidFill>
                  <a:srgbClr val="0000FF"/>
                </a:solidFill>
                <a:latin typeface="Palatino Linotype" panose="02040502050505030304" pitchFamily="18" charset="0"/>
              </a:rPr>
              <a:t>Jämtland-Härjedalen</a:t>
            </a:r>
            <a:r>
              <a:rPr lang="da-DK" altLang="sv-SE" sz="2400" b="1" dirty="0">
                <a:solidFill>
                  <a:srgbClr val="0000FF"/>
                </a:solidFill>
                <a:latin typeface="Palatino Linotype" panose="02040502050505030304" pitchFamily="18" charset="0"/>
              </a:rPr>
              <a:t>.</a:t>
            </a:r>
          </a:p>
          <a:p>
            <a:pPr eaLnBrk="1" hangingPunct="1">
              <a:spcBef>
                <a:spcPct val="0"/>
              </a:spcBef>
              <a:buFontTx/>
              <a:buNone/>
            </a:pPr>
            <a:endParaRPr lang="da-DK" altLang="sv-SE" sz="2400" b="1" dirty="0">
              <a:solidFill>
                <a:srgbClr val="0000FF"/>
              </a:solidFill>
              <a:latin typeface="Palatino Linotype" panose="02040502050505030304" pitchFamily="18" charset="0"/>
            </a:endParaRPr>
          </a:p>
          <a:p>
            <a:pPr eaLnBrk="1" hangingPunct="1">
              <a:spcBef>
                <a:spcPct val="0"/>
              </a:spcBef>
              <a:buFontTx/>
              <a:buNone/>
            </a:pPr>
            <a:r>
              <a:rPr lang="da-DK" altLang="sv-SE" sz="2400" b="1" dirty="0">
                <a:solidFill>
                  <a:srgbClr val="0000FF"/>
                </a:solidFill>
                <a:latin typeface="Palatino Linotype" panose="02040502050505030304" pitchFamily="18" charset="0"/>
              </a:rPr>
              <a:t>Regionen </a:t>
            </a:r>
          </a:p>
          <a:p>
            <a:pPr eaLnBrk="1" hangingPunct="1">
              <a:spcBef>
                <a:spcPct val="0"/>
              </a:spcBef>
              <a:buFontTx/>
              <a:buNone/>
            </a:pPr>
            <a:r>
              <a:rPr lang="da-DK" altLang="sv-SE" sz="2400" b="1" dirty="0">
                <a:solidFill>
                  <a:srgbClr val="0000FF"/>
                </a:solidFill>
                <a:latin typeface="Palatino Linotype" panose="02040502050505030304" pitchFamily="18" charset="0"/>
              </a:rPr>
              <a:t>- er lige så stor som Danmark</a:t>
            </a:r>
          </a:p>
          <a:p>
            <a:pPr eaLnBrk="1" hangingPunct="1">
              <a:spcBef>
                <a:spcPct val="0"/>
              </a:spcBef>
              <a:buFontTx/>
              <a:buNone/>
            </a:pPr>
            <a:r>
              <a:rPr lang="da-DK" altLang="sv-SE" sz="2400" b="1" dirty="0">
                <a:solidFill>
                  <a:srgbClr val="0000FF"/>
                </a:solidFill>
                <a:latin typeface="Palatino Linotype" panose="02040502050505030304" pitchFamily="18" charset="0"/>
              </a:rPr>
              <a:t>- har ca. 130 000 indbyggere</a:t>
            </a:r>
          </a:p>
          <a:p>
            <a:pPr eaLnBrk="1" hangingPunct="1">
              <a:spcBef>
                <a:spcPct val="0"/>
              </a:spcBef>
              <a:buFontTx/>
              <a:buNone/>
            </a:pPr>
            <a:r>
              <a:rPr lang="da-DK" altLang="sv-SE" sz="2400" b="1" dirty="0">
                <a:solidFill>
                  <a:srgbClr val="0000FF"/>
                </a:solidFill>
                <a:latin typeface="Palatino Linotype" panose="02040502050505030304" pitchFamily="18" charset="0"/>
              </a:rPr>
              <a:t>- lever på turisme og skovbrug</a:t>
            </a:r>
          </a:p>
          <a:p>
            <a:pPr eaLnBrk="1" hangingPunct="1">
              <a:spcBef>
                <a:spcPct val="0"/>
              </a:spcBef>
              <a:buFontTx/>
              <a:buNone/>
            </a:pPr>
            <a:r>
              <a:rPr lang="da-DK" altLang="sv-SE" sz="2400" b="1" dirty="0">
                <a:solidFill>
                  <a:srgbClr val="0000FF"/>
                </a:solidFill>
                <a:latin typeface="Palatino Linotype" panose="02040502050505030304" pitchFamily="18" charset="0"/>
              </a:rPr>
              <a:t>- skiturisme, fjeldvandring, jagt og kultur</a:t>
            </a:r>
          </a:p>
          <a:p>
            <a:pPr eaLnBrk="1" hangingPunct="1">
              <a:spcBef>
                <a:spcPct val="0"/>
              </a:spcBef>
              <a:buFontTx/>
              <a:buNone/>
            </a:pPr>
            <a:r>
              <a:rPr lang="da-DK" altLang="sv-SE" sz="2400" b="1" dirty="0">
                <a:solidFill>
                  <a:srgbClr val="0000FF"/>
                </a:solidFill>
                <a:latin typeface="Palatino Linotype" panose="02040502050505030304" pitchFamily="18" charset="0"/>
              </a:rPr>
              <a:t>- laveste uddannelsesniveau i Sverige</a:t>
            </a:r>
          </a:p>
          <a:p>
            <a:pPr eaLnBrk="1" hangingPunct="1">
              <a:spcBef>
                <a:spcPct val="0"/>
              </a:spcBef>
              <a:buFontTx/>
              <a:buNone/>
            </a:pPr>
            <a:r>
              <a:rPr lang="sv-SE" altLang="sv-SE" sz="2400" b="1" i="1" dirty="0">
                <a:solidFill>
                  <a:srgbClr val="0000FF"/>
                </a:solidFill>
                <a:latin typeface="Palatino Linotype" panose="02040502050505030304" pitchFamily="18" charset="0"/>
              </a:rPr>
              <a:t> </a:t>
            </a:r>
          </a:p>
        </p:txBody>
      </p:sp>
      <p:pic>
        <p:nvPicPr>
          <p:cNvPr id="10245" name="Bildobjekt 2">
            <a:extLst>
              <a:ext uri="{FF2B5EF4-FFF2-40B4-BE49-F238E27FC236}">
                <a16:creationId xmlns:a16="http://schemas.microsoft.com/office/drawing/2014/main" id="{A51BE22F-F29B-475A-A904-14A4471342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1738314"/>
            <a:ext cx="22860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PPMallJamtli2010">
            <a:extLst>
              <a:ext uri="{FF2B5EF4-FFF2-40B4-BE49-F238E27FC236}">
                <a16:creationId xmlns:a16="http://schemas.microsoft.com/office/drawing/2014/main" id="{F0AF88A2-C489-4F95-8037-D71899007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172201"/>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5">
            <a:extLst>
              <a:ext uri="{FF2B5EF4-FFF2-40B4-BE49-F238E27FC236}">
                <a16:creationId xmlns:a16="http://schemas.microsoft.com/office/drawing/2014/main" id="{E36135C4-6E23-4584-BA29-5970834C8BB2}"/>
              </a:ext>
            </a:extLst>
          </p:cNvPr>
          <p:cNvSpPr txBox="1">
            <a:spLocks noChangeArrowheads="1"/>
          </p:cNvSpPr>
          <p:nvPr/>
        </p:nvSpPr>
        <p:spPr bwMode="auto">
          <a:xfrm>
            <a:off x="1524001" y="1"/>
            <a:ext cx="9090025"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sv-SE" altLang="sv-SE" sz="4800" b="1" i="1">
                <a:solidFill>
                  <a:srgbClr val="FF0000"/>
                </a:solidFill>
                <a:latin typeface="Palatino Linotype" panose="02040502050505030304" pitchFamily="18" charset="0"/>
              </a:rPr>
              <a:t>Stiftelsen Jamtli</a:t>
            </a:r>
          </a:p>
          <a:p>
            <a:pPr algn="ctr" eaLnBrk="1" hangingPunct="1">
              <a:lnSpc>
                <a:spcPct val="150000"/>
              </a:lnSpc>
              <a:spcBef>
                <a:spcPct val="0"/>
              </a:spcBef>
              <a:buFontTx/>
              <a:buNone/>
            </a:pPr>
            <a:r>
              <a:rPr lang="sv-SE" altLang="sv-SE" sz="2800" b="1" i="1">
                <a:solidFill>
                  <a:srgbClr val="FF0000"/>
                </a:solidFill>
                <a:latin typeface="Palatino Linotype" panose="02040502050505030304" pitchFamily="18" charset="0"/>
              </a:rPr>
              <a:t>En kort introduktion</a:t>
            </a:r>
          </a:p>
          <a:p>
            <a:pPr algn="ctr" eaLnBrk="1" hangingPunct="1">
              <a:lnSpc>
                <a:spcPct val="150000"/>
              </a:lnSpc>
              <a:spcBef>
                <a:spcPct val="0"/>
              </a:spcBef>
              <a:buFontTx/>
              <a:buNone/>
            </a:pPr>
            <a:endParaRPr lang="sv-SE" altLang="sv-SE" sz="2800" b="1" i="1">
              <a:solidFill>
                <a:srgbClr val="0000FF"/>
              </a:solidFill>
              <a:latin typeface="Palatino Linotype" panose="02040502050505030304" pitchFamily="18" charset="0"/>
            </a:endParaRPr>
          </a:p>
        </p:txBody>
      </p:sp>
      <p:sp>
        <p:nvSpPr>
          <p:cNvPr id="11268" name="textruta 2">
            <a:extLst>
              <a:ext uri="{FF2B5EF4-FFF2-40B4-BE49-F238E27FC236}">
                <a16:creationId xmlns:a16="http://schemas.microsoft.com/office/drawing/2014/main" id="{B91EA0C1-9D3F-4D47-84E8-40E327B27110}"/>
              </a:ext>
            </a:extLst>
          </p:cNvPr>
          <p:cNvSpPr txBox="1">
            <a:spLocks noChangeArrowheads="1"/>
          </p:cNvSpPr>
          <p:nvPr/>
        </p:nvSpPr>
        <p:spPr bwMode="auto">
          <a:xfrm>
            <a:off x="1676400" y="1752601"/>
            <a:ext cx="88392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400" b="1" dirty="0">
                <a:solidFill>
                  <a:srgbClr val="0000FF"/>
                </a:solidFill>
                <a:latin typeface="Palatino Linotype" panose="02040502050505030304" pitchFamily="18" charset="0"/>
              </a:rPr>
              <a:t>Stiftelsen Jamtli har ho</a:t>
            </a:r>
            <a:r>
              <a:rPr lang="da-DK" altLang="sv-SE" sz="2400" b="1" dirty="0">
                <a:solidFill>
                  <a:srgbClr val="0000FF"/>
                </a:solidFill>
                <a:latin typeface="Palatino Linotype" panose="02040502050505030304" pitchFamily="18" charset="0"/>
              </a:rPr>
              <a:t>vedsæde i </a:t>
            </a:r>
            <a:r>
              <a:rPr lang="sv-SE" altLang="sv-SE" sz="2400" b="1" dirty="0">
                <a:solidFill>
                  <a:srgbClr val="0000FF"/>
                </a:solidFill>
                <a:latin typeface="Palatino Linotype" panose="02040502050505030304" pitchFamily="18" charset="0"/>
              </a:rPr>
              <a:t>Ö</a:t>
            </a:r>
            <a:r>
              <a:rPr lang="da-DK" altLang="sv-SE" sz="2400" b="1" dirty="0" err="1">
                <a:solidFill>
                  <a:srgbClr val="0000FF"/>
                </a:solidFill>
                <a:latin typeface="Palatino Linotype" panose="02040502050505030304" pitchFamily="18" charset="0"/>
              </a:rPr>
              <a:t>stersund</a:t>
            </a:r>
            <a:endParaRPr lang="da-DK" altLang="sv-SE" sz="2400" b="1" dirty="0">
              <a:solidFill>
                <a:srgbClr val="0000FF"/>
              </a:solidFill>
              <a:latin typeface="Palatino Linotype" panose="02040502050505030304" pitchFamily="18" charset="0"/>
            </a:endParaRPr>
          </a:p>
          <a:p>
            <a:pPr eaLnBrk="1" hangingPunct="1">
              <a:spcBef>
                <a:spcPct val="0"/>
              </a:spcBef>
              <a:buFontTx/>
              <a:buNone/>
            </a:pPr>
            <a:r>
              <a:rPr lang="da-DK" altLang="sv-SE" sz="2400" b="1" dirty="0">
                <a:solidFill>
                  <a:srgbClr val="0000FF"/>
                </a:solidFill>
                <a:latin typeface="Palatino Linotype" panose="02040502050505030304" pitchFamily="18" charset="0"/>
              </a:rPr>
              <a:t>i regionen </a:t>
            </a:r>
            <a:r>
              <a:rPr lang="da-DK" altLang="sv-SE" sz="2400" b="1" dirty="0" err="1">
                <a:solidFill>
                  <a:srgbClr val="0000FF"/>
                </a:solidFill>
                <a:latin typeface="Palatino Linotype" panose="02040502050505030304" pitchFamily="18" charset="0"/>
              </a:rPr>
              <a:t>Jämtland-Härjedalen</a:t>
            </a:r>
            <a:r>
              <a:rPr lang="da-DK" altLang="sv-SE" sz="2400" b="1" dirty="0">
                <a:solidFill>
                  <a:srgbClr val="0000FF"/>
                </a:solidFill>
                <a:latin typeface="Palatino Linotype" panose="02040502050505030304" pitchFamily="18" charset="0"/>
              </a:rPr>
              <a:t>.</a:t>
            </a:r>
          </a:p>
          <a:p>
            <a:pPr eaLnBrk="1" hangingPunct="1">
              <a:spcBef>
                <a:spcPct val="0"/>
              </a:spcBef>
              <a:buFontTx/>
              <a:buNone/>
            </a:pPr>
            <a:endParaRPr lang="da-DK" altLang="sv-SE" sz="2400" b="1" dirty="0">
              <a:solidFill>
                <a:srgbClr val="0000FF"/>
              </a:solidFill>
              <a:latin typeface="Palatino Linotype" panose="02040502050505030304" pitchFamily="18" charset="0"/>
            </a:endParaRPr>
          </a:p>
          <a:p>
            <a:pPr eaLnBrk="1" hangingPunct="1">
              <a:spcBef>
                <a:spcPct val="0"/>
              </a:spcBef>
              <a:buFontTx/>
              <a:buNone/>
            </a:pPr>
            <a:r>
              <a:rPr lang="da-DK" altLang="sv-SE" sz="2400" b="1" dirty="0">
                <a:solidFill>
                  <a:srgbClr val="0000FF"/>
                </a:solidFill>
                <a:latin typeface="Palatino Linotype" panose="02040502050505030304" pitchFamily="18" charset="0"/>
              </a:rPr>
              <a:t>Regionen </a:t>
            </a:r>
          </a:p>
          <a:p>
            <a:pPr eaLnBrk="1" hangingPunct="1">
              <a:spcBef>
                <a:spcPct val="0"/>
              </a:spcBef>
              <a:buFontTx/>
              <a:buNone/>
            </a:pPr>
            <a:r>
              <a:rPr lang="da-DK" altLang="sv-SE" sz="2400" b="1" dirty="0">
                <a:solidFill>
                  <a:srgbClr val="0000FF"/>
                </a:solidFill>
                <a:latin typeface="Palatino Linotype" panose="02040502050505030304" pitchFamily="18" charset="0"/>
              </a:rPr>
              <a:t>- er lige så stor som Danmark</a:t>
            </a:r>
          </a:p>
          <a:p>
            <a:pPr eaLnBrk="1" hangingPunct="1">
              <a:spcBef>
                <a:spcPct val="0"/>
              </a:spcBef>
              <a:buFontTx/>
              <a:buNone/>
            </a:pPr>
            <a:r>
              <a:rPr lang="da-DK" altLang="sv-SE" sz="2400" b="1" dirty="0">
                <a:solidFill>
                  <a:srgbClr val="0000FF"/>
                </a:solidFill>
                <a:latin typeface="Palatino Linotype" panose="02040502050505030304" pitchFamily="18" charset="0"/>
              </a:rPr>
              <a:t>- har ca. 130 000 indbyggere</a:t>
            </a:r>
          </a:p>
          <a:p>
            <a:pPr eaLnBrk="1" hangingPunct="1">
              <a:spcBef>
                <a:spcPct val="0"/>
              </a:spcBef>
              <a:buFontTx/>
              <a:buNone/>
            </a:pPr>
            <a:r>
              <a:rPr lang="da-DK" altLang="sv-SE" sz="2400" b="1" dirty="0">
                <a:solidFill>
                  <a:srgbClr val="0000FF"/>
                </a:solidFill>
                <a:latin typeface="Palatino Linotype" panose="02040502050505030304" pitchFamily="18" charset="0"/>
              </a:rPr>
              <a:t>- lever på turisme og skovbrug</a:t>
            </a:r>
          </a:p>
          <a:p>
            <a:pPr eaLnBrk="1" hangingPunct="1">
              <a:spcBef>
                <a:spcPct val="0"/>
              </a:spcBef>
              <a:buFontTx/>
              <a:buNone/>
            </a:pPr>
            <a:r>
              <a:rPr lang="da-DK" altLang="sv-SE" sz="2400" b="1" dirty="0">
                <a:solidFill>
                  <a:srgbClr val="0000FF"/>
                </a:solidFill>
                <a:latin typeface="Palatino Linotype" panose="02040502050505030304" pitchFamily="18" charset="0"/>
              </a:rPr>
              <a:t>- skiturisme, fjeldvandring, jagt og kultur</a:t>
            </a:r>
          </a:p>
          <a:p>
            <a:pPr eaLnBrk="1" hangingPunct="1">
              <a:spcBef>
                <a:spcPct val="0"/>
              </a:spcBef>
              <a:buFontTx/>
              <a:buNone/>
            </a:pPr>
            <a:r>
              <a:rPr lang="da-DK" altLang="sv-SE" sz="2400" b="1" dirty="0">
                <a:solidFill>
                  <a:srgbClr val="0000FF"/>
                </a:solidFill>
                <a:latin typeface="Palatino Linotype" panose="02040502050505030304" pitchFamily="18" charset="0"/>
              </a:rPr>
              <a:t>- laveste uddannelsesniveau i Sverige</a:t>
            </a:r>
          </a:p>
          <a:p>
            <a:pPr eaLnBrk="1" hangingPunct="1">
              <a:spcBef>
                <a:spcPct val="0"/>
              </a:spcBef>
              <a:buFontTx/>
              <a:buNone/>
            </a:pPr>
            <a:r>
              <a:rPr lang="da-DK" altLang="sv-SE" sz="2400" b="1" dirty="0">
                <a:solidFill>
                  <a:srgbClr val="0000FF"/>
                </a:solidFill>
                <a:latin typeface="Palatino Linotype" panose="02040502050505030304" pitchFamily="18" charset="0"/>
              </a:rPr>
              <a:t>- meget stærk regional patriotisme – norsk</a:t>
            </a:r>
          </a:p>
          <a:p>
            <a:pPr eaLnBrk="1" hangingPunct="1">
              <a:spcBef>
                <a:spcPct val="0"/>
              </a:spcBef>
              <a:buFontTx/>
              <a:buNone/>
            </a:pPr>
            <a:r>
              <a:rPr lang="da-DK" altLang="sv-SE" sz="2400" b="1" dirty="0">
                <a:solidFill>
                  <a:srgbClr val="0000FF"/>
                </a:solidFill>
                <a:latin typeface="Palatino Linotype" panose="02040502050505030304" pitchFamily="18" charset="0"/>
              </a:rPr>
              <a:t>  frem til 1645 og dermed under den danske</a:t>
            </a:r>
            <a:endParaRPr lang="sv-SE" altLang="sv-SE" sz="2400" b="1" dirty="0">
              <a:solidFill>
                <a:srgbClr val="0000FF"/>
              </a:solidFill>
              <a:latin typeface="Palatino Linotype" panose="02040502050505030304" pitchFamily="18" charset="0"/>
            </a:endParaRPr>
          </a:p>
          <a:p>
            <a:pPr eaLnBrk="1" hangingPunct="1">
              <a:spcBef>
                <a:spcPct val="0"/>
              </a:spcBef>
              <a:buFontTx/>
              <a:buNone/>
            </a:pPr>
            <a:r>
              <a:rPr lang="da-DK" altLang="sv-SE" sz="2400" b="1" i="1" dirty="0">
                <a:solidFill>
                  <a:srgbClr val="0000FF"/>
                </a:solidFill>
                <a:latin typeface="Palatino Linotype" panose="02040502050505030304" pitchFamily="18" charset="0"/>
              </a:rPr>
              <a:t>  </a:t>
            </a:r>
            <a:r>
              <a:rPr lang="da-DK" altLang="sv-SE" sz="2400" b="1" dirty="0">
                <a:solidFill>
                  <a:srgbClr val="0000FF"/>
                </a:solidFill>
                <a:latin typeface="Palatino Linotype" panose="02040502050505030304" pitchFamily="18" charset="0"/>
              </a:rPr>
              <a:t>krone</a:t>
            </a:r>
            <a:endParaRPr lang="sv-SE" altLang="sv-SE" sz="2400" b="1" dirty="0">
              <a:solidFill>
                <a:srgbClr val="0000FF"/>
              </a:solidFill>
              <a:latin typeface="Palatino Linotype" panose="02040502050505030304" pitchFamily="18" charset="0"/>
            </a:endParaRPr>
          </a:p>
          <a:p>
            <a:pPr eaLnBrk="1" hangingPunct="1">
              <a:spcBef>
                <a:spcPct val="0"/>
              </a:spcBef>
              <a:buFontTx/>
              <a:buNone/>
            </a:pPr>
            <a:r>
              <a:rPr lang="sv-SE" altLang="sv-SE" sz="2400" b="1" i="1" dirty="0">
                <a:solidFill>
                  <a:srgbClr val="0000FF"/>
                </a:solidFill>
                <a:latin typeface="Palatino Linotype" panose="02040502050505030304" pitchFamily="18" charset="0"/>
              </a:rPr>
              <a:t> </a:t>
            </a:r>
          </a:p>
        </p:txBody>
      </p:sp>
      <p:pic>
        <p:nvPicPr>
          <p:cNvPr id="11269" name="Bildobjekt 2">
            <a:extLst>
              <a:ext uri="{FF2B5EF4-FFF2-40B4-BE49-F238E27FC236}">
                <a16:creationId xmlns:a16="http://schemas.microsoft.com/office/drawing/2014/main" id="{F998EB44-F295-4ABE-9141-DFF89DBD79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1738314"/>
            <a:ext cx="22860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PPMallJamtli2010">
            <a:extLst>
              <a:ext uri="{FF2B5EF4-FFF2-40B4-BE49-F238E27FC236}">
                <a16:creationId xmlns:a16="http://schemas.microsoft.com/office/drawing/2014/main" id="{67E442C1-817E-4778-88FA-3844BF715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172201"/>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5">
            <a:extLst>
              <a:ext uri="{FF2B5EF4-FFF2-40B4-BE49-F238E27FC236}">
                <a16:creationId xmlns:a16="http://schemas.microsoft.com/office/drawing/2014/main" id="{6B47FF35-38C7-400C-AC4A-3E8ADA6053CB}"/>
              </a:ext>
            </a:extLst>
          </p:cNvPr>
          <p:cNvSpPr txBox="1">
            <a:spLocks noChangeArrowheads="1"/>
          </p:cNvSpPr>
          <p:nvPr/>
        </p:nvSpPr>
        <p:spPr bwMode="auto">
          <a:xfrm>
            <a:off x="1524001" y="1"/>
            <a:ext cx="9090025"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sv-SE" altLang="sv-SE" sz="4800" b="1" i="1">
                <a:solidFill>
                  <a:srgbClr val="FF0000"/>
                </a:solidFill>
                <a:latin typeface="Palatino Linotype" panose="02040502050505030304" pitchFamily="18" charset="0"/>
              </a:rPr>
              <a:t>Stiftelsen Jamtli</a:t>
            </a:r>
          </a:p>
          <a:p>
            <a:pPr algn="ctr" eaLnBrk="1" hangingPunct="1">
              <a:lnSpc>
                <a:spcPct val="150000"/>
              </a:lnSpc>
              <a:spcBef>
                <a:spcPct val="0"/>
              </a:spcBef>
              <a:buFontTx/>
              <a:buNone/>
            </a:pPr>
            <a:r>
              <a:rPr lang="sv-SE" altLang="sv-SE" sz="2800" b="1" i="1">
                <a:solidFill>
                  <a:srgbClr val="FF0000"/>
                </a:solidFill>
                <a:latin typeface="Palatino Linotype" panose="02040502050505030304" pitchFamily="18" charset="0"/>
              </a:rPr>
              <a:t>En kort introduktion</a:t>
            </a:r>
          </a:p>
          <a:p>
            <a:pPr algn="ctr" eaLnBrk="1" hangingPunct="1">
              <a:lnSpc>
                <a:spcPct val="150000"/>
              </a:lnSpc>
              <a:spcBef>
                <a:spcPct val="0"/>
              </a:spcBef>
              <a:buFontTx/>
              <a:buNone/>
            </a:pPr>
            <a:endParaRPr lang="sv-SE" altLang="sv-SE" sz="2800" b="1" i="1">
              <a:solidFill>
                <a:srgbClr val="0000FF"/>
              </a:solidFill>
              <a:latin typeface="Palatino Linotype" panose="02040502050505030304" pitchFamily="18" charset="0"/>
            </a:endParaRPr>
          </a:p>
        </p:txBody>
      </p:sp>
      <p:sp>
        <p:nvSpPr>
          <p:cNvPr id="12292" name="textruta 2">
            <a:extLst>
              <a:ext uri="{FF2B5EF4-FFF2-40B4-BE49-F238E27FC236}">
                <a16:creationId xmlns:a16="http://schemas.microsoft.com/office/drawing/2014/main" id="{5B69385C-3B19-4932-A6C2-B5F3652215FE}"/>
              </a:ext>
            </a:extLst>
          </p:cNvPr>
          <p:cNvSpPr txBox="1">
            <a:spLocks noChangeArrowheads="1"/>
          </p:cNvSpPr>
          <p:nvPr/>
        </p:nvSpPr>
        <p:spPr bwMode="auto">
          <a:xfrm>
            <a:off x="1676400" y="1752600"/>
            <a:ext cx="8839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400" b="1">
                <a:solidFill>
                  <a:srgbClr val="0000FF"/>
                </a:solidFill>
                <a:latin typeface="Palatino Linotype" panose="02040502050505030304" pitchFamily="18" charset="0"/>
              </a:rPr>
              <a:t>Stiftelsen Jamtli:</a:t>
            </a:r>
          </a:p>
          <a:p>
            <a:pPr eaLnBrk="1" hangingPunct="1">
              <a:spcBef>
                <a:spcPct val="0"/>
              </a:spcBef>
              <a:buFontTx/>
              <a:buNone/>
            </a:pPr>
            <a:endParaRPr lang="sv-SE" altLang="sv-SE" sz="2400" b="1" i="1">
              <a:solidFill>
                <a:srgbClr val="0000FF"/>
              </a:solidFill>
              <a:latin typeface="Palatino Linotype" panose="02040502050505030304" pitchFamily="18" charset="0"/>
            </a:endParaRPr>
          </a:p>
          <a:p>
            <a:pPr eaLnBrk="1" hangingPunct="1">
              <a:spcBef>
                <a:spcPct val="0"/>
              </a:spcBef>
              <a:buFontTx/>
              <a:buNone/>
            </a:pPr>
            <a:endParaRPr lang="sv-SE" altLang="sv-SE" sz="2400" b="1">
              <a:solidFill>
                <a:srgbClr val="0000FF"/>
              </a:solidFill>
              <a:latin typeface="Palatino Linotype" panose="02040502050505030304" pitchFamily="18" charset="0"/>
            </a:endParaRPr>
          </a:p>
        </p:txBody>
      </p:sp>
      <p:pic>
        <p:nvPicPr>
          <p:cNvPr id="12293" name="Picture 5" descr="Jamtli">
            <a:extLst>
              <a:ext uri="{FF2B5EF4-FFF2-40B4-BE49-F238E27FC236}">
                <a16:creationId xmlns:a16="http://schemas.microsoft.com/office/drawing/2014/main" id="{5A54A9B2-B963-4F58-A49C-B3A0E455FC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731964"/>
            <a:ext cx="3532188"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4" descr="histvandrwe">
            <a:extLst>
              <a:ext uri="{FF2B5EF4-FFF2-40B4-BE49-F238E27FC236}">
                <a16:creationId xmlns:a16="http://schemas.microsoft.com/office/drawing/2014/main" id="{8E6B483B-F3DE-451A-BDAB-925CE6C62E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1" y="4038600"/>
            <a:ext cx="35274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PPMallJamtli2010">
            <a:extLst>
              <a:ext uri="{FF2B5EF4-FFF2-40B4-BE49-F238E27FC236}">
                <a16:creationId xmlns:a16="http://schemas.microsoft.com/office/drawing/2014/main" id="{4315F486-2E4D-467C-BFB9-849AD72FD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172201"/>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5">
            <a:extLst>
              <a:ext uri="{FF2B5EF4-FFF2-40B4-BE49-F238E27FC236}">
                <a16:creationId xmlns:a16="http://schemas.microsoft.com/office/drawing/2014/main" id="{2BC67EC9-C145-4968-B006-3FCBDEA910D7}"/>
              </a:ext>
            </a:extLst>
          </p:cNvPr>
          <p:cNvSpPr txBox="1">
            <a:spLocks noChangeArrowheads="1"/>
          </p:cNvSpPr>
          <p:nvPr/>
        </p:nvSpPr>
        <p:spPr bwMode="auto">
          <a:xfrm>
            <a:off x="1524001" y="1"/>
            <a:ext cx="9090025"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sv-SE" altLang="sv-SE" sz="4800" b="1" i="1">
                <a:solidFill>
                  <a:srgbClr val="FF0000"/>
                </a:solidFill>
                <a:latin typeface="Palatino Linotype" panose="02040502050505030304" pitchFamily="18" charset="0"/>
              </a:rPr>
              <a:t>Stiftelsen Jamtli</a:t>
            </a:r>
          </a:p>
          <a:p>
            <a:pPr algn="ctr" eaLnBrk="1" hangingPunct="1">
              <a:lnSpc>
                <a:spcPct val="150000"/>
              </a:lnSpc>
              <a:spcBef>
                <a:spcPct val="0"/>
              </a:spcBef>
              <a:buFontTx/>
              <a:buNone/>
            </a:pPr>
            <a:r>
              <a:rPr lang="sv-SE" altLang="sv-SE" sz="2800" b="1" i="1">
                <a:solidFill>
                  <a:srgbClr val="FF0000"/>
                </a:solidFill>
                <a:latin typeface="Palatino Linotype" panose="02040502050505030304" pitchFamily="18" charset="0"/>
              </a:rPr>
              <a:t>En kort introduktion</a:t>
            </a:r>
          </a:p>
          <a:p>
            <a:pPr algn="ctr" eaLnBrk="1" hangingPunct="1">
              <a:lnSpc>
                <a:spcPct val="150000"/>
              </a:lnSpc>
              <a:spcBef>
                <a:spcPct val="0"/>
              </a:spcBef>
              <a:buFontTx/>
              <a:buNone/>
            </a:pPr>
            <a:endParaRPr lang="sv-SE" altLang="sv-SE" sz="2800" b="1" i="1">
              <a:solidFill>
                <a:srgbClr val="0000FF"/>
              </a:solidFill>
              <a:latin typeface="Palatino Linotype" panose="02040502050505030304" pitchFamily="18" charset="0"/>
            </a:endParaRPr>
          </a:p>
        </p:txBody>
      </p:sp>
      <p:sp>
        <p:nvSpPr>
          <p:cNvPr id="13316" name="textruta 2">
            <a:extLst>
              <a:ext uri="{FF2B5EF4-FFF2-40B4-BE49-F238E27FC236}">
                <a16:creationId xmlns:a16="http://schemas.microsoft.com/office/drawing/2014/main" id="{142A8E33-B591-4607-B03D-F0011DE8AD17}"/>
              </a:ext>
            </a:extLst>
          </p:cNvPr>
          <p:cNvSpPr txBox="1">
            <a:spLocks noChangeArrowheads="1"/>
          </p:cNvSpPr>
          <p:nvPr/>
        </p:nvSpPr>
        <p:spPr bwMode="auto">
          <a:xfrm>
            <a:off x="1676400" y="1752601"/>
            <a:ext cx="8839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400" b="1" dirty="0">
                <a:solidFill>
                  <a:srgbClr val="0000FF"/>
                </a:solidFill>
                <a:latin typeface="Palatino Linotype" panose="02040502050505030304" pitchFamily="18" charset="0"/>
              </a:rPr>
              <a:t>Stiftelsen Jamtli:</a:t>
            </a:r>
          </a:p>
          <a:p>
            <a:pPr eaLnBrk="1" hangingPunct="1">
              <a:spcBef>
                <a:spcPct val="0"/>
              </a:spcBef>
              <a:buFontTx/>
              <a:buNone/>
            </a:pPr>
            <a:endParaRPr lang="sv-SE" altLang="sv-SE" sz="2400" b="1" i="1" dirty="0">
              <a:solidFill>
                <a:srgbClr val="0000FF"/>
              </a:solidFill>
              <a:latin typeface="Palatino Linotype" panose="02040502050505030304" pitchFamily="18" charset="0"/>
            </a:endParaRPr>
          </a:p>
          <a:p>
            <a:pPr eaLnBrk="1" hangingPunct="1">
              <a:spcBef>
                <a:spcPct val="0"/>
              </a:spcBef>
              <a:buFontTx/>
              <a:buNone/>
            </a:pPr>
            <a:r>
              <a:rPr lang="sv-SE" altLang="sv-SE" sz="2400" b="1" dirty="0">
                <a:solidFill>
                  <a:srgbClr val="0000FF"/>
                </a:solidFill>
                <a:latin typeface="Palatino Linotype" panose="02040502050505030304" pitchFamily="18" charset="0"/>
              </a:rPr>
              <a:t>- har ca 120 helårsansatte - </a:t>
            </a:r>
            <a:r>
              <a:rPr lang="sv-SE" altLang="sv-SE" sz="2400" b="1" dirty="0" err="1">
                <a:solidFill>
                  <a:srgbClr val="0000FF"/>
                </a:solidFill>
                <a:latin typeface="Palatino Linotype" panose="02040502050505030304" pitchFamily="18" charset="0"/>
              </a:rPr>
              <a:t>heraf</a:t>
            </a:r>
            <a:endParaRPr lang="sv-SE" altLang="sv-SE" sz="2400" b="1" dirty="0">
              <a:solidFill>
                <a:srgbClr val="0000FF"/>
              </a:solidFill>
              <a:latin typeface="Palatino Linotype" panose="02040502050505030304" pitchFamily="18" charset="0"/>
            </a:endParaRPr>
          </a:p>
          <a:p>
            <a:pPr eaLnBrk="1" hangingPunct="1">
              <a:spcBef>
                <a:spcPct val="0"/>
              </a:spcBef>
              <a:buFontTx/>
              <a:buNone/>
            </a:pPr>
            <a:r>
              <a:rPr lang="da-DK" altLang="sv-SE" sz="2400" b="1" dirty="0">
                <a:solidFill>
                  <a:srgbClr val="0000FF"/>
                </a:solidFill>
                <a:latin typeface="Palatino Linotype" panose="02040502050505030304" pitchFamily="18" charset="0"/>
              </a:rPr>
              <a:t>   </a:t>
            </a:r>
            <a:r>
              <a:rPr lang="da-DK" altLang="sv-SE" sz="2400" b="1" dirty="0" err="1">
                <a:solidFill>
                  <a:srgbClr val="0000FF"/>
                </a:solidFill>
                <a:latin typeface="Palatino Linotype" panose="02040502050505030304" pitchFamily="18" charset="0"/>
              </a:rPr>
              <a:t>ca</a:t>
            </a:r>
            <a:r>
              <a:rPr lang="da-DK" altLang="sv-SE" sz="2400" b="1" dirty="0">
                <a:solidFill>
                  <a:srgbClr val="0000FF"/>
                </a:solidFill>
                <a:latin typeface="Palatino Linotype" panose="02040502050505030304" pitchFamily="18" charset="0"/>
              </a:rPr>
              <a:t> 30 med akademisk uddannelse</a:t>
            </a:r>
          </a:p>
          <a:p>
            <a:pPr>
              <a:spcBef>
                <a:spcPct val="0"/>
              </a:spcBef>
              <a:buNone/>
            </a:pPr>
            <a:r>
              <a:rPr lang="da-DK" altLang="sv-SE" sz="2400" b="1" dirty="0">
                <a:solidFill>
                  <a:srgbClr val="0000FF"/>
                </a:solidFill>
                <a:latin typeface="Palatino Linotype" panose="02040502050505030304" pitchFamily="18" charset="0"/>
              </a:rPr>
              <a:t>   og </a:t>
            </a:r>
            <a:r>
              <a:rPr lang="da-DK" altLang="sv-SE" sz="2400" b="1" dirty="0" err="1">
                <a:solidFill>
                  <a:srgbClr val="0000FF"/>
                </a:solidFill>
                <a:latin typeface="Palatino Linotype" panose="02040502050505030304" pitchFamily="18" charset="0"/>
              </a:rPr>
              <a:t>ca</a:t>
            </a:r>
            <a:r>
              <a:rPr lang="da-DK" altLang="sv-SE" sz="2400" b="1" dirty="0">
                <a:solidFill>
                  <a:srgbClr val="0000FF"/>
                </a:solidFill>
                <a:latin typeface="Palatino Linotype" panose="02040502050505030304" pitchFamily="18" charset="0"/>
              </a:rPr>
              <a:t> 40 med funktionsnedsættelse</a:t>
            </a:r>
          </a:p>
          <a:p>
            <a:pPr eaLnBrk="1" hangingPunct="1">
              <a:spcBef>
                <a:spcPct val="0"/>
              </a:spcBef>
              <a:buFontTx/>
              <a:buNone/>
            </a:pPr>
            <a:endParaRPr lang="sv-SE" altLang="sv-SE" sz="2400" b="1" dirty="0">
              <a:solidFill>
                <a:srgbClr val="0000FF"/>
              </a:solidFill>
              <a:latin typeface="Palatino Linotype" panose="02040502050505030304" pitchFamily="18" charset="0"/>
            </a:endParaRPr>
          </a:p>
        </p:txBody>
      </p:sp>
      <p:pic>
        <p:nvPicPr>
          <p:cNvPr id="13317" name="Picture 5" descr="Jamtli">
            <a:extLst>
              <a:ext uri="{FF2B5EF4-FFF2-40B4-BE49-F238E27FC236}">
                <a16:creationId xmlns:a16="http://schemas.microsoft.com/office/drawing/2014/main" id="{7082EB3D-C5C0-48DD-B2E7-8D4ECF63B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731964"/>
            <a:ext cx="3532188"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4" descr="histvandrwe">
            <a:extLst>
              <a:ext uri="{FF2B5EF4-FFF2-40B4-BE49-F238E27FC236}">
                <a16:creationId xmlns:a16="http://schemas.microsoft.com/office/drawing/2014/main" id="{7F14AEFB-EAB1-40EF-960A-4121F47B2E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1" y="4038600"/>
            <a:ext cx="35274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PPMallJamtli2010">
            <a:extLst>
              <a:ext uri="{FF2B5EF4-FFF2-40B4-BE49-F238E27FC236}">
                <a16:creationId xmlns:a16="http://schemas.microsoft.com/office/drawing/2014/main" id="{2A8A2AB0-05C7-4B90-8B75-F51583F15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172201"/>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5">
            <a:extLst>
              <a:ext uri="{FF2B5EF4-FFF2-40B4-BE49-F238E27FC236}">
                <a16:creationId xmlns:a16="http://schemas.microsoft.com/office/drawing/2014/main" id="{200AC759-3B6C-4804-B5AD-50367C465EF3}"/>
              </a:ext>
            </a:extLst>
          </p:cNvPr>
          <p:cNvSpPr txBox="1">
            <a:spLocks noChangeArrowheads="1"/>
          </p:cNvSpPr>
          <p:nvPr/>
        </p:nvSpPr>
        <p:spPr bwMode="auto">
          <a:xfrm>
            <a:off x="1524001" y="1"/>
            <a:ext cx="9090025"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sv-SE" altLang="sv-SE" sz="4800" b="1" i="1">
                <a:solidFill>
                  <a:srgbClr val="FF0000"/>
                </a:solidFill>
                <a:latin typeface="Palatino Linotype" panose="02040502050505030304" pitchFamily="18" charset="0"/>
              </a:rPr>
              <a:t>Stiftelsen Jamtli</a:t>
            </a:r>
          </a:p>
          <a:p>
            <a:pPr algn="ctr" eaLnBrk="1" hangingPunct="1">
              <a:lnSpc>
                <a:spcPct val="150000"/>
              </a:lnSpc>
              <a:spcBef>
                <a:spcPct val="0"/>
              </a:spcBef>
              <a:buFontTx/>
              <a:buNone/>
            </a:pPr>
            <a:r>
              <a:rPr lang="sv-SE" altLang="sv-SE" sz="2800" b="1" i="1">
                <a:solidFill>
                  <a:srgbClr val="FF0000"/>
                </a:solidFill>
                <a:latin typeface="Palatino Linotype" panose="02040502050505030304" pitchFamily="18" charset="0"/>
              </a:rPr>
              <a:t>En kort introduktion</a:t>
            </a:r>
          </a:p>
          <a:p>
            <a:pPr algn="ctr" eaLnBrk="1" hangingPunct="1">
              <a:lnSpc>
                <a:spcPct val="150000"/>
              </a:lnSpc>
              <a:spcBef>
                <a:spcPct val="0"/>
              </a:spcBef>
              <a:buFontTx/>
              <a:buNone/>
            </a:pPr>
            <a:endParaRPr lang="sv-SE" altLang="sv-SE" sz="2800" b="1" i="1">
              <a:solidFill>
                <a:srgbClr val="0000FF"/>
              </a:solidFill>
              <a:latin typeface="Palatino Linotype" panose="02040502050505030304" pitchFamily="18" charset="0"/>
            </a:endParaRPr>
          </a:p>
        </p:txBody>
      </p:sp>
      <p:sp>
        <p:nvSpPr>
          <p:cNvPr id="14340" name="textruta 2">
            <a:extLst>
              <a:ext uri="{FF2B5EF4-FFF2-40B4-BE49-F238E27FC236}">
                <a16:creationId xmlns:a16="http://schemas.microsoft.com/office/drawing/2014/main" id="{3AD14C5D-F9B5-4895-85BD-1CA5C67BB8A7}"/>
              </a:ext>
            </a:extLst>
          </p:cNvPr>
          <p:cNvSpPr txBox="1">
            <a:spLocks noChangeArrowheads="1"/>
          </p:cNvSpPr>
          <p:nvPr/>
        </p:nvSpPr>
        <p:spPr bwMode="auto">
          <a:xfrm>
            <a:off x="1676400" y="1752601"/>
            <a:ext cx="88392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400" b="1" dirty="0">
                <a:solidFill>
                  <a:srgbClr val="0000FF"/>
                </a:solidFill>
                <a:latin typeface="Palatino Linotype" panose="02040502050505030304" pitchFamily="18" charset="0"/>
              </a:rPr>
              <a:t>Stiftelsen Jamtli:</a:t>
            </a:r>
          </a:p>
          <a:p>
            <a:pPr eaLnBrk="1" hangingPunct="1">
              <a:spcBef>
                <a:spcPct val="0"/>
              </a:spcBef>
              <a:buFontTx/>
              <a:buNone/>
            </a:pPr>
            <a:endParaRPr lang="sv-SE" altLang="sv-SE" sz="2400" b="1" i="1" dirty="0">
              <a:solidFill>
                <a:srgbClr val="0000FF"/>
              </a:solidFill>
              <a:latin typeface="Palatino Linotype" panose="02040502050505030304" pitchFamily="18" charset="0"/>
            </a:endParaRPr>
          </a:p>
          <a:p>
            <a:pPr eaLnBrk="1" hangingPunct="1">
              <a:spcBef>
                <a:spcPct val="0"/>
              </a:spcBef>
              <a:buFontTx/>
              <a:buNone/>
            </a:pPr>
            <a:r>
              <a:rPr lang="sv-SE" altLang="sv-SE" sz="2400" b="1" dirty="0">
                <a:solidFill>
                  <a:srgbClr val="0000FF"/>
                </a:solidFill>
                <a:latin typeface="Palatino Linotype" panose="02040502050505030304" pitchFamily="18" charset="0"/>
              </a:rPr>
              <a:t>- har ca 120 helårsansatte - </a:t>
            </a:r>
            <a:r>
              <a:rPr lang="sv-SE" altLang="sv-SE" sz="2400" b="1" dirty="0" err="1">
                <a:solidFill>
                  <a:srgbClr val="0000FF"/>
                </a:solidFill>
                <a:latin typeface="Palatino Linotype" panose="02040502050505030304" pitchFamily="18" charset="0"/>
              </a:rPr>
              <a:t>heraf</a:t>
            </a:r>
            <a:endParaRPr lang="sv-SE" altLang="sv-SE" sz="2400" b="1" dirty="0">
              <a:solidFill>
                <a:srgbClr val="0000FF"/>
              </a:solidFill>
              <a:latin typeface="Palatino Linotype" panose="02040502050505030304" pitchFamily="18" charset="0"/>
            </a:endParaRPr>
          </a:p>
          <a:p>
            <a:pPr eaLnBrk="1" hangingPunct="1">
              <a:spcBef>
                <a:spcPct val="0"/>
              </a:spcBef>
              <a:buFontTx/>
              <a:buNone/>
            </a:pPr>
            <a:r>
              <a:rPr lang="da-DK" altLang="sv-SE" sz="2400" b="1" dirty="0">
                <a:solidFill>
                  <a:srgbClr val="0000FF"/>
                </a:solidFill>
                <a:latin typeface="Palatino Linotype" panose="02040502050505030304" pitchFamily="18" charset="0"/>
              </a:rPr>
              <a:t>   </a:t>
            </a:r>
            <a:r>
              <a:rPr lang="da-DK" altLang="sv-SE" sz="2400" b="1" dirty="0" err="1">
                <a:solidFill>
                  <a:srgbClr val="0000FF"/>
                </a:solidFill>
                <a:latin typeface="Palatino Linotype" panose="02040502050505030304" pitchFamily="18" charset="0"/>
              </a:rPr>
              <a:t>ca</a:t>
            </a:r>
            <a:r>
              <a:rPr lang="da-DK" altLang="sv-SE" sz="2400" b="1" dirty="0">
                <a:solidFill>
                  <a:srgbClr val="0000FF"/>
                </a:solidFill>
                <a:latin typeface="Palatino Linotype" panose="02040502050505030304" pitchFamily="18" charset="0"/>
              </a:rPr>
              <a:t> 30 med akademisk uddannelse</a:t>
            </a:r>
          </a:p>
          <a:p>
            <a:pPr eaLnBrk="1" hangingPunct="1">
              <a:spcBef>
                <a:spcPct val="0"/>
              </a:spcBef>
              <a:buFontTx/>
              <a:buNone/>
            </a:pPr>
            <a:r>
              <a:rPr lang="da-DK" altLang="sv-SE" sz="2400" b="1" dirty="0">
                <a:solidFill>
                  <a:srgbClr val="0000FF"/>
                </a:solidFill>
                <a:latin typeface="Palatino Linotype" panose="02040502050505030304" pitchFamily="18" charset="0"/>
              </a:rPr>
              <a:t>   og </a:t>
            </a:r>
            <a:r>
              <a:rPr lang="da-DK" altLang="sv-SE" sz="2400" b="1" dirty="0" err="1">
                <a:solidFill>
                  <a:srgbClr val="0000FF"/>
                </a:solidFill>
                <a:latin typeface="Palatino Linotype" panose="02040502050505030304" pitchFamily="18" charset="0"/>
              </a:rPr>
              <a:t>ca</a:t>
            </a:r>
            <a:r>
              <a:rPr lang="da-DK" altLang="sv-SE" sz="2400" b="1" dirty="0">
                <a:solidFill>
                  <a:srgbClr val="0000FF"/>
                </a:solidFill>
                <a:latin typeface="Palatino Linotype" panose="02040502050505030304" pitchFamily="18" charset="0"/>
              </a:rPr>
              <a:t> 40 med funktionsnedsættelse</a:t>
            </a:r>
          </a:p>
          <a:p>
            <a:pPr eaLnBrk="1" hangingPunct="1">
              <a:spcBef>
                <a:spcPct val="0"/>
              </a:spcBef>
              <a:buFontTx/>
              <a:buNone/>
            </a:pPr>
            <a:r>
              <a:rPr lang="da-DK" altLang="sv-SE" sz="2400" b="1" dirty="0">
                <a:solidFill>
                  <a:srgbClr val="0000FF"/>
                </a:solidFill>
                <a:latin typeface="Palatino Linotype" panose="02040502050505030304" pitchFamily="18" charset="0"/>
              </a:rPr>
              <a:t>- ansætter yderligere 300 til som-</a:t>
            </a:r>
            <a:endParaRPr lang="sv-SE" altLang="sv-SE" sz="2400" b="1" dirty="0">
              <a:solidFill>
                <a:srgbClr val="0000FF"/>
              </a:solidFill>
              <a:latin typeface="Palatino Linotype" panose="02040502050505030304" pitchFamily="18" charset="0"/>
            </a:endParaRPr>
          </a:p>
          <a:p>
            <a:pPr eaLnBrk="1" hangingPunct="1">
              <a:spcBef>
                <a:spcPct val="0"/>
              </a:spcBef>
              <a:buFontTx/>
              <a:buNone/>
            </a:pPr>
            <a:r>
              <a:rPr lang="sv-SE" altLang="sv-SE" sz="2400" b="1" dirty="0">
                <a:solidFill>
                  <a:srgbClr val="0000FF"/>
                </a:solidFill>
                <a:latin typeface="Palatino Linotype" panose="02040502050505030304" pitchFamily="18" charset="0"/>
              </a:rPr>
              <a:t>   </a:t>
            </a:r>
            <a:r>
              <a:rPr lang="sv-SE" altLang="sv-SE" sz="2400" b="1" dirty="0" err="1">
                <a:solidFill>
                  <a:srgbClr val="0000FF"/>
                </a:solidFill>
                <a:latin typeface="Palatino Linotype" panose="02040502050505030304" pitchFamily="18" charset="0"/>
              </a:rPr>
              <a:t>merens</a:t>
            </a:r>
            <a:r>
              <a:rPr lang="sv-SE" altLang="sv-SE" sz="2400" b="1" dirty="0">
                <a:solidFill>
                  <a:srgbClr val="0000FF"/>
                </a:solidFill>
                <a:latin typeface="Palatino Linotype" panose="02040502050505030304" pitchFamily="18" charset="0"/>
              </a:rPr>
              <a:t> 8 </a:t>
            </a:r>
            <a:r>
              <a:rPr lang="sv-SE" altLang="sv-SE" sz="2400" b="1" dirty="0" err="1">
                <a:solidFill>
                  <a:srgbClr val="0000FF"/>
                </a:solidFill>
                <a:latin typeface="Palatino Linotype" panose="02040502050505030304" pitchFamily="18" charset="0"/>
              </a:rPr>
              <a:t>ugers</a:t>
            </a:r>
            <a:r>
              <a:rPr lang="sv-SE" altLang="sv-SE" sz="2400" b="1" dirty="0">
                <a:solidFill>
                  <a:srgbClr val="0000FF"/>
                </a:solidFill>
                <a:latin typeface="Palatino Linotype" panose="02040502050505030304" pitchFamily="18" charset="0"/>
              </a:rPr>
              <a:t> </a:t>
            </a:r>
            <a:r>
              <a:rPr lang="sv-SE" altLang="sv-SE" sz="2400" b="1" dirty="0" err="1">
                <a:solidFill>
                  <a:srgbClr val="0000FF"/>
                </a:solidFill>
                <a:latin typeface="Palatino Linotype" panose="02040502050505030304" pitchFamily="18" charset="0"/>
              </a:rPr>
              <a:t>højsæson</a:t>
            </a:r>
            <a:endParaRPr lang="sv-SE" altLang="sv-SE" sz="2400" b="1" dirty="0">
              <a:solidFill>
                <a:srgbClr val="0000FF"/>
              </a:solidFill>
              <a:latin typeface="Palatino Linotype" panose="02040502050505030304" pitchFamily="18" charset="0"/>
            </a:endParaRPr>
          </a:p>
          <a:p>
            <a:pPr eaLnBrk="1" hangingPunct="1">
              <a:spcBef>
                <a:spcPct val="0"/>
              </a:spcBef>
              <a:buFontTx/>
              <a:buNone/>
            </a:pPr>
            <a:endParaRPr lang="sv-SE" altLang="sv-SE" sz="2400" b="1" dirty="0">
              <a:solidFill>
                <a:srgbClr val="0000FF"/>
              </a:solidFill>
              <a:latin typeface="Palatino Linotype" panose="02040502050505030304" pitchFamily="18" charset="0"/>
            </a:endParaRPr>
          </a:p>
        </p:txBody>
      </p:sp>
      <p:pic>
        <p:nvPicPr>
          <p:cNvPr id="14341" name="Picture 5" descr="Jamtli">
            <a:extLst>
              <a:ext uri="{FF2B5EF4-FFF2-40B4-BE49-F238E27FC236}">
                <a16:creationId xmlns:a16="http://schemas.microsoft.com/office/drawing/2014/main" id="{9A2AEA4E-6E75-4050-B5A1-48575B8F8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731964"/>
            <a:ext cx="3532188"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descr="histvandrwe">
            <a:extLst>
              <a:ext uri="{FF2B5EF4-FFF2-40B4-BE49-F238E27FC236}">
                <a16:creationId xmlns:a16="http://schemas.microsoft.com/office/drawing/2014/main" id="{E4A7FCCD-22B3-4AC8-8ABA-4847CD0C95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1" y="4038600"/>
            <a:ext cx="35274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PPMallJamtli2010">
            <a:extLst>
              <a:ext uri="{FF2B5EF4-FFF2-40B4-BE49-F238E27FC236}">
                <a16:creationId xmlns:a16="http://schemas.microsoft.com/office/drawing/2014/main" id="{C13FFA40-1066-41C6-A08B-9A9D030F1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172201"/>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5">
            <a:extLst>
              <a:ext uri="{FF2B5EF4-FFF2-40B4-BE49-F238E27FC236}">
                <a16:creationId xmlns:a16="http://schemas.microsoft.com/office/drawing/2014/main" id="{0EC9027B-1FB4-4C69-A55B-57FEE7E14BF2}"/>
              </a:ext>
            </a:extLst>
          </p:cNvPr>
          <p:cNvSpPr txBox="1">
            <a:spLocks noChangeArrowheads="1"/>
          </p:cNvSpPr>
          <p:nvPr/>
        </p:nvSpPr>
        <p:spPr bwMode="auto">
          <a:xfrm>
            <a:off x="1524001" y="1"/>
            <a:ext cx="9090025"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sv-SE" altLang="sv-SE" sz="4800" b="1" i="1">
                <a:solidFill>
                  <a:srgbClr val="FF0000"/>
                </a:solidFill>
                <a:latin typeface="Palatino Linotype" panose="02040502050505030304" pitchFamily="18" charset="0"/>
              </a:rPr>
              <a:t>Stiftelsen Jamtli</a:t>
            </a:r>
          </a:p>
          <a:p>
            <a:pPr algn="ctr" eaLnBrk="1" hangingPunct="1">
              <a:lnSpc>
                <a:spcPct val="150000"/>
              </a:lnSpc>
              <a:spcBef>
                <a:spcPct val="0"/>
              </a:spcBef>
              <a:buFontTx/>
              <a:buNone/>
            </a:pPr>
            <a:r>
              <a:rPr lang="sv-SE" altLang="sv-SE" sz="2800" b="1" i="1">
                <a:solidFill>
                  <a:srgbClr val="FF0000"/>
                </a:solidFill>
                <a:latin typeface="Palatino Linotype" panose="02040502050505030304" pitchFamily="18" charset="0"/>
              </a:rPr>
              <a:t>En kort introduktion</a:t>
            </a:r>
          </a:p>
          <a:p>
            <a:pPr algn="ctr" eaLnBrk="1" hangingPunct="1">
              <a:lnSpc>
                <a:spcPct val="150000"/>
              </a:lnSpc>
              <a:spcBef>
                <a:spcPct val="0"/>
              </a:spcBef>
              <a:buFontTx/>
              <a:buNone/>
            </a:pPr>
            <a:endParaRPr lang="sv-SE" altLang="sv-SE" sz="2800" b="1" i="1">
              <a:solidFill>
                <a:srgbClr val="0000FF"/>
              </a:solidFill>
              <a:latin typeface="Palatino Linotype" panose="02040502050505030304" pitchFamily="18" charset="0"/>
            </a:endParaRPr>
          </a:p>
        </p:txBody>
      </p:sp>
      <p:sp>
        <p:nvSpPr>
          <p:cNvPr id="15364" name="textruta 2">
            <a:extLst>
              <a:ext uri="{FF2B5EF4-FFF2-40B4-BE49-F238E27FC236}">
                <a16:creationId xmlns:a16="http://schemas.microsoft.com/office/drawing/2014/main" id="{63886B05-D83C-4935-A070-CED16122AE3E}"/>
              </a:ext>
            </a:extLst>
          </p:cNvPr>
          <p:cNvSpPr txBox="1">
            <a:spLocks noChangeArrowheads="1"/>
          </p:cNvSpPr>
          <p:nvPr/>
        </p:nvSpPr>
        <p:spPr bwMode="auto">
          <a:xfrm>
            <a:off x="1676400" y="1752601"/>
            <a:ext cx="88392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400" b="1" dirty="0">
                <a:solidFill>
                  <a:srgbClr val="0000FF"/>
                </a:solidFill>
                <a:latin typeface="Palatino Linotype" panose="02040502050505030304" pitchFamily="18" charset="0"/>
              </a:rPr>
              <a:t>Stiftelsen Jamtli:</a:t>
            </a:r>
          </a:p>
          <a:p>
            <a:pPr eaLnBrk="1" hangingPunct="1">
              <a:spcBef>
                <a:spcPct val="0"/>
              </a:spcBef>
              <a:buFontTx/>
              <a:buNone/>
            </a:pPr>
            <a:endParaRPr lang="sv-SE" altLang="sv-SE" sz="2400" b="1" i="1" dirty="0">
              <a:solidFill>
                <a:srgbClr val="0000FF"/>
              </a:solidFill>
              <a:latin typeface="Palatino Linotype" panose="02040502050505030304" pitchFamily="18" charset="0"/>
            </a:endParaRPr>
          </a:p>
          <a:p>
            <a:pPr eaLnBrk="1" hangingPunct="1">
              <a:spcBef>
                <a:spcPct val="0"/>
              </a:spcBef>
              <a:buFontTx/>
              <a:buNone/>
            </a:pPr>
            <a:r>
              <a:rPr lang="sv-SE" altLang="sv-SE" sz="2400" b="1" dirty="0">
                <a:solidFill>
                  <a:srgbClr val="0000FF"/>
                </a:solidFill>
                <a:latin typeface="Palatino Linotype" panose="02040502050505030304" pitchFamily="18" charset="0"/>
              </a:rPr>
              <a:t>- har ca 120 helårsansatte - </a:t>
            </a:r>
            <a:r>
              <a:rPr lang="sv-SE" altLang="sv-SE" sz="2400" b="1" dirty="0" err="1">
                <a:solidFill>
                  <a:srgbClr val="0000FF"/>
                </a:solidFill>
                <a:latin typeface="Palatino Linotype" panose="02040502050505030304" pitchFamily="18" charset="0"/>
              </a:rPr>
              <a:t>heraf</a:t>
            </a:r>
            <a:endParaRPr lang="sv-SE" altLang="sv-SE" sz="2400" b="1" dirty="0">
              <a:solidFill>
                <a:srgbClr val="0000FF"/>
              </a:solidFill>
              <a:latin typeface="Palatino Linotype" panose="02040502050505030304" pitchFamily="18" charset="0"/>
            </a:endParaRPr>
          </a:p>
          <a:p>
            <a:pPr eaLnBrk="1" hangingPunct="1">
              <a:spcBef>
                <a:spcPct val="0"/>
              </a:spcBef>
              <a:buFontTx/>
              <a:buNone/>
            </a:pPr>
            <a:r>
              <a:rPr lang="da-DK" altLang="sv-SE" sz="2400" b="1" dirty="0">
                <a:solidFill>
                  <a:srgbClr val="0000FF"/>
                </a:solidFill>
                <a:latin typeface="Palatino Linotype" panose="02040502050505030304" pitchFamily="18" charset="0"/>
              </a:rPr>
              <a:t>   </a:t>
            </a:r>
            <a:r>
              <a:rPr lang="da-DK" altLang="sv-SE" sz="2400" b="1" dirty="0" err="1">
                <a:solidFill>
                  <a:srgbClr val="0000FF"/>
                </a:solidFill>
                <a:latin typeface="Palatino Linotype" panose="02040502050505030304" pitchFamily="18" charset="0"/>
              </a:rPr>
              <a:t>ca</a:t>
            </a:r>
            <a:r>
              <a:rPr lang="da-DK" altLang="sv-SE" sz="2400" b="1" dirty="0">
                <a:solidFill>
                  <a:srgbClr val="0000FF"/>
                </a:solidFill>
                <a:latin typeface="Palatino Linotype" panose="02040502050505030304" pitchFamily="18" charset="0"/>
              </a:rPr>
              <a:t> 30 med akademisk uddannelse</a:t>
            </a:r>
          </a:p>
          <a:p>
            <a:pPr eaLnBrk="1" hangingPunct="1">
              <a:spcBef>
                <a:spcPct val="0"/>
              </a:spcBef>
              <a:buFontTx/>
              <a:buNone/>
            </a:pPr>
            <a:r>
              <a:rPr lang="da-DK" altLang="sv-SE" sz="2400" b="1" dirty="0">
                <a:solidFill>
                  <a:srgbClr val="0000FF"/>
                </a:solidFill>
                <a:latin typeface="Palatino Linotype" panose="02040502050505030304" pitchFamily="18" charset="0"/>
              </a:rPr>
              <a:t>   og </a:t>
            </a:r>
            <a:r>
              <a:rPr lang="da-DK" altLang="sv-SE" sz="2400" b="1" dirty="0" err="1">
                <a:solidFill>
                  <a:srgbClr val="0000FF"/>
                </a:solidFill>
                <a:latin typeface="Palatino Linotype" panose="02040502050505030304" pitchFamily="18" charset="0"/>
              </a:rPr>
              <a:t>ca</a:t>
            </a:r>
            <a:r>
              <a:rPr lang="da-DK" altLang="sv-SE" sz="2400" b="1" dirty="0">
                <a:solidFill>
                  <a:srgbClr val="0000FF"/>
                </a:solidFill>
                <a:latin typeface="Palatino Linotype" panose="02040502050505030304" pitchFamily="18" charset="0"/>
              </a:rPr>
              <a:t> 40 med funktionsnedsættelse</a:t>
            </a:r>
          </a:p>
          <a:p>
            <a:pPr eaLnBrk="1" hangingPunct="1">
              <a:spcBef>
                <a:spcPct val="0"/>
              </a:spcBef>
              <a:buFontTx/>
              <a:buNone/>
            </a:pPr>
            <a:r>
              <a:rPr lang="da-DK" altLang="sv-SE" sz="2400" b="1" dirty="0">
                <a:solidFill>
                  <a:srgbClr val="0000FF"/>
                </a:solidFill>
                <a:latin typeface="Palatino Linotype" panose="02040502050505030304" pitchFamily="18" charset="0"/>
              </a:rPr>
              <a:t>- ansætter yderligere 300 til som-</a:t>
            </a:r>
            <a:endParaRPr lang="sv-SE" altLang="sv-SE" sz="2400" b="1" dirty="0">
              <a:solidFill>
                <a:srgbClr val="0000FF"/>
              </a:solidFill>
              <a:latin typeface="Palatino Linotype" panose="02040502050505030304" pitchFamily="18" charset="0"/>
            </a:endParaRPr>
          </a:p>
          <a:p>
            <a:pPr eaLnBrk="1" hangingPunct="1">
              <a:spcBef>
                <a:spcPct val="0"/>
              </a:spcBef>
              <a:buFontTx/>
              <a:buNone/>
            </a:pPr>
            <a:r>
              <a:rPr lang="sv-SE" altLang="sv-SE" sz="2400" b="1" dirty="0">
                <a:solidFill>
                  <a:srgbClr val="0000FF"/>
                </a:solidFill>
                <a:latin typeface="Palatino Linotype" panose="02040502050505030304" pitchFamily="18" charset="0"/>
              </a:rPr>
              <a:t>   </a:t>
            </a:r>
            <a:r>
              <a:rPr lang="sv-SE" altLang="sv-SE" sz="2400" b="1" dirty="0" err="1">
                <a:solidFill>
                  <a:srgbClr val="0000FF"/>
                </a:solidFill>
                <a:latin typeface="Palatino Linotype" panose="02040502050505030304" pitchFamily="18" charset="0"/>
              </a:rPr>
              <a:t>merens</a:t>
            </a:r>
            <a:r>
              <a:rPr lang="sv-SE" altLang="sv-SE" sz="2400" b="1" dirty="0">
                <a:solidFill>
                  <a:srgbClr val="0000FF"/>
                </a:solidFill>
                <a:latin typeface="Palatino Linotype" panose="02040502050505030304" pitchFamily="18" charset="0"/>
              </a:rPr>
              <a:t> 8 </a:t>
            </a:r>
            <a:r>
              <a:rPr lang="sv-SE" altLang="sv-SE" sz="2400" b="1" dirty="0" err="1">
                <a:solidFill>
                  <a:srgbClr val="0000FF"/>
                </a:solidFill>
                <a:latin typeface="Palatino Linotype" panose="02040502050505030304" pitchFamily="18" charset="0"/>
              </a:rPr>
              <a:t>ugers</a:t>
            </a:r>
            <a:r>
              <a:rPr lang="sv-SE" altLang="sv-SE" sz="2400" b="1" dirty="0">
                <a:solidFill>
                  <a:srgbClr val="0000FF"/>
                </a:solidFill>
                <a:latin typeface="Palatino Linotype" panose="02040502050505030304" pitchFamily="18" charset="0"/>
              </a:rPr>
              <a:t> </a:t>
            </a:r>
            <a:r>
              <a:rPr lang="sv-SE" altLang="sv-SE" sz="2400" b="1" dirty="0" err="1">
                <a:solidFill>
                  <a:srgbClr val="0000FF"/>
                </a:solidFill>
                <a:latin typeface="Palatino Linotype" panose="02040502050505030304" pitchFamily="18" charset="0"/>
              </a:rPr>
              <a:t>højsæson</a:t>
            </a:r>
            <a:endParaRPr lang="sv-SE" altLang="sv-SE" sz="2400" b="1" dirty="0">
              <a:solidFill>
                <a:srgbClr val="0000FF"/>
              </a:solidFill>
              <a:latin typeface="Palatino Linotype" panose="02040502050505030304" pitchFamily="18" charset="0"/>
            </a:endParaRPr>
          </a:p>
          <a:p>
            <a:pPr eaLnBrk="1" hangingPunct="1">
              <a:spcBef>
                <a:spcPct val="0"/>
              </a:spcBef>
              <a:buFontTx/>
              <a:buNone/>
            </a:pPr>
            <a:r>
              <a:rPr lang="da-DK" altLang="sv-SE" sz="2400" b="1" dirty="0">
                <a:solidFill>
                  <a:srgbClr val="0000FF"/>
                </a:solidFill>
                <a:latin typeface="Palatino Linotype" panose="02040502050505030304" pitchFamily="18" charset="0"/>
              </a:rPr>
              <a:t>- har på </a:t>
            </a:r>
            <a:r>
              <a:rPr lang="da-DK" altLang="sv-SE" sz="2400" b="1" dirty="0" err="1">
                <a:solidFill>
                  <a:srgbClr val="0000FF"/>
                </a:solidFill>
                <a:latin typeface="Palatino Linotype" panose="02040502050505030304" pitchFamily="18" charset="0"/>
              </a:rPr>
              <a:t>Jamtlimuseet</a:t>
            </a:r>
            <a:r>
              <a:rPr lang="da-DK" altLang="sv-SE" sz="2400" b="1" dirty="0">
                <a:solidFill>
                  <a:srgbClr val="0000FF"/>
                </a:solidFill>
                <a:latin typeface="Palatino Linotype" panose="02040502050505030304" pitchFamily="18" charset="0"/>
              </a:rPr>
              <a:t> både indendørs</a:t>
            </a:r>
          </a:p>
          <a:p>
            <a:pPr eaLnBrk="1" hangingPunct="1">
              <a:spcBef>
                <a:spcPct val="0"/>
              </a:spcBef>
              <a:buFontTx/>
              <a:buNone/>
            </a:pPr>
            <a:r>
              <a:rPr lang="da-DK" altLang="sv-SE" sz="2400" b="1" dirty="0">
                <a:solidFill>
                  <a:srgbClr val="0000FF"/>
                </a:solidFill>
                <a:latin typeface="Palatino Linotype" panose="02040502050505030304" pitchFamily="18" charset="0"/>
              </a:rPr>
              <a:t>  udstillinger med kunst, </a:t>
            </a:r>
            <a:r>
              <a:rPr lang="da-DK" altLang="sv-SE" sz="2400" b="1" dirty="0" err="1">
                <a:solidFill>
                  <a:srgbClr val="0000FF"/>
                </a:solidFill>
                <a:latin typeface="Palatino Linotype" panose="02040502050505030304" pitchFamily="18" charset="0"/>
              </a:rPr>
              <a:t>kulturhisto</a:t>
            </a:r>
            <a:r>
              <a:rPr lang="da-DK" altLang="sv-SE" sz="2400" b="1" dirty="0">
                <a:solidFill>
                  <a:srgbClr val="0000FF"/>
                </a:solidFill>
                <a:latin typeface="Palatino Linotype" panose="02040502050505030304" pitchFamily="18" charset="0"/>
              </a:rPr>
              <a:t>-</a:t>
            </a:r>
          </a:p>
          <a:p>
            <a:pPr eaLnBrk="1" hangingPunct="1">
              <a:spcBef>
                <a:spcPct val="0"/>
              </a:spcBef>
              <a:buFontTx/>
              <a:buNone/>
            </a:pPr>
            <a:r>
              <a:rPr lang="da-DK" altLang="sv-SE" sz="2400" b="1" dirty="0">
                <a:solidFill>
                  <a:srgbClr val="0000FF"/>
                </a:solidFill>
                <a:latin typeface="Palatino Linotype" panose="02040502050505030304" pitchFamily="18" charset="0"/>
              </a:rPr>
              <a:t>  </a:t>
            </a:r>
            <a:r>
              <a:rPr lang="da-DK" altLang="sv-SE" sz="2400" b="1" dirty="0" err="1">
                <a:solidFill>
                  <a:srgbClr val="0000FF"/>
                </a:solidFill>
                <a:latin typeface="Palatino Linotype" panose="02040502050505030304" pitchFamily="18" charset="0"/>
              </a:rPr>
              <a:t>rie</a:t>
            </a:r>
            <a:r>
              <a:rPr lang="da-DK" altLang="sv-SE" sz="2400" b="1" dirty="0">
                <a:solidFill>
                  <a:srgbClr val="0000FF"/>
                </a:solidFill>
                <a:latin typeface="Palatino Linotype" panose="02040502050505030304" pitchFamily="18" charset="0"/>
              </a:rPr>
              <a:t>, arkæologi og etnografi samt stort</a:t>
            </a:r>
          </a:p>
          <a:p>
            <a:pPr eaLnBrk="1" hangingPunct="1">
              <a:spcBef>
                <a:spcPct val="0"/>
              </a:spcBef>
              <a:buFontTx/>
              <a:buNone/>
            </a:pPr>
            <a:r>
              <a:rPr lang="da-DK" altLang="sv-SE" sz="2400" b="1" dirty="0">
                <a:solidFill>
                  <a:srgbClr val="0000FF"/>
                </a:solidFill>
                <a:latin typeface="Palatino Linotype" panose="02040502050505030304" pitchFamily="18" charset="0"/>
              </a:rPr>
              <a:t>  </a:t>
            </a:r>
            <a:r>
              <a:rPr lang="da-DK" altLang="sv-SE" sz="2400" b="1" dirty="0" err="1">
                <a:solidFill>
                  <a:srgbClr val="0000FF"/>
                </a:solidFill>
                <a:latin typeface="Palatino Linotype" panose="02040502050505030304" pitchFamily="18" charset="0"/>
              </a:rPr>
              <a:t>friluftsmuseum</a:t>
            </a:r>
            <a:r>
              <a:rPr lang="da-DK" altLang="sv-SE" sz="2400" b="1" dirty="0">
                <a:solidFill>
                  <a:srgbClr val="0000FF"/>
                </a:solidFill>
                <a:latin typeface="Palatino Linotype" panose="02040502050505030304" pitchFamily="18" charset="0"/>
              </a:rPr>
              <a:t>. </a:t>
            </a:r>
          </a:p>
          <a:p>
            <a:pPr eaLnBrk="1" hangingPunct="1">
              <a:spcBef>
                <a:spcPct val="0"/>
              </a:spcBef>
              <a:buFontTx/>
              <a:buNone/>
            </a:pPr>
            <a:r>
              <a:rPr lang="da-DK" altLang="sv-SE" sz="2400" b="1" dirty="0">
                <a:solidFill>
                  <a:srgbClr val="0000FF"/>
                </a:solidFill>
                <a:latin typeface="Palatino Linotype" panose="02040502050505030304" pitchFamily="18" charset="0"/>
              </a:rPr>
              <a:t>- Nationalmuseum Jamtli</a:t>
            </a:r>
            <a:endParaRPr lang="sv-SE" altLang="sv-SE" sz="2400" b="1" dirty="0">
              <a:solidFill>
                <a:srgbClr val="0000FF"/>
              </a:solidFill>
              <a:latin typeface="Palatino Linotype" panose="02040502050505030304" pitchFamily="18" charset="0"/>
            </a:endParaRPr>
          </a:p>
          <a:p>
            <a:pPr eaLnBrk="1" hangingPunct="1">
              <a:spcBef>
                <a:spcPct val="0"/>
              </a:spcBef>
              <a:buFontTx/>
              <a:buNone/>
            </a:pPr>
            <a:endParaRPr lang="sv-SE" altLang="sv-SE" sz="2400" b="1" dirty="0">
              <a:solidFill>
                <a:srgbClr val="0000FF"/>
              </a:solidFill>
              <a:latin typeface="Palatino Linotype" panose="02040502050505030304" pitchFamily="18" charset="0"/>
            </a:endParaRPr>
          </a:p>
        </p:txBody>
      </p:sp>
      <p:pic>
        <p:nvPicPr>
          <p:cNvPr id="15365" name="Picture 5" descr="Jamtli">
            <a:extLst>
              <a:ext uri="{FF2B5EF4-FFF2-40B4-BE49-F238E27FC236}">
                <a16:creationId xmlns:a16="http://schemas.microsoft.com/office/drawing/2014/main" id="{09C0AC37-7C5D-497F-A2B4-70CFF79C1B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731964"/>
            <a:ext cx="3532188"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4" descr="histvandrwe">
            <a:extLst>
              <a:ext uri="{FF2B5EF4-FFF2-40B4-BE49-F238E27FC236}">
                <a16:creationId xmlns:a16="http://schemas.microsoft.com/office/drawing/2014/main" id="{D781E3A4-FDBE-48EE-96DF-F0BBF94463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1" y="4038600"/>
            <a:ext cx="35274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PPMallJamtli2010">
            <a:extLst>
              <a:ext uri="{FF2B5EF4-FFF2-40B4-BE49-F238E27FC236}">
                <a16:creationId xmlns:a16="http://schemas.microsoft.com/office/drawing/2014/main" id="{A0EBAB41-35FA-4110-B0AB-3C09BBCB83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172201"/>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5">
            <a:extLst>
              <a:ext uri="{FF2B5EF4-FFF2-40B4-BE49-F238E27FC236}">
                <a16:creationId xmlns:a16="http://schemas.microsoft.com/office/drawing/2014/main" id="{1066C937-E6F7-468C-AC9C-DD419A4AD475}"/>
              </a:ext>
            </a:extLst>
          </p:cNvPr>
          <p:cNvSpPr txBox="1">
            <a:spLocks noChangeArrowheads="1"/>
          </p:cNvSpPr>
          <p:nvPr/>
        </p:nvSpPr>
        <p:spPr bwMode="auto">
          <a:xfrm>
            <a:off x="1524001" y="1"/>
            <a:ext cx="9090025"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sv-SE" altLang="sv-SE" sz="4800" b="1" i="1">
                <a:solidFill>
                  <a:srgbClr val="FF0000"/>
                </a:solidFill>
                <a:latin typeface="Palatino Linotype" panose="02040502050505030304" pitchFamily="18" charset="0"/>
              </a:rPr>
              <a:t>Stiftelsen Jamtli</a:t>
            </a:r>
          </a:p>
          <a:p>
            <a:pPr algn="ctr" eaLnBrk="1" hangingPunct="1">
              <a:lnSpc>
                <a:spcPct val="150000"/>
              </a:lnSpc>
              <a:spcBef>
                <a:spcPct val="0"/>
              </a:spcBef>
              <a:buFontTx/>
              <a:buNone/>
            </a:pPr>
            <a:r>
              <a:rPr lang="sv-SE" altLang="sv-SE" sz="2800" b="1" i="1">
                <a:solidFill>
                  <a:srgbClr val="FF0000"/>
                </a:solidFill>
                <a:latin typeface="Palatino Linotype" panose="02040502050505030304" pitchFamily="18" charset="0"/>
              </a:rPr>
              <a:t>En kort introduktion</a:t>
            </a:r>
          </a:p>
          <a:p>
            <a:pPr algn="ctr" eaLnBrk="1" hangingPunct="1">
              <a:lnSpc>
                <a:spcPct val="150000"/>
              </a:lnSpc>
              <a:spcBef>
                <a:spcPct val="0"/>
              </a:spcBef>
              <a:buFontTx/>
              <a:buNone/>
            </a:pPr>
            <a:endParaRPr lang="sv-SE" altLang="sv-SE" sz="2800" b="1" i="1">
              <a:solidFill>
                <a:srgbClr val="0000FF"/>
              </a:solidFill>
              <a:latin typeface="Palatino Linotype" panose="02040502050505030304" pitchFamily="18" charset="0"/>
            </a:endParaRPr>
          </a:p>
        </p:txBody>
      </p:sp>
      <p:sp>
        <p:nvSpPr>
          <p:cNvPr id="16388" name="textruta 2">
            <a:extLst>
              <a:ext uri="{FF2B5EF4-FFF2-40B4-BE49-F238E27FC236}">
                <a16:creationId xmlns:a16="http://schemas.microsoft.com/office/drawing/2014/main" id="{571CFFEA-F1A3-428D-BDC3-3006D1915C53}"/>
              </a:ext>
            </a:extLst>
          </p:cNvPr>
          <p:cNvSpPr txBox="1">
            <a:spLocks noChangeArrowheads="1"/>
          </p:cNvSpPr>
          <p:nvPr/>
        </p:nvSpPr>
        <p:spPr bwMode="auto">
          <a:xfrm>
            <a:off x="1676400" y="1752600"/>
            <a:ext cx="8839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400" b="1">
                <a:solidFill>
                  <a:srgbClr val="0000FF"/>
                </a:solidFill>
                <a:latin typeface="Palatino Linotype" panose="02040502050505030304" pitchFamily="18" charset="0"/>
              </a:rPr>
              <a:t>Stiftelsen Jamtli:</a:t>
            </a:r>
          </a:p>
          <a:p>
            <a:pPr eaLnBrk="1" hangingPunct="1">
              <a:spcBef>
                <a:spcPct val="0"/>
              </a:spcBef>
              <a:buFontTx/>
              <a:buNone/>
            </a:pPr>
            <a:endParaRPr lang="sv-SE" altLang="sv-SE" sz="2400" b="1" i="1">
              <a:solidFill>
                <a:srgbClr val="0000FF"/>
              </a:solidFill>
              <a:latin typeface="Palatino Linotype" panose="02040502050505030304" pitchFamily="18" charset="0"/>
            </a:endParaRPr>
          </a:p>
          <a:p>
            <a:pPr eaLnBrk="1" hangingPunct="1">
              <a:spcBef>
                <a:spcPct val="0"/>
              </a:spcBef>
              <a:buFontTx/>
              <a:buNone/>
            </a:pPr>
            <a:r>
              <a:rPr lang="sv-SE" altLang="sv-SE" sz="2400" b="1" i="1">
                <a:solidFill>
                  <a:srgbClr val="0000FF"/>
                </a:solidFill>
                <a:latin typeface="Palatino Linotype" panose="02040502050505030304" pitchFamily="18" charset="0"/>
              </a:rPr>
              <a:t> </a:t>
            </a:r>
          </a:p>
        </p:txBody>
      </p:sp>
      <p:pic>
        <p:nvPicPr>
          <p:cNvPr id="16389" name="Bildobjekt 2">
            <a:extLst>
              <a:ext uri="{FF2B5EF4-FFF2-40B4-BE49-F238E27FC236}">
                <a16:creationId xmlns:a16="http://schemas.microsoft.com/office/drawing/2014/main" id="{8ED92DFD-36A9-45E6-9761-56D641E08C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1" y="1789114"/>
            <a:ext cx="3527425"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Bildobjekt 1">
            <a:extLst>
              <a:ext uri="{FF2B5EF4-FFF2-40B4-BE49-F238E27FC236}">
                <a16:creationId xmlns:a16="http://schemas.microsoft.com/office/drawing/2014/main" id="{58C7021E-3142-4945-BDF4-631F54D9661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6601" y="4038600"/>
            <a:ext cx="35274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189781" y="914112"/>
            <a:ext cx="11846944" cy="5105688"/>
          </a:xfrm>
        </p:spPr>
        <p:txBody>
          <a:bodyPr>
            <a:normAutofit/>
          </a:bodyPr>
          <a:lstStyle/>
          <a:p>
            <a:pPr algn="l"/>
            <a:endParaRPr lang="da-DK" b="1" dirty="0">
              <a:solidFill>
                <a:srgbClr val="0000FF"/>
              </a:solidFill>
              <a:latin typeface="Palatino Linotype" panose="02040502050505030304" pitchFamily="18" charset="0"/>
            </a:endParaRPr>
          </a:p>
          <a:p>
            <a:pPr algn="l"/>
            <a:r>
              <a:rPr lang="da-DK" b="1" dirty="0">
                <a:solidFill>
                  <a:srgbClr val="0000FF"/>
                </a:solidFill>
                <a:latin typeface="Palatino Linotype" panose="02040502050505030304" pitchFamily="18" charset="0"/>
              </a:rPr>
              <a:t>Jeg har planlagt at tale om: </a:t>
            </a:r>
          </a:p>
          <a:p>
            <a:pPr algn="l"/>
            <a:endParaRPr lang="da-DK" sz="2400" b="1" dirty="0">
              <a:solidFill>
                <a:srgbClr val="0000FF"/>
              </a:solidFill>
              <a:latin typeface="Palatino Linotype" panose="02040502050505030304" pitchFamily="18" charset="0"/>
            </a:endParaRPr>
          </a:p>
          <a:p>
            <a:pPr algn="l"/>
            <a:endParaRPr lang="en-GB" sz="2400" b="1" dirty="0">
              <a:solidFill>
                <a:srgbClr val="0000FF"/>
              </a:solidFill>
            </a:endParaRPr>
          </a:p>
          <a:p>
            <a:pPr algn="l"/>
            <a:endParaRPr lang="en-GB" b="1" dirty="0">
              <a:solidFill>
                <a:srgbClr val="0000FF"/>
              </a:solidFill>
            </a:endParaRPr>
          </a:p>
          <a:p>
            <a:endParaRPr lang="en-GB"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221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PPMallJamtli2010">
            <a:extLst>
              <a:ext uri="{FF2B5EF4-FFF2-40B4-BE49-F238E27FC236}">
                <a16:creationId xmlns:a16="http://schemas.microsoft.com/office/drawing/2014/main" id="{D3FEBA49-B210-4870-9139-671617C3EF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172201"/>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5">
            <a:extLst>
              <a:ext uri="{FF2B5EF4-FFF2-40B4-BE49-F238E27FC236}">
                <a16:creationId xmlns:a16="http://schemas.microsoft.com/office/drawing/2014/main" id="{629A04F7-1C1B-4E10-8DBF-968390DCD9E6}"/>
              </a:ext>
            </a:extLst>
          </p:cNvPr>
          <p:cNvSpPr txBox="1">
            <a:spLocks noChangeArrowheads="1"/>
          </p:cNvSpPr>
          <p:nvPr/>
        </p:nvSpPr>
        <p:spPr bwMode="auto">
          <a:xfrm>
            <a:off x="1524001" y="1"/>
            <a:ext cx="9090025"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sv-SE" altLang="sv-SE" sz="4800" b="1" i="1">
                <a:solidFill>
                  <a:srgbClr val="FF0000"/>
                </a:solidFill>
                <a:latin typeface="Palatino Linotype" panose="02040502050505030304" pitchFamily="18" charset="0"/>
              </a:rPr>
              <a:t>Stiftelsen Jamtli</a:t>
            </a:r>
          </a:p>
          <a:p>
            <a:pPr algn="ctr" eaLnBrk="1" hangingPunct="1">
              <a:lnSpc>
                <a:spcPct val="150000"/>
              </a:lnSpc>
              <a:spcBef>
                <a:spcPct val="0"/>
              </a:spcBef>
              <a:buFontTx/>
              <a:buNone/>
            </a:pPr>
            <a:r>
              <a:rPr lang="sv-SE" altLang="sv-SE" sz="2800" b="1" i="1">
                <a:solidFill>
                  <a:srgbClr val="FF0000"/>
                </a:solidFill>
                <a:latin typeface="Palatino Linotype" panose="02040502050505030304" pitchFamily="18" charset="0"/>
              </a:rPr>
              <a:t>En kort introduktion</a:t>
            </a:r>
          </a:p>
          <a:p>
            <a:pPr algn="ctr" eaLnBrk="1" hangingPunct="1">
              <a:lnSpc>
                <a:spcPct val="150000"/>
              </a:lnSpc>
              <a:spcBef>
                <a:spcPct val="0"/>
              </a:spcBef>
              <a:buFontTx/>
              <a:buNone/>
            </a:pPr>
            <a:endParaRPr lang="sv-SE" altLang="sv-SE" sz="2800" b="1" i="1">
              <a:solidFill>
                <a:srgbClr val="0000FF"/>
              </a:solidFill>
              <a:latin typeface="Palatino Linotype" panose="02040502050505030304" pitchFamily="18" charset="0"/>
            </a:endParaRPr>
          </a:p>
        </p:txBody>
      </p:sp>
      <p:sp>
        <p:nvSpPr>
          <p:cNvPr id="17412" name="textruta 2">
            <a:extLst>
              <a:ext uri="{FF2B5EF4-FFF2-40B4-BE49-F238E27FC236}">
                <a16:creationId xmlns:a16="http://schemas.microsoft.com/office/drawing/2014/main" id="{8B2A0474-D38C-476F-86E1-6A132842F809}"/>
              </a:ext>
            </a:extLst>
          </p:cNvPr>
          <p:cNvSpPr txBox="1">
            <a:spLocks noChangeArrowheads="1"/>
          </p:cNvSpPr>
          <p:nvPr/>
        </p:nvSpPr>
        <p:spPr bwMode="auto">
          <a:xfrm>
            <a:off x="1676400" y="1752601"/>
            <a:ext cx="88392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400" b="1">
                <a:solidFill>
                  <a:srgbClr val="0000FF"/>
                </a:solidFill>
                <a:latin typeface="Palatino Linotype" panose="02040502050505030304" pitchFamily="18" charset="0"/>
              </a:rPr>
              <a:t>Stiftelsen Jamtli:</a:t>
            </a:r>
          </a:p>
          <a:p>
            <a:pPr eaLnBrk="1" hangingPunct="1">
              <a:spcBef>
                <a:spcPct val="0"/>
              </a:spcBef>
              <a:buFontTx/>
              <a:buNone/>
            </a:pPr>
            <a:endParaRPr lang="sv-SE" altLang="sv-SE" sz="2400" b="1">
              <a:solidFill>
                <a:srgbClr val="0000FF"/>
              </a:solidFill>
              <a:latin typeface="Palatino Linotype" panose="02040502050505030304" pitchFamily="18" charset="0"/>
            </a:endParaRPr>
          </a:p>
          <a:p>
            <a:pPr eaLnBrk="1" hangingPunct="1">
              <a:spcBef>
                <a:spcPct val="0"/>
              </a:spcBef>
              <a:buFontTx/>
              <a:buNone/>
            </a:pPr>
            <a:r>
              <a:rPr lang="da-DK" altLang="sv-SE" sz="2400" b="1" i="1">
                <a:solidFill>
                  <a:srgbClr val="0000FF"/>
                </a:solidFill>
                <a:latin typeface="Palatino Linotype" panose="02040502050505030304" pitchFamily="18" charset="0"/>
              </a:rPr>
              <a:t>- </a:t>
            </a:r>
            <a:r>
              <a:rPr lang="da-DK" altLang="sv-SE" sz="2400" b="1">
                <a:solidFill>
                  <a:srgbClr val="0000FF"/>
                </a:solidFill>
                <a:latin typeface="Palatino Linotype" panose="02040502050505030304" pitchFamily="18" charset="0"/>
              </a:rPr>
              <a:t>regionalt museum med statligt til-</a:t>
            </a:r>
          </a:p>
          <a:p>
            <a:pPr eaLnBrk="1" hangingPunct="1">
              <a:spcBef>
                <a:spcPct val="0"/>
              </a:spcBef>
              <a:buFontTx/>
              <a:buNone/>
            </a:pPr>
            <a:r>
              <a:rPr lang="da-DK" altLang="sv-SE" sz="2400" b="1">
                <a:solidFill>
                  <a:srgbClr val="0000FF"/>
                </a:solidFill>
                <a:latin typeface="Palatino Linotype" panose="02040502050505030304" pitchFamily="18" charset="0"/>
              </a:rPr>
              <a:t>  delt ansvar for at bidrage med viden</a:t>
            </a:r>
          </a:p>
          <a:p>
            <a:pPr eaLnBrk="1" hangingPunct="1">
              <a:spcBef>
                <a:spcPct val="0"/>
              </a:spcBef>
              <a:buFontTx/>
              <a:buNone/>
            </a:pPr>
            <a:r>
              <a:rPr lang="da-DK" altLang="sv-SE" sz="2400" b="1">
                <a:solidFill>
                  <a:srgbClr val="0000FF"/>
                </a:solidFill>
                <a:latin typeface="Palatino Linotype" panose="02040502050505030304" pitchFamily="18" charset="0"/>
              </a:rPr>
              <a:t>  og færdigheder indenfor alle om-</a:t>
            </a:r>
          </a:p>
          <a:p>
            <a:pPr eaLnBrk="1" hangingPunct="1">
              <a:spcBef>
                <a:spcPct val="0"/>
              </a:spcBef>
              <a:buFontTx/>
              <a:buNone/>
            </a:pPr>
            <a:r>
              <a:rPr lang="da-DK" altLang="sv-SE" sz="2400" b="1">
                <a:solidFill>
                  <a:srgbClr val="0000FF"/>
                </a:solidFill>
                <a:latin typeface="Palatino Linotype" panose="02040502050505030304" pitchFamily="18" charset="0"/>
              </a:rPr>
              <a:t>  der af kulturarvsarbejde</a:t>
            </a:r>
          </a:p>
          <a:p>
            <a:pPr eaLnBrk="1" hangingPunct="1">
              <a:spcBef>
                <a:spcPct val="0"/>
              </a:spcBef>
              <a:buFontTx/>
              <a:buNone/>
            </a:pPr>
            <a:endParaRPr lang="sv-SE" altLang="sv-SE" sz="2400" b="1" i="1">
              <a:solidFill>
                <a:srgbClr val="0000FF"/>
              </a:solidFill>
              <a:latin typeface="Palatino Linotype" panose="02040502050505030304" pitchFamily="18" charset="0"/>
            </a:endParaRPr>
          </a:p>
          <a:p>
            <a:pPr eaLnBrk="1" hangingPunct="1">
              <a:spcBef>
                <a:spcPct val="0"/>
              </a:spcBef>
              <a:buFontTx/>
              <a:buNone/>
            </a:pPr>
            <a:r>
              <a:rPr lang="sv-SE" altLang="sv-SE" sz="2400" b="1" i="1">
                <a:solidFill>
                  <a:srgbClr val="0000FF"/>
                </a:solidFill>
                <a:latin typeface="Palatino Linotype" panose="02040502050505030304" pitchFamily="18" charset="0"/>
              </a:rPr>
              <a:t> </a:t>
            </a:r>
          </a:p>
        </p:txBody>
      </p:sp>
      <p:pic>
        <p:nvPicPr>
          <p:cNvPr id="17413" name="Bildobjekt 2">
            <a:extLst>
              <a:ext uri="{FF2B5EF4-FFF2-40B4-BE49-F238E27FC236}">
                <a16:creationId xmlns:a16="http://schemas.microsoft.com/office/drawing/2014/main" id="{51623C5A-0BD2-4066-8F5A-591CB9D351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1" y="1789114"/>
            <a:ext cx="3527425"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Bildobjekt 1">
            <a:extLst>
              <a:ext uri="{FF2B5EF4-FFF2-40B4-BE49-F238E27FC236}">
                <a16:creationId xmlns:a16="http://schemas.microsoft.com/office/drawing/2014/main" id="{1BE89E9C-687B-4A26-B509-362CBB7782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6601" y="4038600"/>
            <a:ext cx="35274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PPMallJamtli2010">
            <a:extLst>
              <a:ext uri="{FF2B5EF4-FFF2-40B4-BE49-F238E27FC236}">
                <a16:creationId xmlns:a16="http://schemas.microsoft.com/office/drawing/2014/main" id="{621A2392-4BA2-44B1-9AE4-C864559765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172201"/>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5">
            <a:extLst>
              <a:ext uri="{FF2B5EF4-FFF2-40B4-BE49-F238E27FC236}">
                <a16:creationId xmlns:a16="http://schemas.microsoft.com/office/drawing/2014/main" id="{3ED3A397-D47F-47F1-BF14-D5290C1ABB6D}"/>
              </a:ext>
            </a:extLst>
          </p:cNvPr>
          <p:cNvSpPr txBox="1">
            <a:spLocks noChangeArrowheads="1"/>
          </p:cNvSpPr>
          <p:nvPr/>
        </p:nvSpPr>
        <p:spPr bwMode="auto">
          <a:xfrm>
            <a:off x="1524001" y="1"/>
            <a:ext cx="9090025"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sv-SE" altLang="sv-SE" sz="4800" b="1" i="1">
                <a:solidFill>
                  <a:srgbClr val="FF0000"/>
                </a:solidFill>
                <a:latin typeface="Palatino Linotype" panose="02040502050505030304" pitchFamily="18" charset="0"/>
              </a:rPr>
              <a:t>Stiftelsen Jamtli</a:t>
            </a:r>
          </a:p>
          <a:p>
            <a:pPr algn="ctr" eaLnBrk="1" hangingPunct="1">
              <a:lnSpc>
                <a:spcPct val="150000"/>
              </a:lnSpc>
              <a:spcBef>
                <a:spcPct val="0"/>
              </a:spcBef>
              <a:buFontTx/>
              <a:buNone/>
            </a:pPr>
            <a:r>
              <a:rPr lang="sv-SE" altLang="sv-SE" sz="2800" b="1" i="1">
                <a:solidFill>
                  <a:srgbClr val="FF0000"/>
                </a:solidFill>
                <a:latin typeface="Palatino Linotype" panose="02040502050505030304" pitchFamily="18" charset="0"/>
              </a:rPr>
              <a:t>En kort introduktion</a:t>
            </a:r>
          </a:p>
          <a:p>
            <a:pPr algn="ctr" eaLnBrk="1" hangingPunct="1">
              <a:lnSpc>
                <a:spcPct val="150000"/>
              </a:lnSpc>
              <a:spcBef>
                <a:spcPct val="0"/>
              </a:spcBef>
              <a:buFontTx/>
              <a:buNone/>
            </a:pPr>
            <a:endParaRPr lang="sv-SE" altLang="sv-SE" sz="2800" b="1" i="1">
              <a:solidFill>
                <a:srgbClr val="0000FF"/>
              </a:solidFill>
              <a:latin typeface="Palatino Linotype" panose="02040502050505030304" pitchFamily="18" charset="0"/>
            </a:endParaRPr>
          </a:p>
        </p:txBody>
      </p:sp>
      <p:sp>
        <p:nvSpPr>
          <p:cNvPr id="18436" name="textruta 2">
            <a:extLst>
              <a:ext uri="{FF2B5EF4-FFF2-40B4-BE49-F238E27FC236}">
                <a16:creationId xmlns:a16="http://schemas.microsoft.com/office/drawing/2014/main" id="{056F974A-C93D-4E04-8B5A-45CA5434CD55}"/>
              </a:ext>
            </a:extLst>
          </p:cNvPr>
          <p:cNvSpPr txBox="1">
            <a:spLocks noChangeArrowheads="1"/>
          </p:cNvSpPr>
          <p:nvPr/>
        </p:nvSpPr>
        <p:spPr bwMode="auto">
          <a:xfrm>
            <a:off x="1676400" y="1752600"/>
            <a:ext cx="88392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400" b="1">
                <a:solidFill>
                  <a:srgbClr val="0000FF"/>
                </a:solidFill>
                <a:latin typeface="Palatino Linotype" panose="02040502050505030304" pitchFamily="18" charset="0"/>
              </a:rPr>
              <a:t>Stiftelsen Jamtli:</a:t>
            </a:r>
          </a:p>
          <a:p>
            <a:pPr eaLnBrk="1" hangingPunct="1">
              <a:spcBef>
                <a:spcPct val="0"/>
              </a:spcBef>
              <a:buFontTx/>
              <a:buNone/>
            </a:pPr>
            <a:endParaRPr lang="sv-SE" altLang="sv-SE" sz="2400" b="1">
              <a:solidFill>
                <a:srgbClr val="0000FF"/>
              </a:solidFill>
              <a:latin typeface="Palatino Linotype" panose="02040502050505030304" pitchFamily="18" charset="0"/>
            </a:endParaRPr>
          </a:p>
          <a:p>
            <a:pPr eaLnBrk="1" hangingPunct="1">
              <a:spcBef>
                <a:spcPct val="0"/>
              </a:spcBef>
              <a:buFontTx/>
              <a:buNone/>
            </a:pPr>
            <a:r>
              <a:rPr lang="da-DK" altLang="sv-SE" sz="2400" b="1" i="1">
                <a:solidFill>
                  <a:srgbClr val="0000FF"/>
                </a:solidFill>
                <a:latin typeface="Palatino Linotype" panose="02040502050505030304" pitchFamily="18" charset="0"/>
              </a:rPr>
              <a:t>- </a:t>
            </a:r>
            <a:r>
              <a:rPr lang="da-DK" altLang="sv-SE" sz="2400" b="1">
                <a:solidFill>
                  <a:srgbClr val="0000FF"/>
                </a:solidFill>
                <a:latin typeface="Palatino Linotype" panose="02040502050505030304" pitchFamily="18" charset="0"/>
              </a:rPr>
              <a:t>regionalt museum med statligt til-</a:t>
            </a:r>
          </a:p>
          <a:p>
            <a:pPr eaLnBrk="1" hangingPunct="1">
              <a:spcBef>
                <a:spcPct val="0"/>
              </a:spcBef>
              <a:buFontTx/>
              <a:buNone/>
            </a:pPr>
            <a:r>
              <a:rPr lang="da-DK" altLang="sv-SE" sz="2400" b="1">
                <a:solidFill>
                  <a:srgbClr val="0000FF"/>
                </a:solidFill>
                <a:latin typeface="Palatino Linotype" panose="02040502050505030304" pitchFamily="18" charset="0"/>
              </a:rPr>
              <a:t>  delt ansvar for at bidrage med viden</a:t>
            </a:r>
          </a:p>
          <a:p>
            <a:pPr eaLnBrk="1" hangingPunct="1">
              <a:spcBef>
                <a:spcPct val="0"/>
              </a:spcBef>
              <a:buFontTx/>
              <a:buNone/>
            </a:pPr>
            <a:r>
              <a:rPr lang="da-DK" altLang="sv-SE" sz="2400" b="1">
                <a:solidFill>
                  <a:srgbClr val="0000FF"/>
                </a:solidFill>
                <a:latin typeface="Palatino Linotype" panose="02040502050505030304" pitchFamily="18" charset="0"/>
              </a:rPr>
              <a:t>  og færdigheder indenfor alle om-</a:t>
            </a:r>
          </a:p>
          <a:p>
            <a:pPr eaLnBrk="1" hangingPunct="1">
              <a:spcBef>
                <a:spcPct val="0"/>
              </a:spcBef>
              <a:buFontTx/>
              <a:buNone/>
            </a:pPr>
            <a:r>
              <a:rPr lang="da-DK" altLang="sv-SE" sz="2400" b="1">
                <a:solidFill>
                  <a:srgbClr val="0000FF"/>
                </a:solidFill>
                <a:latin typeface="Palatino Linotype" panose="02040502050505030304" pitchFamily="18" charset="0"/>
              </a:rPr>
              <a:t>  der af kulturarvsarbejde</a:t>
            </a:r>
          </a:p>
          <a:p>
            <a:pPr eaLnBrk="1" hangingPunct="1">
              <a:spcBef>
                <a:spcPct val="0"/>
              </a:spcBef>
              <a:buFontTx/>
              <a:buNone/>
            </a:pPr>
            <a:r>
              <a:rPr lang="da-DK" altLang="sv-SE" sz="2400" b="1">
                <a:solidFill>
                  <a:srgbClr val="0000FF"/>
                </a:solidFill>
                <a:latin typeface="Palatino Linotype" panose="02040502050505030304" pitchFamily="18" charset="0"/>
              </a:rPr>
              <a:t>- regional kulturvirksomhed med op-</a:t>
            </a:r>
          </a:p>
          <a:p>
            <a:pPr eaLnBrk="1" hangingPunct="1">
              <a:spcBef>
                <a:spcPct val="0"/>
              </a:spcBef>
              <a:buFontTx/>
              <a:buNone/>
            </a:pPr>
            <a:r>
              <a:rPr lang="da-DK" altLang="sv-SE" sz="2400" b="1">
                <a:solidFill>
                  <a:srgbClr val="0000FF"/>
                </a:solidFill>
                <a:latin typeface="Palatino Linotype" panose="02040502050505030304" pitchFamily="18" charset="0"/>
              </a:rPr>
              <a:t>  drag at tiltrække turister og tilbyde</a:t>
            </a:r>
          </a:p>
          <a:p>
            <a:pPr eaLnBrk="1" hangingPunct="1">
              <a:spcBef>
                <a:spcPct val="0"/>
              </a:spcBef>
              <a:buFontTx/>
              <a:buNone/>
            </a:pPr>
            <a:r>
              <a:rPr lang="da-DK" altLang="sv-SE" sz="2400" b="1">
                <a:solidFill>
                  <a:srgbClr val="0000FF"/>
                </a:solidFill>
                <a:latin typeface="Palatino Linotype" panose="02040502050505030304" pitchFamily="18" charset="0"/>
              </a:rPr>
              <a:t>  en mødeplads for lokale og regionale</a:t>
            </a:r>
          </a:p>
          <a:p>
            <a:pPr eaLnBrk="1" hangingPunct="1">
              <a:spcBef>
                <a:spcPct val="0"/>
              </a:spcBef>
              <a:buFontTx/>
              <a:buNone/>
            </a:pPr>
            <a:endParaRPr lang="sv-SE" altLang="sv-SE" sz="2400" b="1" i="1">
              <a:solidFill>
                <a:srgbClr val="0000FF"/>
              </a:solidFill>
              <a:latin typeface="Palatino Linotype" panose="02040502050505030304" pitchFamily="18" charset="0"/>
            </a:endParaRPr>
          </a:p>
          <a:p>
            <a:pPr eaLnBrk="1" hangingPunct="1">
              <a:spcBef>
                <a:spcPct val="0"/>
              </a:spcBef>
              <a:buFontTx/>
              <a:buNone/>
            </a:pPr>
            <a:r>
              <a:rPr lang="sv-SE" altLang="sv-SE" sz="2400" b="1" i="1">
                <a:solidFill>
                  <a:srgbClr val="0000FF"/>
                </a:solidFill>
                <a:latin typeface="Palatino Linotype" panose="02040502050505030304" pitchFamily="18" charset="0"/>
              </a:rPr>
              <a:t> </a:t>
            </a:r>
          </a:p>
        </p:txBody>
      </p:sp>
      <p:pic>
        <p:nvPicPr>
          <p:cNvPr id="18437" name="Bildobjekt 2">
            <a:extLst>
              <a:ext uri="{FF2B5EF4-FFF2-40B4-BE49-F238E27FC236}">
                <a16:creationId xmlns:a16="http://schemas.microsoft.com/office/drawing/2014/main" id="{1C2589A7-27D9-4086-AFB1-C09D778D06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1" y="1789114"/>
            <a:ext cx="3527425"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Bildobjekt 1">
            <a:extLst>
              <a:ext uri="{FF2B5EF4-FFF2-40B4-BE49-F238E27FC236}">
                <a16:creationId xmlns:a16="http://schemas.microsoft.com/office/drawing/2014/main" id="{15322CA1-C148-4F42-A3E6-2DCE71A3A3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6601" y="4038600"/>
            <a:ext cx="35274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PPMallJamtli2010">
            <a:extLst>
              <a:ext uri="{FF2B5EF4-FFF2-40B4-BE49-F238E27FC236}">
                <a16:creationId xmlns:a16="http://schemas.microsoft.com/office/drawing/2014/main" id="{1E450358-C1CA-4D19-8503-BE2519252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172201"/>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5">
            <a:extLst>
              <a:ext uri="{FF2B5EF4-FFF2-40B4-BE49-F238E27FC236}">
                <a16:creationId xmlns:a16="http://schemas.microsoft.com/office/drawing/2014/main" id="{FA5592A0-D451-45AF-8B4B-60496F9DC3DB}"/>
              </a:ext>
            </a:extLst>
          </p:cNvPr>
          <p:cNvSpPr txBox="1">
            <a:spLocks noChangeArrowheads="1"/>
          </p:cNvSpPr>
          <p:nvPr/>
        </p:nvSpPr>
        <p:spPr bwMode="auto">
          <a:xfrm>
            <a:off x="1524001" y="1"/>
            <a:ext cx="9090025"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sv-SE" altLang="sv-SE" sz="4800" b="1" i="1">
                <a:solidFill>
                  <a:srgbClr val="FF0000"/>
                </a:solidFill>
                <a:latin typeface="Palatino Linotype" panose="02040502050505030304" pitchFamily="18" charset="0"/>
              </a:rPr>
              <a:t>Stiftelsen Jamtli</a:t>
            </a:r>
          </a:p>
          <a:p>
            <a:pPr algn="ctr" eaLnBrk="1" hangingPunct="1">
              <a:lnSpc>
                <a:spcPct val="150000"/>
              </a:lnSpc>
              <a:spcBef>
                <a:spcPct val="0"/>
              </a:spcBef>
              <a:buFontTx/>
              <a:buNone/>
            </a:pPr>
            <a:r>
              <a:rPr lang="sv-SE" altLang="sv-SE" sz="2800" b="1" i="1">
                <a:solidFill>
                  <a:srgbClr val="FF0000"/>
                </a:solidFill>
                <a:latin typeface="Palatino Linotype" panose="02040502050505030304" pitchFamily="18" charset="0"/>
              </a:rPr>
              <a:t>En kort introduktion</a:t>
            </a:r>
          </a:p>
          <a:p>
            <a:pPr algn="ctr" eaLnBrk="1" hangingPunct="1">
              <a:lnSpc>
                <a:spcPct val="150000"/>
              </a:lnSpc>
              <a:spcBef>
                <a:spcPct val="0"/>
              </a:spcBef>
              <a:buFontTx/>
              <a:buNone/>
            </a:pPr>
            <a:endParaRPr lang="sv-SE" altLang="sv-SE" sz="2800" b="1" i="1">
              <a:solidFill>
                <a:srgbClr val="0000FF"/>
              </a:solidFill>
              <a:latin typeface="Palatino Linotype" panose="02040502050505030304" pitchFamily="18" charset="0"/>
            </a:endParaRPr>
          </a:p>
        </p:txBody>
      </p:sp>
      <p:sp>
        <p:nvSpPr>
          <p:cNvPr id="19460" name="textruta 2">
            <a:extLst>
              <a:ext uri="{FF2B5EF4-FFF2-40B4-BE49-F238E27FC236}">
                <a16:creationId xmlns:a16="http://schemas.microsoft.com/office/drawing/2014/main" id="{25A69991-A959-4627-90FA-E9F3A5056F64}"/>
              </a:ext>
            </a:extLst>
          </p:cNvPr>
          <p:cNvSpPr txBox="1">
            <a:spLocks noChangeArrowheads="1"/>
          </p:cNvSpPr>
          <p:nvPr/>
        </p:nvSpPr>
        <p:spPr bwMode="auto">
          <a:xfrm>
            <a:off x="1676400" y="1752601"/>
            <a:ext cx="88392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400" b="1">
                <a:solidFill>
                  <a:srgbClr val="0000FF"/>
                </a:solidFill>
                <a:latin typeface="Palatino Linotype" panose="02040502050505030304" pitchFamily="18" charset="0"/>
              </a:rPr>
              <a:t>Stiftelsen Jamtli:</a:t>
            </a:r>
          </a:p>
          <a:p>
            <a:pPr eaLnBrk="1" hangingPunct="1">
              <a:spcBef>
                <a:spcPct val="0"/>
              </a:spcBef>
              <a:buFontTx/>
              <a:buNone/>
            </a:pPr>
            <a:endParaRPr lang="sv-SE" altLang="sv-SE" sz="2400" b="1">
              <a:solidFill>
                <a:srgbClr val="0000FF"/>
              </a:solidFill>
              <a:latin typeface="Palatino Linotype" panose="02040502050505030304" pitchFamily="18" charset="0"/>
            </a:endParaRPr>
          </a:p>
          <a:p>
            <a:pPr eaLnBrk="1" hangingPunct="1">
              <a:spcBef>
                <a:spcPct val="0"/>
              </a:spcBef>
              <a:buFontTx/>
              <a:buNone/>
            </a:pPr>
            <a:r>
              <a:rPr lang="da-DK" altLang="sv-SE" sz="2400" b="1" i="1">
                <a:solidFill>
                  <a:srgbClr val="0000FF"/>
                </a:solidFill>
                <a:latin typeface="Palatino Linotype" panose="02040502050505030304" pitchFamily="18" charset="0"/>
              </a:rPr>
              <a:t>- </a:t>
            </a:r>
            <a:r>
              <a:rPr lang="da-DK" altLang="sv-SE" sz="2400" b="1">
                <a:solidFill>
                  <a:srgbClr val="0000FF"/>
                </a:solidFill>
                <a:latin typeface="Palatino Linotype" panose="02040502050505030304" pitchFamily="18" charset="0"/>
              </a:rPr>
              <a:t>regionalt museum med statligt til-</a:t>
            </a:r>
          </a:p>
          <a:p>
            <a:pPr eaLnBrk="1" hangingPunct="1">
              <a:spcBef>
                <a:spcPct val="0"/>
              </a:spcBef>
              <a:buFontTx/>
              <a:buNone/>
            </a:pPr>
            <a:r>
              <a:rPr lang="da-DK" altLang="sv-SE" sz="2400" b="1">
                <a:solidFill>
                  <a:srgbClr val="0000FF"/>
                </a:solidFill>
                <a:latin typeface="Palatino Linotype" panose="02040502050505030304" pitchFamily="18" charset="0"/>
              </a:rPr>
              <a:t>  delt ansvar for at bidrage med viden</a:t>
            </a:r>
          </a:p>
          <a:p>
            <a:pPr eaLnBrk="1" hangingPunct="1">
              <a:spcBef>
                <a:spcPct val="0"/>
              </a:spcBef>
              <a:buFontTx/>
              <a:buNone/>
            </a:pPr>
            <a:r>
              <a:rPr lang="da-DK" altLang="sv-SE" sz="2400" b="1">
                <a:solidFill>
                  <a:srgbClr val="0000FF"/>
                </a:solidFill>
                <a:latin typeface="Palatino Linotype" panose="02040502050505030304" pitchFamily="18" charset="0"/>
              </a:rPr>
              <a:t>  og færdigheder indenfor alle om-</a:t>
            </a:r>
          </a:p>
          <a:p>
            <a:pPr eaLnBrk="1" hangingPunct="1">
              <a:spcBef>
                <a:spcPct val="0"/>
              </a:spcBef>
              <a:buFontTx/>
              <a:buNone/>
            </a:pPr>
            <a:r>
              <a:rPr lang="da-DK" altLang="sv-SE" sz="2400" b="1">
                <a:solidFill>
                  <a:srgbClr val="0000FF"/>
                </a:solidFill>
                <a:latin typeface="Palatino Linotype" panose="02040502050505030304" pitchFamily="18" charset="0"/>
              </a:rPr>
              <a:t>  der af kulturarvsarbejde</a:t>
            </a:r>
          </a:p>
          <a:p>
            <a:pPr eaLnBrk="1" hangingPunct="1">
              <a:spcBef>
                <a:spcPct val="0"/>
              </a:spcBef>
              <a:buFontTx/>
              <a:buNone/>
            </a:pPr>
            <a:r>
              <a:rPr lang="da-DK" altLang="sv-SE" sz="2400" b="1">
                <a:solidFill>
                  <a:srgbClr val="0000FF"/>
                </a:solidFill>
                <a:latin typeface="Palatino Linotype" panose="02040502050505030304" pitchFamily="18" charset="0"/>
              </a:rPr>
              <a:t>- regional kulturvirksomhed med op-</a:t>
            </a:r>
          </a:p>
          <a:p>
            <a:pPr eaLnBrk="1" hangingPunct="1">
              <a:spcBef>
                <a:spcPct val="0"/>
              </a:spcBef>
              <a:buFontTx/>
              <a:buNone/>
            </a:pPr>
            <a:r>
              <a:rPr lang="da-DK" altLang="sv-SE" sz="2400" b="1">
                <a:solidFill>
                  <a:srgbClr val="0000FF"/>
                </a:solidFill>
                <a:latin typeface="Palatino Linotype" panose="02040502050505030304" pitchFamily="18" charset="0"/>
              </a:rPr>
              <a:t>  drag at tiltrække turister og tilbyde</a:t>
            </a:r>
          </a:p>
          <a:p>
            <a:pPr eaLnBrk="1" hangingPunct="1">
              <a:spcBef>
                <a:spcPct val="0"/>
              </a:spcBef>
              <a:buFontTx/>
              <a:buNone/>
            </a:pPr>
            <a:r>
              <a:rPr lang="da-DK" altLang="sv-SE" sz="2400" b="1">
                <a:solidFill>
                  <a:srgbClr val="0000FF"/>
                </a:solidFill>
                <a:latin typeface="Palatino Linotype" panose="02040502050505030304" pitchFamily="18" charset="0"/>
              </a:rPr>
              <a:t>  en mødeplads for lokale og regionale</a:t>
            </a:r>
          </a:p>
          <a:p>
            <a:pPr eaLnBrk="1" hangingPunct="1">
              <a:spcBef>
                <a:spcPct val="0"/>
              </a:spcBef>
              <a:buFontTx/>
              <a:buNone/>
            </a:pPr>
            <a:r>
              <a:rPr lang="da-DK" altLang="sv-SE" sz="2400" b="1">
                <a:solidFill>
                  <a:srgbClr val="0000FF"/>
                </a:solidFill>
                <a:latin typeface="Palatino Linotype" panose="02040502050505030304" pitchFamily="18" charset="0"/>
              </a:rPr>
              <a:t>- ca. 200 000 besøg årligt som fordeles</a:t>
            </a:r>
          </a:p>
          <a:p>
            <a:pPr eaLnBrk="1" hangingPunct="1">
              <a:spcBef>
                <a:spcPct val="0"/>
              </a:spcBef>
              <a:buFontTx/>
              <a:buNone/>
            </a:pPr>
            <a:r>
              <a:rPr lang="da-DK" altLang="sv-SE" sz="2400" b="1">
                <a:solidFill>
                  <a:srgbClr val="0000FF"/>
                </a:solidFill>
                <a:latin typeface="Palatino Linotype" panose="02040502050505030304" pitchFamily="18" charset="0"/>
              </a:rPr>
              <a:t>  med ca. 100 000 under sommeren og</a:t>
            </a:r>
          </a:p>
          <a:p>
            <a:pPr eaLnBrk="1" hangingPunct="1">
              <a:spcBef>
                <a:spcPct val="0"/>
              </a:spcBef>
              <a:buFontTx/>
              <a:buNone/>
            </a:pPr>
            <a:r>
              <a:rPr lang="da-DK" altLang="sv-SE" sz="2400" b="1">
                <a:solidFill>
                  <a:srgbClr val="0000FF"/>
                </a:solidFill>
                <a:latin typeface="Palatino Linotype" panose="02040502050505030304" pitchFamily="18" charset="0"/>
              </a:rPr>
              <a:t>  ca 25 000 under tre dages julemarked </a:t>
            </a:r>
            <a:endParaRPr lang="sv-SE" altLang="sv-SE" sz="2400" b="1">
              <a:solidFill>
                <a:srgbClr val="0000FF"/>
              </a:solidFill>
              <a:latin typeface="Palatino Linotype" panose="02040502050505030304" pitchFamily="18" charset="0"/>
            </a:endParaRPr>
          </a:p>
          <a:p>
            <a:pPr eaLnBrk="1" hangingPunct="1">
              <a:spcBef>
                <a:spcPct val="0"/>
              </a:spcBef>
              <a:buFontTx/>
              <a:buNone/>
            </a:pPr>
            <a:endParaRPr lang="sv-SE" altLang="sv-SE" sz="2400" b="1" i="1">
              <a:solidFill>
                <a:srgbClr val="0000FF"/>
              </a:solidFill>
              <a:latin typeface="Palatino Linotype" panose="02040502050505030304" pitchFamily="18" charset="0"/>
            </a:endParaRPr>
          </a:p>
          <a:p>
            <a:pPr eaLnBrk="1" hangingPunct="1">
              <a:spcBef>
                <a:spcPct val="0"/>
              </a:spcBef>
              <a:buFontTx/>
              <a:buNone/>
            </a:pPr>
            <a:r>
              <a:rPr lang="sv-SE" altLang="sv-SE" sz="2400" b="1" i="1">
                <a:solidFill>
                  <a:srgbClr val="0000FF"/>
                </a:solidFill>
                <a:latin typeface="Palatino Linotype" panose="02040502050505030304" pitchFamily="18" charset="0"/>
              </a:rPr>
              <a:t> </a:t>
            </a:r>
          </a:p>
        </p:txBody>
      </p:sp>
      <p:pic>
        <p:nvPicPr>
          <p:cNvPr id="19461" name="Bildobjekt 2">
            <a:extLst>
              <a:ext uri="{FF2B5EF4-FFF2-40B4-BE49-F238E27FC236}">
                <a16:creationId xmlns:a16="http://schemas.microsoft.com/office/drawing/2014/main" id="{08F2C9F5-8061-4721-943A-66E4F0C427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1" y="1789114"/>
            <a:ext cx="3527425"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Bildobjekt 1">
            <a:extLst>
              <a:ext uri="{FF2B5EF4-FFF2-40B4-BE49-F238E27FC236}">
                <a16:creationId xmlns:a16="http://schemas.microsoft.com/office/drawing/2014/main" id="{D64EC09D-71B7-4105-951B-D3FB5F4053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6601" y="4038600"/>
            <a:ext cx="35274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PPMallJamtli2010">
            <a:extLst>
              <a:ext uri="{FF2B5EF4-FFF2-40B4-BE49-F238E27FC236}">
                <a16:creationId xmlns:a16="http://schemas.microsoft.com/office/drawing/2014/main" id="{27826564-C843-4E86-9E2B-03184F2AC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172201"/>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5">
            <a:extLst>
              <a:ext uri="{FF2B5EF4-FFF2-40B4-BE49-F238E27FC236}">
                <a16:creationId xmlns:a16="http://schemas.microsoft.com/office/drawing/2014/main" id="{D517C090-35C6-4911-BC90-A9CDC6252E6F}"/>
              </a:ext>
            </a:extLst>
          </p:cNvPr>
          <p:cNvSpPr txBox="1">
            <a:spLocks noChangeArrowheads="1"/>
          </p:cNvSpPr>
          <p:nvPr/>
        </p:nvSpPr>
        <p:spPr bwMode="auto">
          <a:xfrm>
            <a:off x="1503362" y="0"/>
            <a:ext cx="9090026" cy="108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sv-SE" altLang="sv-SE" sz="4800" b="1" i="1">
                <a:solidFill>
                  <a:srgbClr val="FF0000"/>
                </a:solidFill>
                <a:latin typeface="Palatino Linotype" panose="02040502050505030304" pitchFamily="18" charset="0"/>
              </a:rPr>
              <a:t>Stiftelsen Jamtli</a:t>
            </a:r>
            <a:endParaRPr lang="sv-SE" altLang="sv-SE" sz="2800" b="1" i="1">
              <a:solidFill>
                <a:srgbClr val="0000FF"/>
              </a:solidFill>
              <a:latin typeface="Palatino Linotype" panose="02040502050505030304" pitchFamily="18" charset="0"/>
            </a:endParaRPr>
          </a:p>
        </p:txBody>
      </p:sp>
      <p:sp>
        <p:nvSpPr>
          <p:cNvPr id="20484" name="textruta 2">
            <a:extLst>
              <a:ext uri="{FF2B5EF4-FFF2-40B4-BE49-F238E27FC236}">
                <a16:creationId xmlns:a16="http://schemas.microsoft.com/office/drawing/2014/main" id="{31BEE98B-F0CF-4B9C-840B-2CCD4B520EC2}"/>
              </a:ext>
            </a:extLst>
          </p:cNvPr>
          <p:cNvSpPr txBox="1">
            <a:spLocks noChangeArrowheads="1"/>
          </p:cNvSpPr>
          <p:nvPr/>
        </p:nvSpPr>
        <p:spPr bwMode="auto">
          <a:xfrm rot="5400000">
            <a:off x="1600200" y="1915886"/>
            <a:ext cx="88392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v-SE" altLang="sv-SE" sz="2400" b="1" dirty="0">
              <a:solidFill>
                <a:srgbClr val="0000FF"/>
              </a:solidFill>
              <a:latin typeface="Palatino Linotype" panose="02040502050505030304" pitchFamily="18" charset="0"/>
            </a:endParaRPr>
          </a:p>
          <a:p>
            <a:pPr eaLnBrk="1" hangingPunct="1">
              <a:spcBef>
                <a:spcPct val="0"/>
              </a:spcBef>
              <a:buFontTx/>
              <a:buNone/>
            </a:pPr>
            <a:endParaRPr lang="sv-SE" altLang="sv-SE" sz="2400" b="1" dirty="0">
              <a:solidFill>
                <a:srgbClr val="0000FF"/>
              </a:solidFill>
              <a:latin typeface="Palatino Linotype" panose="02040502050505030304" pitchFamily="18" charset="0"/>
            </a:endParaRPr>
          </a:p>
          <a:p>
            <a:pPr eaLnBrk="1" hangingPunct="1">
              <a:spcBef>
                <a:spcPct val="0"/>
              </a:spcBef>
              <a:buFontTx/>
              <a:buNone/>
            </a:pPr>
            <a:endParaRPr lang="sv-SE" altLang="sv-SE" sz="2400" b="1" dirty="0">
              <a:solidFill>
                <a:srgbClr val="0000FF"/>
              </a:solidFill>
              <a:latin typeface="Palatino Linotype" panose="02040502050505030304" pitchFamily="18" charset="0"/>
            </a:endParaRPr>
          </a:p>
          <a:p>
            <a:pPr eaLnBrk="1" hangingPunct="1">
              <a:spcBef>
                <a:spcPct val="0"/>
              </a:spcBef>
              <a:buFontTx/>
              <a:buNone/>
            </a:pPr>
            <a:endParaRPr lang="sv-SE" altLang="sv-SE" sz="2400" b="1" dirty="0">
              <a:solidFill>
                <a:srgbClr val="0000FF"/>
              </a:solidFill>
              <a:latin typeface="Palatino Linotype" panose="02040502050505030304" pitchFamily="18" charset="0"/>
            </a:endParaRPr>
          </a:p>
          <a:p>
            <a:pPr eaLnBrk="1" hangingPunct="1">
              <a:spcBef>
                <a:spcPct val="0"/>
              </a:spcBef>
              <a:buFontTx/>
              <a:buNone/>
            </a:pPr>
            <a:endParaRPr lang="sv-SE" altLang="sv-SE" sz="2400" b="1" dirty="0">
              <a:solidFill>
                <a:srgbClr val="0000FF"/>
              </a:solidFill>
              <a:latin typeface="Palatino Linotype" panose="02040502050505030304" pitchFamily="18" charset="0"/>
            </a:endParaRPr>
          </a:p>
          <a:p>
            <a:pPr eaLnBrk="1" hangingPunct="1">
              <a:spcBef>
                <a:spcPct val="0"/>
              </a:spcBef>
              <a:buFontTx/>
              <a:buNone/>
            </a:pPr>
            <a:endParaRPr lang="sv-SE" altLang="sv-SE" sz="2400" b="1" dirty="0">
              <a:solidFill>
                <a:srgbClr val="0000FF"/>
              </a:solidFill>
              <a:latin typeface="Palatino Linotype" panose="02040502050505030304" pitchFamily="18" charset="0"/>
            </a:endParaRPr>
          </a:p>
          <a:p>
            <a:pPr eaLnBrk="1" hangingPunct="1">
              <a:spcBef>
                <a:spcPct val="0"/>
              </a:spcBef>
              <a:buFontTx/>
              <a:buNone/>
            </a:pPr>
            <a:endParaRPr lang="sv-SE" altLang="sv-SE" sz="2400" b="1" dirty="0">
              <a:solidFill>
                <a:srgbClr val="0000FF"/>
              </a:solidFill>
              <a:latin typeface="Palatino Linotype" panose="02040502050505030304" pitchFamily="18" charset="0"/>
            </a:endParaRPr>
          </a:p>
          <a:p>
            <a:pPr eaLnBrk="1" hangingPunct="1">
              <a:spcBef>
                <a:spcPct val="0"/>
              </a:spcBef>
              <a:buFontTx/>
              <a:buNone/>
            </a:pPr>
            <a:endParaRPr lang="sv-SE" altLang="sv-SE" sz="2400" b="1" dirty="0">
              <a:solidFill>
                <a:srgbClr val="0000FF"/>
              </a:solidFill>
              <a:latin typeface="Palatino Linotype" panose="02040502050505030304" pitchFamily="18" charset="0"/>
            </a:endParaRPr>
          </a:p>
          <a:p>
            <a:pPr eaLnBrk="1" hangingPunct="1">
              <a:spcBef>
                <a:spcPct val="0"/>
              </a:spcBef>
              <a:buFontTx/>
              <a:buNone/>
            </a:pPr>
            <a:endParaRPr lang="sv-SE" altLang="sv-SE" sz="2400" b="1" dirty="0">
              <a:solidFill>
                <a:srgbClr val="0000FF"/>
              </a:solidFill>
              <a:latin typeface="Palatino Linotype" panose="02040502050505030304" pitchFamily="18" charset="0"/>
            </a:endParaRPr>
          </a:p>
          <a:p>
            <a:pPr eaLnBrk="1" hangingPunct="1">
              <a:spcBef>
                <a:spcPct val="0"/>
              </a:spcBef>
              <a:buFontTx/>
              <a:buNone/>
            </a:pPr>
            <a:endParaRPr lang="sv-SE" altLang="sv-SE" sz="2400" b="1" dirty="0">
              <a:solidFill>
                <a:srgbClr val="0000FF"/>
              </a:solidFill>
              <a:latin typeface="Palatino Linotype" panose="02040502050505030304" pitchFamily="18" charset="0"/>
            </a:endParaRPr>
          </a:p>
          <a:p>
            <a:pPr eaLnBrk="1" hangingPunct="1">
              <a:spcBef>
                <a:spcPct val="0"/>
              </a:spcBef>
              <a:buFontTx/>
              <a:buNone/>
            </a:pPr>
            <a:endParaRPr lang="sv-SE" altLang="sv-SE" sz="2400" b="1" i="1" dirty="0">
              <a:solidFill>
                <a:srgbClr val="0000FF"/>
              </a:solidFill>
              <a:latin typeface="Palatino Linotype" panose="02040502050505030304" pitchFamily="18" charset="0"/>
            </a:endParaRPr>
          </a:p>
        </p:txBody>
      </p:sp>
      <p:pic>
        <p:nvPicPr>
          <p:cNvPr id="3" name="Bildobjekt 2">
            <a:extLst>
              <a:ext uri="{FF2B5EF4-FFF2-40B4-BE49-F238E27FC236}">
                <a16:creationId xmlns:a16="http://schemas.microsoft.com/office/drawing/2014/main" id="{E88FA73D-0C5C-42BD-8C17-AE1C76F7B8C4}"/>
              </a:ext>
            </a:extLst>
          </p:cNvPr>
          <p:cNvPicPr>
            <a:picLocks noChangeAspect="1"/>
          </p:cNvPicPr>
          <p:nvPr/>
        </p:nvPicPr>
        <p:blipFill>
          <a:blip r:embed="rId3"/>
          <a:stretch>
            <a:fillRect/>
          </a:stretch>
        </p:blipFill>
        <p:spPr>
          <a:xfrm>
            <a:off x="511629" y="1001485"/>
            <a:ext cx="11070771" cy="517071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PPMallJamtli2010">
            <a:extLst>
              <a:ext uri="{FF2B5EF4-FFF2-40B4-BE49-F238E27FC236}">
                <a16:creationId xmlns:a16="http://schemas.microsoft.com/office/drawing/2014/main" id="{44D64EFA-D351-4332-93DC-16A65CC25D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172201"/>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5">
            <a:extLst>
              <a:ext uri="{FF2B5EF4-FFF2-40B4-BE49-F238E27FC236}">
                <a16:creationId xmlns:a16="http://schemas.microsoft.com/office/drawing/2014/main" id="{B77A8492-BD63-4F28-963A-AEB087D99060}"/>
              </a:ext>
            </a:extLst>
          </p:cNvPr>
          <p:cNvSpPr txBox="1">
            <a:spLocks noChangeArrowheads="1"/>
          </p:cNvSpPr>
          <p:nvPr/>
        </p:nvSpPr>
        <p:spPr bwMode="auto">
          <a:xfrm>
            <a:off x="1524001" y="1"/>
            <a:ext cx="9090025"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sv-SE" altLang="sv-SE" sz="4800" b="1" i="1">
                <a:solidFill>
                  <a:srgbClr val="FF0000"/>
                </a:solidFill>
                <a:latin typeface="Palatino Linotype" panose="02040502050505030304" pitchFamily="18" charset="0"/>
              </a:rPr>
              <a:t>Stiftelsen Jamtli</a:t>
            </a:r>
          </a:p>
          <a:p>
            <a:pPr algn="ctr" eaLnBrk="1" hangingPunct="1">
              <a:lnSpc>
                <a:spcPct val="150000"/>
              </a:lnSpc>
              <a:spcBef>
                <a:spcPct val="0"/>
              </a:spcBef>
              <a:buFontTx/>
              <a:buNone/>
            </a:pPr>
            <a:r>
              <a:rPr lang="sv-SE" altLang="sv-SE" sz="2800" b="1" i="1">
                <a:solidFill>
                  <a:srgbClr val="FF0000"/>
                </a:solidFill>
                <a:latin typeface="Palatino Linotype" panose="02040502050505030304" pitchFamily="18" charset="0"/>
              </a:rPr>
              <a:t>En kort introduktion</a:t>
            </a:r>
          </a:p>
          <a:p>
            <a:pPr algn="ctr" eaLnBrk="1" hangingPunct="1">
              <a:lnSpc>
                <a:spcPct val="150000"/>
              </a:lnSpc>
              <a:spcBef>
                <a:spcPct val="0"/>
              </a:spcBef>
              <a:buFontTx/>
              <a:buNone/>
            </a:pPr>
            <a:endParaRPr lang="sv-SE" altLang="sv-SE" sz="2800" b="1" i="1">
              <a:solidFill>
                <a:srgbClr val="0000FF"/>
              </a:solidFill>
              <a:latin typeface="Palatino Linotype" panose="02040502050505030304" pitchFamily="18" charset="0"/>
            </a:endParaRPr>
          </a:p>
        </p:txBody>
      </p:sp>
      <p:sp>
        <p:nvSpPr>
          <p:cNvPr id="21508" name="textruta 2">
            <a:extLst>
              <a:ext uri="{FF2B5EF4-FFF2-40B4-BE49-F238E27FC236}">
                <a16:creationId xmlns:a16="http://schemas.microsoft.com/office/drawing/2014/main" id="{F449027F-7932-413D-8CCE-1DC986577941}"/>
              </a:ext>
            </a:extLst>
          </p:cNvPr>
          <p:cNvSpPr txBox="1">
            <a:spLocks noChangeArrowheads="1"/>
          </p:cNvSpPr>
          <p:nvPr/>
        </p:nvSpPr>
        <p:spPr bwMode="auto">
          <a:xfrm>
            <a:off x="794657" y="1752601"/>
            <a:ext cx="108204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v-SE" altLang="sv-SE" sz="2400" b="1" dirty="0">
              <a:solidFill>
                <a:srgbClr val="0000FF"/>
              </a:solidFill>
              <a:latin typeface="Palatino Linotype" panose="02040502050505030304" pitchFamily="18" charset="0"/>
            </a:endParaRPr>
          </a:p>
          <a:p>
            <a:pPr eaLnBrk="1" hangingPunct="1">
              <a:spcBef>
                <a:spcPct val="0"/>
              </a:spcBef>
              <a:buNone/>
            </a:pPr>
            <a:r>
              <a:rPr lang="sv-SE" altLang="sv-SE" sz="2400" b="1" dirty="0">
                <a:solidFill>
                  <a:srgbClr val="0000FF"/>
                </a:solidFill>
                <a:latin typeface="Palatino Linotype" panose="02040502050505030304" pitchFamily="18" charset="0"/>
              </a:rPr>
              <a:t>- 3000 m2 faste </a:t>
            </a:r>
            <a:r>
              <a:rPr lang="sv-SE" altLang="sv-SE" sz="2400" b="1" dirty="0" err="1">
                <a:solidFill>
                  <a:srgbClr val="0000FF"/>
                </a:solidFill>
                <a:latin typeface="Palatino Linotype" panose="02040502050505030304" pitchFamily="18" charset="0"/>
              </a:rPr>
              <a:t>udstillinger</a:t>
            </a:r>
            <a:r>
              <a:rPr lang="sv-SE" altLang="sv-SE" sz="2400" b="1" dirty="0">
                <a:solidFill>
                  <a:srgbClr val="0000FF"/>
                </a:solidFill>
                <a:latin typeface="Palatino Linotype" panose="02040502050505030304" pitchFamily="18" charset="0"/>
              </a:rPr>
              <a:t> + 400 m2 </a:t>
            </a:r>
            <a:r>
              <a:rPr lang="sv-SE" altLang="sv-SE" sz="2400" b="1" dirty="0" err="1">
                <a:solidFill>
                  <a:srgbClr val="0000FF"/>
                </a:solidFill>
                <a:latin typeface="Palatino Linotype" panose="02040502050505030304" pitchFamily="18" charset="0"/>
              </a:rPr>
              <a:t>særudstillinger</a:t>
            </a:r>
            <a:endParaRPr lang="sv-SE" altLang="sv-SE" sz="2400" b="1" dirty="0">
              <a:solidFill>
                <a:srgbClr val="0000FF"/>
              </a:solidFill>
              <a:latin typeface="Palatino Linotype" panose="02040502050505030304" pitchFamily="18" charset="0"/>
            </a:endParaRPr>
          </a:p>
          <a:p>
            <a:pPr eaLnBrk="1" hangingPunct="1">
              <a:spcBef>
                <a:spcPct val="0"/>
              </a:spcBef>
              <a:buNone/>
            </a:pPr>
            <a:endParaRPr lang="sv-SE" altLang="sv-SE" sz="2400" b="1" dirty="0">
              <a:solidFill>
                <a:srgbClr val="0000FF"/>
              </a:solidFill>
              <a:latin typeface="Palatino Linotype" panose="02040502050505030304" pitchFamily="18" charset="0"/>
            </a:endParaRPr>
          </a:p>
          <a:p>
            <a:pPr eaLnBrk="1" hangingPunct="1">
              <a:spcBef>
                <a:spcPct val="0"/>
              </a:spcBef>
              <a:buNone/>
            </a:pPr>
            <a:r>
              <a:rPr lang="sv-SE" altLang="sv-SE" sz="2400" b="1" dirty="0">
                <a:solidFill>
                  <a:srgbClr val="0000FF"/>
                </a:solidFill>
                <a:latin typeface="Palatino Linotype" panose="02040502050505030304" pitchFamily="18" charset="0"/>
              </a:rPr>
              <a:t>- Nationalmuseum jamtli 400 m2 </a:t>
            </a:r>
            <a:r>
              <a:rPr lang="sv-SE" altLang="sv-SE" sz="2400" b="1" dirty="0" err="1">
                <a:solidFill>
                  <a:srgbClr val="0000FF"/>
                </a:solidFill>
                <a:latin typeface="Palatino Linotype" panose="02040502050505030304" pitchFamily="18" charset="0"/>
              </a:rPr>
              <a:t>særudstillinger</a:t>
            </a:r>
            <a:endParaRPr lang="sv-SE" altLang="sv-SE" sz="2400" b="1" dirty="0">
              <a:solidFill>
                <a:srgbClr val="0000FF"/>
              </a:solidFill>
              <a:latin typeface="Palatino Linotype" panose="02040502050505030304" pitchFamily="18" charset="0"/>
            </a:endParaRPr>
          </a:p>
          <a:p>
            <a:pPr eaLnBrk="1" hangingPunct="1">
              <a:spcBef>
                <a:spcPct val="0"/>
              </a:spcBef>
              <a:buFontTx/>
              <a:buNone/>
            </a:pPr>
            <a:endParaRPr lang="da-DK" altLang="sv-SE" sz="2400" b="1" dirty="0">
              <a:solidFill>
                <a:srgbClr val="0000FF"/>
              </a:solidFill>
              <a:latin typeface="Palatino Linotype" panose="02040502050505030304" pitchFamily="18" charset="0"/>
            </a:endParaRPr>
          </a:p>
          <a:p>
            <a:pPr eaLnBrk="1" hangingPunct="1">
              <a:spcBef>
                <a:spcPct val="0"/>
              </a:spcBef>
              <a:buFontTx/>
              <a:buNone/>
            </a:pPr>
            <a:r>
              <a:rPr lang="da-DK" altLang="sv-SE" sz="2400" b="1" dirty="0">
                <a:solidFill>
                  <a:srgbClr val="0000FF"/>
                </a:solidFill>
                <a:latin typeface="Palatino Linotype" panose="02040502050505030304" pitchFamily="18" charset="0"/>
              </a:rPr>
              <a:t>-</a:t>
            </a:r>
            <a:r>
              <a:rPr lang="sv-SE" altLang="sv-SE" sz="2400" b="1" dirty="0">
                <a:solidFill>
                  <a:srgbClr val="0000FF"/>
                </a:solidFill>
                <a:latin typeface="Palatino Linotype" panose="02040502050505030304" pitchFamily="18" charset="0"/>
              </a:rPr>
              <a:t> 89 kulturhistoriske hus på friluftsmuseet </a:t>
            </a:r>
            <a:r>
              <a:rPr lang="sv-SE" altLang="sv-SE" sz="2400" b="1" dirty="0" err="1">
                <a:solidFill>
                  <a:srgbClr val="0000FF"/>
                </a:solidFill>
                <a:latin typeface="Palatino Linotype" panose="02040502050505030304" pitchFamily="18" charset="0"/>
              </a:rPr>
              <a:t>fordelt</a:t>
            </a:r>
            <a:r>
              <a:rPr lang="sv-SE" altLang="sv-SE" sz="2400" b="1" dirty="0">
                <a:solidFill>
                  <a:srgbClr val="0000FF"/>
                </a:solidFill>
                <a:latin typeface="Palatino Linotype" panose="02040502050505030304" pitchFamily="18" charset="0"/>
              </a:rPr>
              <a:t> på 21 ha</a:t>
            </a:r>
          </a:p>
          <a:p>
            <a:pPr eaLnBrk="1" hangingPunct="1">
              <a:spcBef>
                <a:spcPct val="0"/>
              </a:spcBef>
              <a:buFontTx/>
              <a:buNone/>
            </a:pPr>
            <a:endParaRPr lang="sv-SE" altLang="sv-SE" sz="2400" b="1" dirty="0">
              <a:solidFill>
                <a:srgbClr val="0000FF"/>
              </a:solidFill>
              <a:latin typeface="Palatino Linotype" panose="02040502050505030304" pitchFamily="18" charset="0"/>
            </a:endParaRPr>
          </a:p>
          <a:p>
            <a:pPr eaLnBrk="1" hangingPunct="1">
              <a:spcBef>
                <a:spcPct val="0"/>
              </a:spcBef>
              <a:buFontTx/>
              <a:buNone/>
            </a:pPr>
            <a:r>
              <a:rPr lang="sv-SE" altLang="sv-SE" sz="2400" b="1" dirty="0">
                <a:solidFill>
                  <a:srgbClr val="0000FF"/>
                </a:solidFill>
                <a:latin typeface="Palatino Linotype" panose="02040502050505030304" pitchFamily="18" charset="0"/>
              </a:rPr>
              <a:t>- 42 </a:t>
            </a:r>
            <a:r>
              <a:rPr lang="sv-SE" altLang="sv-SE" sz="2400" b="1" dirty="0" err="1">
                <a:solidFill>
                  <a:srgbClr val="0000FF"/>
                </a:solidFill>
                <a:latin typeface="Palatino Linotype" panose="02040502050505030304" pitchFamily="18" charset="0"/>
              </a:rPr>
              <a:t>servicehuse</a:t>
            </a:r>
            <a:endParaRPr lang="sv-SE" altLang="sv-SE" sz="2400" b="1" dirty="0">
              <a:solidFill>
                <a:srgbClr val="0000FF"/>
              </a:solidFill>
              <a:latin typeface="Palatino Linotype" panose="02040502050505030304" pitchFamily="18" charset="0"/>
            </a:endParaRPr>
          </a:p>
          <a:p>
            <a:pPr eaLnBrk="1" hangingPunct="1">
              <a:spcBef>
                <a:spcPct val="0"/>
              </a:spcBef>
              <a:buFontTx/>
              <a:buNone/>
            </a:pPr>
            <a:endParaRPr lang="da-DK" altLang="sv-SE" sz="2400" b="1" dirty="0">
              <a:solidFill>
                <a:srgbClr val="0000FF"/>
              </a:solidFill>
              <a:latin typeface="Palatino Linotype" panose="02040502050505030304" pitchFamily="18" charset="0"/>
            </a:endParaRPr>
          </a:p>
          <a:p>
            <a:pPr eaLnBrk="1" hangingPunct="1">
              <a:spcBef>
                <a:spcPct val="0"/>
              </a:spcBef>
              <a:buFontTx/>
              <a:buNone/>
            </a:pPr>
            <a:r>
              <a:rPr lang="da-DK" altLang="sv-SE" sz="2400" b="1" dirty="0">
                <a:solidFill>
                  <a:srgbClr val="0000FF"/>
                </a:solidFill>
                <a:latin typeface="Palatino Linotype" panose="02040502050505030304" pitchFamily="18" charset="0"/>
              </a:rPr>
              <a:t>-</a:t>
            </a:r>
            <a:r>
              <a:rPr lang="sv-SE" altLang="sv-SE" sz="2400" b="1" dirty="0">
                <a:solidFill>
                  <a:srgbClr val="0000FF"/>
                </a:solidFill>
                <a:latin typeface="Palatino Linotype" panose="02040502050505030304" pitchFamily="18" charset="0"/>
              </a:rPr>
              <a:t> 6000 m2 </a:t>
            </a:r>
            <a:r>
              <a:rPr lang="sv-SE" altLang="sv-SE" sz="2400" b="1" dirty="0" err="1">
                <a:solidFill>
                  <a:srgbClr val="0000FF"/>
                </a:solidFill>
                <a:latin typeface="Palatino Linotype" panose="02040502050505030304" pitchFamily="18" charset="0"/>
              </a:rPr>
              <a:t>nærmagasin</a:t>
            </a:r>
            <a:endParaRPr lang="sv-SE" altLang="sv-SE" sz="2400" b="1" dirty="0">
              <a:solidFill>
                <a:srgbClr val="0000FF"/>
              </a:solidFill>
              <a:latin typeface="Palatino Linotype" panose="02040502050505030304" pitchFamily="18" charset="0"/>
            </a:endParaRPr>
          </a:p>
          <a:p>
            <a:pPr eaLnBrk="1" hangingPunct="1">
              <a:spcBef>
                <a:spcPct val="0"/>
              </a:spcBef>
              <a:buFontTx/>
              <a:buNone/>
            </a:pPr>
            <a:endParaRPr lang="da-DK" altLang="sv-SE" sz="2400" b="1" dirty="0">
              <a:solidFill>
                <a:srgbClr val="0000FF"/>
              </a:solidFill>
              <a:latin typeface="Palatino Linotype" panose="02040502050505030304" pitchFamily="18" charset="0"/>
            </a:endParaRPr>
          </a:p>
          <a:p>
            <a:pPr eaLnBrk="1" hangingPunct="1">
              <a:spcBef>
                <a:spcPct val="0"/>
              </a:spcBef>
              <a:buFontTx/>
              <a:buNone/>
            </a:pPr>
            <a:r>
              <a:rPr lang="da-DK" altLang="sv-SE" sz="2400" b="1" dirty="0">
                <a:solidFill>
                  <a:srgbClr val="0000FF"/>
                </a:solidFill>
                <a:latin typeface="Palatino Linotype" panose="02040502050505030304" pitchFamily="18" charset="0"/>
              </a:rPr>
              <a:t>-</a:t>
            </a:r>
            <a:r>
              <a:rPr lang="sv-SE" altLang="sv-SE" sz="2400" b="1" dirty="0">
                <a:solidFill>
                  <a:srgbClr val="0000FF"/>
                </a:solidFill>
                <a:latin typeface="Palatino Linotype" panose="02040502050505030304" pitchFamily="18" charset="0"/>
              </a:rPr>
              <a:t> 2500 m2 regionmagasin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lstStyle/>
          <a:p>
            <a:pPr algn="l"/>
            <a:endParaRPr lang="da-DK" b="1" dirty="0">
              <a:solidFill>
                <a:srgbClr val="0000FF"/>
              </a:solidFill>
              <a:latin typeface="Palatino Linotype" panose="02040502050505030304" pitchFamily="18" charset="0"/>
            </a:endParaRPr>
          </a:p>
          <a:p>
            <a:pPr algn="l"/>
            <a:r>
              <a:rPr lang="da-DK" sz="2400" b="1" dirty="0">
                <a:solidFill>
                  <a:srgbClr val="0000FF"/>
                </a:solidFill>
                <a:latin typeface="Palatino Linotype" panose="02040502050505030304" pitchFamily="18" charset="0"/>
              </a:rPr>
              <a:t>Hvad siger Europa egentlig om muse</a:t>
            </a:r>
            <a:r>
              <a:rPr lang="da-DK" b="1" dirty="0">
                <a:solidFill>
                  <a:srgbClr val="0000FF"/>
                </a:solidFill>
                <a:latin typeface="Palatino Linotype" panose="02040502050505030304" pitchFamily="18" charset="0"/>
              </a:rPr>
              <a:t>er?</a:t>
            </a:r>
          </a:p>
          <a:p>
            <a:pPr algn="l"/>
            <a:endParaRPr lang="da-DK" b="1" dirty="0">
              <a:solidFill>
                <a:srgbClr val="0000FF"/>
              </a:solidFill>
              <a:latin typeface="Palatino Linotype" panose="02040502050505030304" pitchFamily="18" charset="0"/>
            </a:endParaRPr>
          </a:p>
          <a:p>
            <a:pPr algn="l"/>
            <a:endParaRPr lang="da-DK" sz="2400" b="1" dirty="0">
              <a:solidFill>
                <a:srgbClr val="0000FF"/>
              </a:solidFill>
              <a:latin typeface="Palatino Linotype" panose="02040502050505030304" pitchFamily="18" charset="0"/>
            </a:endParaRPr>
          </a:p>
          <a:p>
            <a:pPr algn="l"/>
            <a:endParaRPr lang="da-DK" sz="2400" b="1" dirty="0">
              <a:solidFill>
                <a:srgbClr val="0000FF"/>
              </a:solidFill>
              <a:latin typeface="Palatino Linotype" panose="02040502050505030304" pitchFamily="18" charset="0"/>
            </a:endParaRPr>
          </a:p>
          <a:p>
            <a:pPr algn="l"/>
            <a:endParaRPr lang="da-DK" b="1" dirty="0">
              <a:solidFill>
                <a:srgbClr val="0000FF"/>
              </a:solidFill>
            </a:endParaRPr>
          </a:p>
          <a:p>
            <a:pPr algn="l"/>
            <a:endParaRPr lang="da-DK" sz="2400" b="1" dirty="0">
              <a:solidFill>
                <a:srgbClr val="0000FF"/>
              </a:solidFill>
            </a:endParaRPr>
          </a:p>
          <a:p>
            <a:pPr algn="l"/>
            <a:endParaRPr lang="da-DK" b="1" dirty="0">
              <a:solidFill>
                <a:srgbClr val="0000FF"/>
              </a:solidFill>
            </a:endParaRPr>
          </a:p>
          <a:p>
            <a:endParaRPr lang="da-DK"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5277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lstStyle/>
          <a:p>
            <a:pPr algn="l"/>
            <a:endParaRPr lang="da-DK" b="1" dirty="0">
              <a:solidFill>
                <a:srgbClr val="0000FF"/>
              </a:solidFill>
              <a:latin typeface="Palatino Linotype" panose="02040502050505030304" pitchFamily="18" charset="0"/>
            </a:endParaRPr>
          </a:p>
          <a:p>
            <a:pPr algn="l"/>
            <a:r>
              <a:rPr lang="da-DK" sz="2400" b="1" dirty="0">
                <a:solidFill>
                  <a:srgbClr val="0000FF"/>
                </a:solidFill>
                <a:latin typeface="Palatino Linotype" panose="02040502050505030304" pitchFamily="18" charset="0"/>
              </a:rPr>
              <a:t>Hvad siger Europa egentlig om muse</a:t>
            </a:r>
            <a:r>
              <a:rPr lang="da-DK" b="1" dirty="0">
                <a:solidFill>
                  <a:srgbClr val="0000FF"/>
                </a:solidFill>
                <a:latin typeface="Palatino Linotype" panose="02040502050505030304" pitchFamily="18" charset="0"/>
              </a:rPr>
              <a:t>er?</a:t>
            </a:r>
          </a:p>
          <a:p>
            <a:pPr algn="l"/>
            <a:endParaRPr lang="da-DK" b="1" dirty="0">
              <a:solidFill>
                <a:srgbClr val="0000FF"/>
              </a:solidFill>
              <a:latin typeface="Palatino Linotype" panose="02040502050505030304" pitchFamily="18" charset="0"/>
            </a:endParaRPr>
          </a:p>
          <a:p>
            <a:pPr algn="l"/>
            <a:r>
              <a:rPr lang="da-DK" b="1" dirty="0">
                <a:solidFill>
                  <a:srgbClr val="FF0000"/>
                </a:solidFill>
                <a:latin typeface="Palatino Linotype" panose="02040502050505030304" pitchFamily="18" charset="0"/>
              </a:rPr>
              <a:t>Spørgsmålet er egentlig forkert! </a:t>
            </a:r>
            <a:endParaRPr lang="da-DK" b="1" dirty="0">
              <a:solidFill>
                <a:srgbClr val="0000FF"/>
              </a:solidFill>
              <a:latin typeface="Palatino Linotype" panose="02040502050505030304" pitchFamily="18" charset="0"/>
            </a:endParaRPr>
          </a:p>
          <a:p>
            <a:pPr algn="l"/>
            <a:endParaRPr lang="da-DK" b="1" dirty="0">
              <a:solidFill>
                <a:srgbClr val="0000FF"/>
              </a:solidFill>
              <a:latin typeface="Palatino Linotype" panose="02040502050505030304" pitchFamily="18" charset="0"/>
            </a:endParaRPr>
          </a:p>
          <a:p>
            <a:pPr algn="l"/>
            <a:endParaRPr lang="da-DK" sz="2400" b="1" dirty="0">
              <a:solidFill>
                <a:srgbClr val="0000FF"/>
              </a:solidFill>
              <a:latin typeface="Palatino Linotype" panose="02040502050505030304" pitchFamily="18" charset="0"/>
            </a:endParaRPr>
          </a:p>
          <a:p>
            <a:pPr algn="l"/>
            <a:endParaRPr lang="da-DK" sz="2400" b="1" dirty="0">
              <a:solidFill>
                <a:srgbClr val="0000FF"/>
              </a:solidFill>
              <a:latin typeface="Palatino Linotype" panose="02040502050505030304" pitchFamily="18" charset="0"/>
            </a:endParaRPr>
          </a:p>
          <a:p>
            <a:pPr algn="l"/>
            <a:endParaRPr lang="da-DK" b="1" dirty="0">
              <a:solidFill>
                <a:srgbClr val="0000FF"/>
              </a:solidFill>
            </a:endParaRPr>
          </a:p>
          <a:p>
            <a:pPr algn="l"/>
            <a:endParaRPr lang="da-DK" sz="2400" b="1" dirty="0">
              <a:solidFill>
                <a:srgbClr val="0000FF"/>
              </a:solidFill>
            </a:endParaRPr>
          </a:p>
          <a:p>
            <a:pPr algn="l"/>
            <a:endParaRPr lang="da-DK" b="1" dirty="0">
              <a:solidFill>
                <a:srgbClr val="0000FF"/>
              </a:solidFill>
            </a:endParaRPr>
          </a:p>
          <a:p>
            <a:endParaRPr lang="da-DK"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212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lstStyle/>
          <a:p>
            <a:pPr algn="l"/>
            <a:endParaRPr lang="da-DK" b="1" dirty="0">
              <a:solidFill>
                <a:srgbClr val="0000FF"/>
              </a:solidFill>
              <a:latin typeface="Palatino Linotype" panose="02040502050505030304" pitchFamily="18" charset="0"/>
            </a:endParaRPr>
          </a:p>
          <a:p>
            <a:pPr algn="l"/>
            <a:r>
              <a:rPr lang="da-DK" sz="2400" b="1" dirty="0">
                <a:solidFill>
                  <a:srgbClr val="0000FF"/>
                </a:solidFill>
                <a:latin typeface="Palatino Linotype" panose="02040502050505030304" pitchFamily="18" charset="0"/>
              </a:rPr>
              <a:t>Hvad siger Europa egentlig om muse</a:t>
            </a:r>
            <a:r>
              <a:rPr lang="da-DK" b="1" dirty="0">
                <a:solidFill>
                  <a:srgbClr val="0000FF"/>
                </a:solidFill>
                <a:latin typeface="Palatino Linotype" panose="02040502050505030304" pitchFamily="18" charset="0"/>
              </a:rPr>
              <a:t>er?</a:t>
            </a:r>
          </a:p>
          <a:p>
            <a:pPr algn="l"/>
            <a:endParaRPr lang="da-DK" b="1" dirty="0">
              <a:solidFill>
                <a:srgbClr val="0000FF"/>
              </a:solidFill>
              <a:latin typeface="Palatino Linotype" panose="02040502050505030304" pitchFamily="18" charset="0"/>
            </a:endParaRPr>
          </a:p>
          <a:p>
            <a:pPr algn="l"/>
            <a:r>
              <a:rPr lang="da-DK" b="1" dirty="0">
                <a:solidFill>
                  <a:srgbClr val="FF0000"/>
                </a:solidFill>
                <a:latin typeface="Palatino Linotype" panose="02040502050505030304" pitchFamily="18" charset="0"/>
              </a:rPr>
              <a:t>Spørgsmålet er egentlig forkert! </a:t>
            </a:r>
            <a:endParaRPr lang="da-DK" b="1" dirty="0">
              <a:solidFill>
                <a:srgbClr val="0000FF"/>
              </a:solidFill>
              <a:latin typeface="Palatino Linotype" panose="02040502050505030304" pitchFamily="18" charset="0"/>
            </a:endParaRPr>
          </a:p>
          <a:p>
            <a:pPr algn="l"/>
            <a:endParaRPr lang="da-DK" b="1" dirty="0">
              <a:solidFill>
                <a:srgbClr val="0000FF"/>
              </a:solidFill>
              <a:latin typeface="Palatino Linotype" panose="02040502050505030304" pitchFamily="18" charset="0"/>
            </a:endParaRPr>
          </a:p>
          <a:p>
            <a:pPr algn="l"/>
            <a:r>
              <a:rPr lang="da-DK" b="1" dirty="0">
                <a:solidFill>
                  <a:srgbClr val="0000FF"/>
                </a:solidFill>
                <a:latin typeface="Palatino Linotype" panose="02040502050505030304" pitchFamily="18" charset="0"/>
              </a:rPr>
              <a:t>Europarådet og EU interesserer sig ikke for museer i sig, men for medlemslandenes udvikling ud fra et sæt kriterier (dvs. menneskelige rettigheder, demokrati, markedsliberalisme, osv.)</a:t>
            </a:r>
            <a:endParaRPr lang="da-DK" b="1" dirty="0">
              <a:solidFill>
                <a:srgbClr val="FF0000"/>
              </a:solidFill>
              <a:latin typeface="Palatino Linotype" panose="02040502050505030304" pitchFamily="18" charset="0"/>
            </a:endParaRPr>
          </a:p>
          <a:p>
            <a:pPr algn="l"/>
            <a:endParaRPr lang="da-DK" b="1" dirty="0">
              <a:solidFill>
                <a:srgbClr val="FF0000"/>
              </a:solidFill>
              <a:latin typeface="Palatino Linotype" panose="02040502050505030304" pitchFamily="18" charset="0"/>
            </a:endParaRPr>
          </a:p>
          <a:p>
            <a:pPr algn="l"/>
            <a:endParaRPr lang="da-DK" b="1" dirty="0">
              <a:solidFill>
                <a:srgbClr val="FF0000"/>
              </a:solidFill>
              <a:latin typeface="Palatino Linotype" panose="02040502050505030304" pitchFamily="18" charset="0"/>
            </a:endParaRPr>
          </a:p>
          <a:p>
            <a:pPr algn="l"/>
            <a:endParaRPr lang="da-DK" sz="2400" b="1" dirty="0">
              <a:solidFill>
                <a:srgbClr val="0000FF"/>
              </a:solidFill>
              <a:latin typeface="Palatino Linotype" panose="02040502050505030304" pitchFamily="18" charset="0"/>
            </a:endParaRPr>
          </a:p>
          <a:p>
            <a:pPr algn="l"/>
            <a:endParaRPr lang="da-DK" sz="2400" b="1" dirty="0">
              <a:solidFill>
                <a:srgbClr val="0000FF"/>
              </a:solidFill>
              <a:latin typeface="Palatino Linotype" panose="02040502050505030304" pitchFamily="18" charset="0"/>
            </a:endParaRPr>
          </a:p>
          <a:p>
            <a:pPr algn="l"/>
            <a:endParaRPr lang="da-DK" b="1" dirty="0">
              <a:solidFill>
                <a:srgbClr val="0000FF"/>
              </a:solidFill>
            </a:endParaRPr>
          </a:p>
          <a:p>
            <a:pPr algn="l"/>
            <a:endParaRPr lang="da-DK" sz="2400" b="1" dirty="0">
              <a:solidFill>
                <a:srgbClr val="0000FF"/>
              </a:solidFill>
            </a:endParaRPr>
          </a:p>
          <a:p>
            <a:pPr algn="l"/>
            <a:endParaRPr lang="da-DK" b="1" dirty="0">
              <a:solidFill>
                <a:srgbClr val="0000FF"/>
              </a:solidFill>
            </a:endParaRPr>
          </a:p>
          <a:p>
            <a:endParaRPr lang="da-DK"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2916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normAutofit/>
          </a:bodyPr>
          <a:lstStyle/>
          <a:p>
            <a:pPr algn="l"/>
            <a:endParaRPr lang="da-DK" b="1" dirty="0">
              <a:solidFill>
                <a:srgbClr val="0000FF"/>
              </a:solidFill>
              <a:latin typeface="Palatino Linotype" panose="02040502050505030304" pitchFamily="18" charset="0"/>
            </a:endParaRPr>
          </a:p>
          <a:p>
            <a:pPr algn="l"/>
            <a:r>
              <a:rPr lang="da-DK" sz="2400" b="1" dirty="0">
                <a:solidFill>
                  <a:srgbClr val="0000FF"/>
                </a:solidFill>
                <a:latin typeface="Palatino Linotype" panose="02040502050505030304" pitchFamily="18" charset="0"/>
              </a:rPr>
              <a:t>Hvad siger Europa egentlig om muse</a:t>
            </a:r>
            <a:r>
              <a:rPr lang="da-DK" b="1" dirty="0">
                <a:solidFill>
                  <a:srgbClr val="0000FF"/>
                </a:solidFill>
                <a:latin typeface="Palatino Linotype" panose="02040502050505030304" pitchFamily="18" charset="0"/>
              </a:rPr>
              <a:t>er?</a:t>
            </a:r>
          </a:p>
          <a:p>
            <a:pPr algn="l"/>
            <a:endParaRPr lang="da-DK" b="1" dirty="0">
              <a:solidFill>
                <a:srgbClr val="0000FF"/>
              </a:solidFill>
              <a:latin typeface="Palatino Linotype" panose="02040502050505030304" pitchFamily="18" charset="0"/>
            </a:endParaRPr>
          </a:p>
          <a:p>
            <a:pPr algn="l"/>
            <a:r>
              <a:rPr lang="da-DK" b="1" dirty="0">
                <a:solidFill>
                  <a:srgbClr val="FF0000"/>
                </a:solidFill>
                <a:latin typeface="Palatino Linotype" panose="02040502050505030304" pitchFamily="18" charset="0"/>
              </a:rPr>
              <a:t>Spørgsmålet er egentlig forkert! </a:t>
            </a:r>
            <a:endParaRPr lang="da-DK" b="1" dirty="0">
              <a:solidFill>
                <a:srgbClr val="0000FF"/>
              </a:solidFill>
              <a:latin typeface="Palatino Linotype" panose="02040502050505030304" pitchFamily="18" charset="0"/>
            </a:endParaRPr>
          </a:p>
          <a:p>
            <a:pPr algn="l"/>
            <a:endParaRPr lang="da-DK" b="1" dirty="0">
              <a:solidFill>
                <a:srgbClr val="0000FF"/>
              </a:solidFill>
              <a:latin typeface="Palatino Linotype" panose="02040502050505030304" pitchFamily="18" charset="0"/>
            </a:endParaRPr>
          </a:p>
          <a:p>
            <a:pPr algn="l"/>
            <a:r>
              <a:rPr lang="da-DK" b="1" dirty="0">
                <a:solidFill>
                  <a:srgbClr val="0000FF"/>
                </a:solidFill>
                <a:latin typeface="Palatino Linotype" panose="02040502050505030304" pitchFamily="18" charset="0"/>
              </a:rPr>
              <a:t>Europarådet og EU interesserer sig ikke for museer i sig, men for medlemslandenes udvikling ud fra et sæt kriterier (dvs. menneskelige rettigheder, demokrati, markedsliberalisme, osv.)</a:t>
            </a:r>
            <a:endParaRPr lang="da-DK" b="1" dirty="0">
              <a:solidFill>
                <a:srgbClr val="FF0000"/>
              </a:solidFill>
              <a:latin typeface="Palatino Linotype" panose="02040502050505030304" pitchFamily="18" charset="0"/>
            </a:endParaRPr>
          </a:p>
          <a:p>
            <a:pPr algn="l"/>
            <a:endParaRPr lang="da-DK" b="1" dirty="0">
              <a:solidFill>
                <a:srgbClr val="FF0000"/>
              </a:solidFill>
              <a:latin typeface="Palatino Linotype" panose="02040502050505030304" pitchFamily="18" charset="0"/>
            </a:endParaRPr>
          </a:p>
          <a:p>
            <a:pPr algn="l"/>
            <a:r>
              <a:rPr lang="da-DK" b="1" dirty="0">
                <a:solidFill>
                  <a:srgbClr val="FF0000"/>
                </a:solidFill>
                <a:latin typeface="Palatino Linotype" panose="02040502050505030304" pitchFamily="18" charset="0"/>
              </a:rPr>
              <a:t>Spørgsmålet skal derfor være instrumentalt: </a:t>
            </a:r>
          </a:p>
          <a:p>
            <a:pPr algn="l"/>
            <a:endParaRPr lang="da-DK" sz="4000" b="1" dirty="0">
              <a:solidFill>
                <a:srgbClr val="FF0000"/>
              </a:solidFill>
              <a:latin typeface="Palatino Linotype" panose="02040502050505030304" pitchFamily="18" charset="0"/>
            </a:endParaRPr>
          </a:p>
          <a:p>
            <a:pPr algn="l"/>
            <a:endParaRPr lang="da-DK" sz="2400" b="1" dirty="0">
              <a:solidFill>
                <a:srgbClr val="0000FF"/>
              </a:solidFill>
              <a:latin typeface="Palatino Linotype" panose="02040502050505030304" pitchFamily="18" charset="0"/>
            </a:endParaRPr>
          </a:p>
          <a:p>
            <a:pPr algn="l"/>
            <a:endParaRPr lang="da-DK" sz="2400" b="1" dirty="0">
              <a:solidFill>
                <a:srgbClr val="0000FF"/>
              </a:solidFill>
              <a:latin typeface="Palatino Linotype" panose="02040502050505030304" pitchFamily="18" charset="0"/>
            </a:endParaRPr>
          </a:p>
          <a:p>
            <a:pPr algn="l"/>
            <a:endParaRPr lang="da-DK" b="1" dirty="0">
              <a:solidFill>
                <a:srgbClr val="0000FF"/>
              </a:solidFill>
            </a:endParaRPr>
          </a:p>
          <a:p>
            <a:pPr algn="l"/>
            <a:endParaRPr lang="da-DK" sz="2400" b="1" dirty="0">
              <a:solidFill>
                <a:srgbClr val="0000FF"/>
              </a:solidFill>
            </a:endParaRPr>
          </a:p>
          <a:p>
            <a:pPr algn="l"/>
            <a:endParaRPr lang="da-DK" b="1" dirty="0">
              <a:solidFill>
                <a:srgbClr val="0000FF"/>
              </a:solidFill>
            </a:endParaRPr>
          </a:p>
          <a:p>
            <a:endParaRPr lang="da-DK"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0189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normAutofit/>
          </a:bodyPr>
          <a:lstStyle/>
          <a:p>
            <a:pPr algn="l"/>
            <a:endParaRPr lang="da-DK" b="1" dirty="0">
              <a:solidFill>
                <a:srgbClr val="0000FF"/>
              </a:solidFill>
              <a:latin typeface="Palatino Linotype" panose="02040502050505030304" pitchFamily="18" charset="0"/>
            </a:endParaRPr>
          </a:p>
          <a:p>
            <a:pPr algn="l"/>
            <a:r>
              <a:rPr lang="da-DK" sz="2400" b="1" dirty="0">
                <a:solidFill>
                  <a:srgbClr val="0000FF"/>
                </a:solidFill>
                <a:latin typeface="Palatino Linotype" panose="02040502050505030304" pitchFamily="18" charset="0"/>
              </a:rPr>
              <a:t>Hvad siger Europa egentlig om muse</a:t>
            </a:r>
            <a:r>
              <a:rPr lang="da-DK" b="1" dirty="0">
                <a:solidFill>
                  <a:srgbClr val="0000FF"/>
                </a:solidFill>
                <a:latin typeface="Palatino Linotype" panose="02040502050505030304" pitchFamily="18" charset="0"/>
              </a:rPr>
              <a:t>er?</a:t>
            </a:r>
          </a:p>
          <a:p>
            <a:pPr algn="l"/>
            <a:endParaRPr lang="da-DK" b="1" dirty="0">
              <a:solidFill>
                <a:srgbClr val="0000FF"/>
              </a:solidFill>
              <a:latin typeface="Palatino Linotype" panose="02040502050505030304" pitchFamily="18" charset="0"/>
            </a:endParaRPr>
          </a:p>
          <a:p>
            <a:pPr algn="l"/>
            <a:r>
              <a:rPr lang="da-DK" b="1" dirty="0">
                <a:solidFill>
                  <a:srgbClr val="FF0000"/>
                </a:solidFill>
                <a:latin typeface="Palatino Linotype" panose="02040502050505030304" pitchFamily="18" charset="0"/>
              </a:rPr>
              <a:t>Spørgsmålet er egentlig forkert! </a:t>
            </a:r>
            <a:endParaRPr lang="da-DK" b="1" dirty="0">
              <a:solidFill>
                <a:srgbClr val="0000FF"/>
              </a:solidFill>
              <a:latin typeface="Palatino Linotype" panose="02040502050505030304" pitchFamily="18" charset="0"/>
            </a:endParaRPr>
          </a:p>
          <a:p>
            <a:pPr algn="l"/>
            <a:endParaRPr lang="da-DK" b="1" dirty="0">
              <a:solidFill>
                <a:srgbClr val="0000FF"/>
              </a:solidFill>
              <a:latin typeface="Palatino Linotype" panose="02040502050505030304" pitchFamily="18" charset="0"/>
            </a:endParaRPr>
          </a:p>
          <a:p>
            <a:pPr algn="l"/>
            <a:r>
              <a:rPr lang="da-DK" b="1" dirty="0">
                <a:solidFill>
                  <a:srgbClr val="0000FF"/>
                </a:solidFill>
                <a:latin typeface="Palatino Linotype" panose="02040502050505030304" pitchFamily="18" charset="0"/>
              </a:rPr>
              <a:t>Europarådet og EU interesserer sig ikke for museer i sig, men for medlemslandenes udvikling ud fra et sæt kriterier (dvs. menneskelige rettigheder, demokrati, markedsliberalisme, osv.)</a:t>
            </a:r>
            <a:endParaRPr lang="da-DK" b="1" dirty="0">
              <a:solidFill>
                <a:srgbClr val="FF0000"/>
              </a:solidFill>
              <a:latin typeface="Palatino Linotype" panose="02040502050505030304" pitchFamily="18" charset="0"/>
            </a:endParaRPr>
          </a:p>
          <a:p>
            <a:pPr algn="l"/>
            <a:endParaRPr lang="da-DK" b="1" dirty="0">
              <a:solidFill>
                <a:srgbClr val="FF0000"/>
              </a:solidFill>
              <a:latin typeface="Palatino Linotype" panose="02040502050505030304" pitchFamily="18" charset="0"/>
            </a:endParaRPr>
          </a:p>
          <a:p>
            <a:pPr algn="l"/>
            <a:r>
              <a:rPr lang="da-DK" b="1" dirty="0">
                <a:solidFill>
                  <a:srgbClr val="FF0000"/>
                </a:solidFill>
                <a:latin typeface="Palatino Linotype" panose="02040502050505030304" pitchFamily="18" charset="0"/>
              </a:rPr>
              <a:t>Spørgsmålet skal derfor være instrumentalt: </a:t>
            </a:r>
          </a:p>
          <a:p>
            <a:pPr algn="l"/>
            <a:r>
              <a:rPr lang="da-DK" sz="4000" b="1" dirty="0">
                <a:solidFill>
                  <a:srgbClr val="FF0000"/>
                </a:solidFill>
                <a:latin typeface="Palatino Linotype" panose="02040502050505030304" pitchFamily="18" charset="0"/>
              </a:rPr>
              <a:t>Hvad kan museer bidrage med?</a:t>
            </a:r>
          </a:p>
          <a:p>
            <a:pPr algn="l"/>
            <a:endParaRPr lang="da-DK" sz="2400" b="1" dirty="0">
              <a:solidFill>
                <a:srgbClr val="0000FF"/>
              </a:solidFill>
              <a:latin typeface="Palatino Linotype" panose="02040502050505030304" pitchFamily="18" charset="0"/>
            </a:endParaRPr>
          </a:p>
          <a:p>
            <a:pPr algn="l"/>
            <a:endParaRPr lang="da-DK" sz="2400" b="1" dirty="0">
              <a:solidFill>
                <a:srgbClr val="0000FF"/>
              </a:solidFill>
              <a:latin typeface="Palatino Linotype" panose="02040502050505030304" pitchFamily="18" charset="0"/>
            </a:endParaRPr>
          </a:p>
          <a:p>
            <a:pPr algn="l"/>
            <a:endParaRPr lang="da-DK" b="1" dirty="0">
              <a:solidFill>
                <a:srgbClr val="0000FF"/>
              </a:solidFill>
            </a:endParaRPr>
          </a:p>
          <a:p>
            <a:pPr algn="l"/>
            <a:endParaRPr lang="da-DK" sz="2400" b="1" dirty="0">
              <a:solidFill>
                <a:srgbClr val="0000FF"/>
              </a:solidFill>
            </a:endParaRPr>
          </a:p>
          <a:p>
            <a:pPr algn="l"/>
            <a:endParaRPr lang="da-DK" b="1" dirty="0">
              <a:solidFill>
                <a:srgbClr val="0000FF"/>
              </a:solidFill>
            </a:endParaRPr>
          </a:p>
          <a:p>
            <a:endParaRPr lang="da-DK"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9254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189781" y="914112"/>
            <a:ext cx="11846944" cy="5105688"/>
          </a:xfrm>
        </p:spPr>
        <p:txBody>
          <a:bodyPr>
            <a:normAutofit/>
          </a:bodyPr>
          <a:lstStyle/>
          <a:p>
            <a:pPr algn="l"/>
            <a:endParaRPr lang="da-DK" b="1" dirty="0">
              <a:solidFill>
                <a:srgbClr val="0000FF"/>
              </a:solidFill>
              <a:latin typeface="Palatino Linotype" panose="02040502050505030304" pitchFamily="18" charset="0"/>
            </a:endParaRPr>
          </a:p>
          <a:p>
            <a:pPr algn="l"/>
            <a:r>
              <a:rPr lang="da-DK" b="1" dirty="0">
                <a:solidFill>
                  <a:srgbClr val="0000FF"/>
                </a:solidFill>
                <a:latin typeface="Palatino Linotype" panose="02040502050505030304" pitchFamily="18" charset="0"/>
              </a:rPr>
              <a:t>Jeg har planlagt at tale om: </a:t>
            </a:r>
          </a:p>
          <a:p>
            <a:pPr algn="l"/>
            <a:endParaRPr lang="da-DK" sz="2400" b="1" dirty="0">
              <a:solidFill>
                <a:srgbClr val="0000FF"/>
              </a:solidFill>
              <a:latin typeface="Palatino Linotype" panose="02040502050505030304" pitchFamily="18" charset="0"/>
            </a:endParaRPr>
          </a:p>
          <a:p>
            <a:pPr marL="342900" indent="-342900" algn="l">
              <a:buFontTx/>
              <a:buChar char="-"/>
            </a:pPr>
            <a:r>
              <a:rPr lang="da-DK" sz="3600" b="1" dirty="0">
                <a:solidFill>
                  <a:srgbClr val="0000FF"/>
                </a:solidFill>
                <a:latin typeface="Palatino Linotype" panose="02040502050505030304" pitchFamily="18" charset="0"/>
              </a:rPr>
              <a:t>Europa og museet</a:t>
            </a:r>
          </a:p>
          <a:p>
            <a:pPr marL="342900" indent="-342900" algn="l">
              <a:buFontTx/>
              <a:buChar char="-"/>
            </a:pPr>
            <a:endParaRPr lang="da-DK" b="1" dirty="0">
              <a:solidFill>
                <a:srgbClr val="0000FF"/>
              </a:solidFill>
              <a:latin typeface="Palatino Linotype" panose="02040502050505030304" pitchFamily="18" charset="0"/>
            </a:endParaRPr>
          </a:p>
          <a:p>
            <a:pPr algn="l"/>
            <a:endParaRPr lang="en-GB" sz="2400" b="1" dirty="0">
              <a:solidFill>
                <a:srgbClr val="0000FF"/>
              </a:solidFill>
            </a:endParaRPr>
          </a:p>
          <a:p>
            <a:pPr algn="l"/>
            <a:endParaRPr lang="en-GB" b="1" dirty="0">
              <a:solidFill>
                <a:srgbClr val="0000FF"/>
              </a:solidFill>
            </a:endParaRPr>
          </a:p>
          <a:p>
            <a:endParaRPr lang="en-GB"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3754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lstStyle/>
          <a:p>
            <a:pPr algn="l"/>
            <a:r>
              <a:rPr lang="da-DK" b="1" dirty="0">
                <a:solidFill>
                  <a:srgbClr val="0000FF"/>
                </a:solidFill>
                <a:latin typeface="Palatino Linotype" panose="02040502050505030304" pitchFamily="18" charset="0"/>
              </a:rPr>
              <a:t>Når EU (kommissionen) formulerer sin politik på områder som er interessante for museer, er der en proces bagved:</a:t>
            </a:r>
          </a:p>
          <a:p>
            <a:pPr marL="342900" indent="-342900" algn="l">
              <a:buFontTx/>
              <a:buChar char="-"/>
            </a:pPr>
            <a:r>
              <a:rPr lang="da-DK" b="1" dirty="0">
                <a:solidFill>
                  <a:srgbClr val="0000FF"/>
                </a:solidFill>
                <a:latin typeface="Palatino Linotype" panose="02040502050505030304" pitchFamily="18" charset="0"/>
              </a:rPr>
              <a:t>UNESCO</a:t>
            </a:r>
          </a:p>
          <a:p>
            <a:pPr marL="342900" indent="-342900" algn="l">
              <a:buFontTx/>
              <a:buChar char="-"/>
            </a:pPr>
            <a:r>
              <a:rPr lang="da-DK" b="1" dirty="0">
                <a:solidFill>
                  <a:srgbClr val="0000FF"/>
                </a:solidFill>
                <a:latin typeface="Palatino Linotype" panose="02040502050505030304" pitchFamily="18" charset="0"/>
              </a:rPr>
              <a:t>OECD</a:t>
            </a:r>
          </a:p>
          <a:p>
            <a:pPr marL="342900" indent="-342900" algn="l">
              <a:buFontTx/>
              <a:buChar char="-"/>
            </a:pPr>
            <a:r>
              <a:rPr lang="da-DK" sz="2400" b="1" dirty="0">
                <a:solidFill>
                  <a:srgbClr val="0000FF"/>
                </a:solidFill>
                <a:latin typeface="Palatino Linotype" panose="02040502050505030304" pitchFamily="18" charset="0"/>
              </a:rPr>
              <a:t>Europarådet</a:t>
            </a:r>
          </a:p>
          <a:p>
            <a:pPr marL="342900" indent="-342900" algn="l">
              <a:buFontTx/>
              <a:buChar char="-"/>
            </a:pPr>
            <a:r>
              <a:rPr lang="da-DK" b="1" dirty="0">
                <a:solidFill>
                  <a:srgbClr val="0000FF"/>
                </a:solidFill>
                <a:latin typeface="Palatino Linotype" panose="02040502050505030304" pitchFamily="18" charset="0"/>
              </a:rPr>
              <a:t>Medlemslandenes regeringers embedsmænd </a:t>
            </a:r>
            <a:r>
              <a:rPr lang="da-DK" b="1" dirty="0">
                <a:solidFill>
                  <a:srgbClr val="FF0000"/>
                </a:solidFill>
                <a:latin typeface="Palatino Linotype" panose="02040502050505030304" pitchFamily="18" charset="0"/>
              </a:rPr>
              <a:t>(ekspertgrupper fra ministerier)</a:t>
            </a:r>
          </a:p>
          <a:p>
            <a:pPr marL="342900" indent="-342900" algn="l">
              <a:buFontTx/>
              <a:buChar char="-"/>
            </a:pPr>
            <a:r>
              <a:rPr lang="da-DK" b="1" dirty="0">
                <a:solidFill>
                  <a:srgbClr val="0000FF"/>
                </a:solidFill>
                <a:latin typeface="Palatino Linotype" panose="02040502050505030304" pitchFamily="18" charset="0"/>
              </a:rPr>
              <a:t>Branchedialog </a:t>
            </a:r>
            <a:r>
              <a:rPr lang="da-DK" b="1" dirty="0">
                <a:solidFill>
                  <a:srgbClr val="FF0000"/>
                </a:solidFill>
                <a:latin typeface="Palatino Linotype" panose="02040502050505030304" pitchFamily="18" charset="0"/>
              </a:rPr>
              <a:t>(</a:t>
            </a:r>
            <a:r>
              <a:rPr lang="da-DK" b="1" dirty="0" err="1">
                <a:solidFill>
                  <a:srgbClr val="FF0000"/>
                </a:solidFill>
                <a:latin typeface="Palatino Linotype" panose="02040502050505030304" pitchFamily="18" charset="0"/>
              </a:rPr>
              <a:t>diaologgrupper</a:t>
            </a:r>
            <a:r>
              <a:rPr lang="da-DK" b="1" dirty="0">
                <a:solidFill>
                  <a:srgbClr val="FF0000"/>
                </a:solidFill>
                <a:latin typeface="Palatino Linotype" panose="02040502050505030304" pitchFamily="18" charset="0"/>
              </a:rPr>
              <a:t> som “</a:t>
            </a:r>
            <a:r>
              <a:rPr lang="da-DK" b="1" dirty="0" err="1">
                <a:solidFill>
                  <a:srgbClr val="FF0000"/>
                </a:solidFill>
                <a:latin typeface="Palatino Linotype" panose="02040502050505030304" pitchFamily="18" charset="0"/>
              </a:rPr>
              <a:t>Cultural</a:t>
            </a:r>
            <a:r>
              <a:rPr lang="da-DK" b="1" dirty="0">
                <a:solidFill>
                  <a:srgbClr val="FF0000"/>
                </a:solidFill>
                <a:latin typeface="Palatino Linotype" panose="02040502050505030304" pitchFamily="18" charset="0"/>
              </a:rPr>
              <a:t> Heritage Forum”)</a:t>
            </a:r>
          </a:p>
          <a:p>
            <a:pPr marL="342900" indent="-342900" algn="l">
              <a:buFontTx/>
              <a:buChar char="-"/>
            </a:pPr>
            <a:r>
              <a:rPr lang="da-DK" sz="2400" b="1" dirty="0">
                <a:solidFill>
                  <a:srgbClr val="0000FF"/>
                </a:solidFill>
                <a:latin typeface="Palatino Linotype" panose="02040502050505030304" pitchFamily="18" charset="0"/>
              </a:rPr>
              <a:t>EU Parlamentet</a:t>
            </a:r>
          </a:p>
          <a:p>
            <a:pPr marL="342900" indent="-342900" algn="l">
              <a:buFontTx/>
              <a:buChar char="-"/>
            </a:pPr>
            <a:r>
              <a:rPr lang="da-DK" b="1" dirty="0">
                <a:solidFill>
                  <a:srgbClr val="0000FF"/>
                </a:solidFill>
                <a:latin typeface="Palatino Linotype" panose="02040502050505030304" pitchFamily="18" charset="0"/>
              </a:rPr>
              <a:t>EU </a:t>
            </a:r>
            <a:r>
              <a:rPr lang="da-DK" b="1" dirty="0" err="1">
                <a:solidFill>
                  <a:srgbClr val="0000FF"/>
                </a:solidFill>
                <a:latin typeface="Palatino Linotype" panose="02040502050505030304" pitchFamily="18" charset="0"/>
              </a:rPr>
              <a:t>Regionskommitté</a:t>
            </a:r>
            <a:r>
              <a:rPr lang="da-DK" b="1" dirty="0">
                <a:solidFill>
                  <a:srgbClr val="0000FF"/>
                </a:solidFill>
                <a:latin typeface="Palatino Linotype" panose="02040502050505030304" pitchFamily="18" charset="0"/>
              </a:rPr>
              <a:t> </a:t>
            </a:r>
            <a:endParaRPr lang="da-DK" sz="2400" b="1" dirty="0">
              <a:solidFill>
                <a:srgbClr val="0000FF"/>
              </a:solidFill>
              <a:latin typeface="Palatino Linotype" panose="02040502050505030304" pitchFamily="18" charset="0"/>
            </a:endParaRPr>
          </a:p>
          <a:p>
            <a:pPr marL="342900" indent="-342900" algn="l">
              <a:buFontTx/>
              <a:buChar char="-"/>
            </a:pPr>
            <a:r>
              <a:rPr lang="da-DK" b="1" dirty="0">
                <a:solidFill>
                  <a:srgbClr val="0000FF"/>
                </a:solidFill>
                <a:latin typeface="Palatino Linotype" panose="02040502050505030304" pitchFamily="18" charset="0"/>
              </a:rPr>
              <a:t>Medlemslandenes fagministre </a:t>
            </a:r>
            <a:r>
              <a:rPr lang="da-DK" b="1" dirty="0">
                <a:solidFill>
                  <a:srgbClr val="FF0000"/>
                </a:solidFill>
                <a:latin typeface="Palatino Linotype" panose="02040502050505030304" pitchFamily="18" charset="0"/>
              </a:rPr>
              <a:t>(Ministerrådet)</a:t>
            </a:r>
            <a:endParaRPr lang="da-DK" b="1" dirty="0">
              <a:solidFill>
                <a:srgbClr val="0000FF"/>
              </a:solidFill>
              <a:latin typeface="Palatino Linotype" panose="02040502050505030304" pitchFamily="18" charset="0"/>
            </a:endParaRPr>
          </a:p>
          <a:p>
            <a:pPr marL="342900" indent="-342900" algn="l">
              <a:buFontTx/>
              <a:buChar char="-"/>
            </a:pPr>
            <a:r>
              <a:rPr lang="da-DK" sz="2400" b="1" dirty="0">
                <a:solidFill>
                  <a:srgbClr val="0000FF"/>
                </a:solidFill>
                <a:latin typeface="Palatino Linotype" panose="02040502050505030304" pitchFamily="18" charset="0"/>
              </a:rPr>
              <a:t>Det </a:t>
            </a:r>
            <a:r>
              <a:rPr lang="da-DK" b="1" dirty="0">
                <a:solidFill>
                  <a:srgbClr val="0000FF"/>
                </a:solidFill>
                <a:latin typeface="Palatino Linotype" panose="02040502050505030304" pitchFamily="18" charset="0"/>
              </a:rPr>
              <a:t>E</a:t>
            </a:r>
            <a:r>
              <a:rPr lang="da-DK" sz="2400" b="1" dirty="0">
                <a:solidFill>
                  <a:srgbClr val="0000FF"/>
                </a:solidFill>
                <a:latin typeface="Palatino Linotype" panose="02040502050505030304" pitchFamily="18" charset="0"/>
              </a:rPr>
              <a:t>uropæiske Råd</a:t>
            </a:r>
            <a:endParaRPr lang="da-DK" sz="2400" b="1" dirty="0">
              <a:solidFill>
                <a:srgbClr val="FF0000"/>
              </a:solidFill>
              <a:latin typeface="Palatino Linotype" panose="02040502050505030304" pitchFamily="18" charset="0"/>
            </a:endParaRPr>
          </a:p>
          <a:p>
            <a:pPr marL="342900" indent="-342900" algn="l">
              <a:buFontTx/>
              <a:buChar char="-"/>
            </a:pPr>
            <a:endParaRPr lang="da-DK" sz="2400" b="1" dirty="0">
              <a:solidFill>
                <a:srgbClr val="0000FF"/>
              </a:solidFill>
              <a:latin typeface="Palatino Linotype" panose="02040502050505030304" pitchFamily="18" charset="0"/>
            </a:endParaRPr>
          </a:p>
          <a:p>
            <a:pPr algn="l"/>
            <a:endParaRPr lang="da-DK" b="1" dirty="0">
              <a:solidFill>
                <a:srgbClr val="0000FF"/>
              </a:solidFill>
            </a:endParaRPr>
          </a:p>
          <a:p>
            <a:pPr algn="l"/>
            <a:endParaRPr lang="da-DK" sz="2400" b="1" dirty="0">
              <a:solidFill>
                <a:srgbClr val="0000FF"/>
              </a:solidFill>
            </a:endParaRPr>
          </a:p>
          <a:p>
            <a:pPr algn="l"/>
            <a:endParaRPr lang="da-DK" b="1" dirty="0">
              <a:solidFill>
                <a:srgbClr val="0000FF"/>
              </a:solidFill>
            </a:endParaRPr>
          </a:p>
          <a:p>
            <a:endParaRPr lang="da-DK" sz="2400" b="1" dirty="0">
              <a:solidFill>
                <a:srgbClr val="0000FF"/>
              </a:solidFill>
            </a:endParaRPr>
          </a:p>
          <a:p>
            <a:pPr algn="l"/>
            <a:endParaRPr lang="da-DK"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873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lstStyle/>
          <a:p>
            <a:pPr algn="l"/>
            <a:r>
              <a:rPr lang="da-DK" b="1" dirty="0">
                <a:solidFill>
                  <a:srgbClr val="0000FF"/>
                </a:solidFill>
                <a:latin typeface="Palatino Linotype" panose="02040502050505030304" pitchFamily="18" charset="0"/>
              </a:rPr>
              <a:t>Når EU (kommissionen) formulerer sin politik på områder som er interessante for museer, er der en proces bagved:</a:t>
            </a:r>
          </a:p>
          <a:p>
            <a:pPr marL="342900" indent="-342900" algn="l">
              <a:buFontTx/>
              <a:buChar char="-"/>
            </a:pPr>
            <a:r>
              <a:rPr lang="da-DK" b="1" dirty="0">
                <a:solidFill>
                  <a:srgbClr val="0000FF"/>
                </a:solidFill>
                <a:latin typeface="Palatino Linotype" panose="02040502050505030304" pitchFamily="18" charset="0"/>
              </a:rPr>
              <a:t>UNESCO</a:t>
            </a:r>
          </a:p>
          <a:p>
            <a:pPr marL="342900" indent="-342900" algn="l">
              <a:buFontTx/>
              <a:buChar char="-"/>
            </a:pPr>
            <a:r>
              <a:rPr lang="da-DK" b="1" dirty="0">
                <a:solidFill>
                  <a:srgbClr val="0000FF"/>
                </a:solidFill>
                <a:latin typeface="Palatino Linotype" panose="02040502050505030304" pitchFamily="18" charset="0"/>
              </a:rPr>
              <a:t>OECD</a:t>
            </a:r>
          </a:p>
          <a:p>
            <a:pPr marL="342900" indent="-342900" algn="l">
              <a:buFontTx/>
              <a:buChar char="-"/>
            </a:pPr>
            <a:r>
              <a:rPr lang="da-DK" sz="2400" b="1" dirty="0">
                <a:solidFill>
                  <a:srgbClr val="0000FF"/>
                </a:solidFill>
                <a:latin typeface="Palatino Linotype" panose="02040502050505030304" pitchFamily="18" charset="0"/>
              </a:rPr>
              <a:t>Europarådet</a:t>
            </a:r>
          </a:p>
          <a:p>
            <a:pPr marL="342900" indent="-342900" algn="l">
              <a:buFontTx/>
              <a:buChar char="-"/>
            </a:pPr>
            <a:r>
              <a:rPr lang="da-DK" b="1" dirty="0">
                <a:solidFill>
                  <a:srgbClr val="0000FF"/>
                </a:solidFill>
                <a:latin typeface="Palatino Linotype" panose="02040502050505030304" pitchFamily="18" charset="0"/>
              </a:rPr>
              <a:t>Medlemslandenes regeringers embedsmænd </a:t>
            </a:r>
            <a:r>
              <a:rPr lang="da-DK" b="1" dirty="0">
                <a:solidFill>
                  <a:srgbClr val="FF0000"/>
                </a:solidFill>
                <a:latin typeface="Palatino Linotype" panose="02040502050505030304" pitchFamily="18" charset="0"/>
              </a:rPr>
              <a:t>(ekspertgrupper fra ministerier)</a:t>
            </a:r>
          </a:p>
          <a:p>
            <a:pPr marL="342900" indent="-342900" algn="l">
              <a:buFontTx/>
              <a:buChar char="-"/>
            </a:pPr>
            <a:r>
              <a:rPr lang="da-DK" b="1" dirty="0">
                <a:solidFill>
                  <a:srgbClr val="0000FF"/>
                </a:solidFill>
                <a:latin typeface="Palatino Linotype" panose="02040502050505030304" pitchFamily="18" charset="0"/>
              </a:rPr>
              <a:t>Branchedialog </a:t>
            </a:r>
            <a:r>
              <a:rPr lang="da-DK" b="1" dirty="0">
                <a:solidFill>
                  <a:srgbClr val="FF0000"/>
                </a:solidFill>
                <a:latin typeface="Palatino Linotype" panose="02040502050505030304" pitchFamily="18" charset="0"/>
              </a:rPr>
              <a:t>(</a:t>
            </a:r>
            <a:r>
              <a:rPr lang="da-DK" b="1" dirty="0" err="1">
                <a:solidFill>
                  <a:srgbClr val="FF0000"/>
                </a:solidFill>
                <a:latin typeface="Palatino Linotype" panose="02040502050505030304" pitchFamily="18" charset="0"/>
              </a:rPr>
              <a:t>diaologgrupper</a:t>
            </a:r>
            <a:r>
              <a:rPr lang="da-DK" b="1" dirty="0">
                <a:solidFill>
                  <a:srgbClr val="FF0000"/>
                </a:solidFill>
                <a:latin typeface="Palatino Linotype" panose="02040502050505030304" pitchFamily="18" charset="0"/>
              </a:rPr>
              <a:t> som “</a:t>
            </a:r>
            <a:r>
              <a:rPr lang="da-DK" b="1" dirty="0" err="1">
                <a:solidFill>
                  <a:srgbClr val="FF0000"/>
                </a:solidFill>
                <a:latin typeface="Palatino Linotype" panose="02040502050505030304" pitchFamily="18" charset="0"/>
              </a:rPr>
              <a:t>Cultural</a:t>
            </a:r>
            <a:r>
              <a:rPr lang="da-DK" b="1" dirty="0">
                <a:solidFill>
                  <a:srgbClr val="FF0000"/>
                </a:solidFill>
                <a:latin typeface="Palatino Linotype" panose="02040502050505030304" pitchFamily="18" charset="0"/>
              </a:rPr>
              <a:t> Heritage Forum”)</a:t>
            </a:r>
          </a:p>
          <a:p>
            <a:pPr marL="342900" indent="-342900" algn="l">
              <a:buFontTx/>
              <a:buChar char="-"/>
            </a:pPr>
            <a:r>
              <a:rPr lang="da-DK" sz="2400" b="1" dirty="0">
                <a:solidFill>
                  <a:srgbClr val="0000FF"/>
                </a:solidFill>
                <a:latin typeface="Palatino Linotype" panose="02040502050505030304" pitchFamily="18" charset="0"/>
              </a:rPr>
              <a:t>EU Parlamentet</a:t>
            </a:r>
          </a:p>
          <a:p>
            <a:pPr marL="342900" indent="-342900" algn="l">
              <a:buFontTx/>
              <a:buChar char="-"/>
            </a:pPr>
            <a:r>
              <a:rPr lang="da-DK" b="1" dirty="0">
                <a:solidFill>
                  <a:srgbClr val="0000FF"/>
                </a:solidFill>
                <a:latin typeface="Palatino Linotype" panose="02040502050505030304" pitchFamily="18" charset="0"/>
              </a:rPr>
              <a:t>EU </a:t>
            </a:r>
            <a:r>
              <a:rPr lang="da-DK" b="1" dirty="0" err="1">
                <a:solidFill>
                  <a:srgbClr val="0000FF"/>
                </a:solidFill>
                <a:latin typeface="Palatino Linotype" panose="02040502050505030304" pitchFamily="18" charset="0"/>
              </a:rPr>
              <a:t>Regionskommitté</a:t>
            </a:r>
            <a:r>
              <a:rPr lang="da-DK" b="1" dirty="0">
                <a:solidFill>
                  <a:srgbClr val="0000FF"/>
                </a:solidFill>
                <a:latin typeface="Palatino Linotype" panose="02040502050505030304" pitchFamily="18" charset="0"/>
              </a:rPr>
              <a:t> </a:t>
            </a:r>
            <a:endParaRPr lang="da-DK" sz="2400" b="1" dirty="0">
              <a:solidFill>
                <a:srgbClr val="0000FF"/>
              </a:solidFill>
              <a:latin typeface="Palatino Linotype" panose="02040502050505030304" pitchFamily="18" charset="0"/>
            </a:endParaRPr>
          </a:p>
          <a:p>
            <a:pPr marL="342900" indent="-342900" algn="l">
              <a:buFontTx/>
              <a:buChar char="-"/>
            </a:pPr>
            <a:r>
              <a:rPr lang="da-DK" b="1" dirty="0">
                <a:solidFill>
                  <a:srgbClr val="0000FF"/>
                </a:solidFill>
                <a:latin typeface="Palatino Linotype" panose="02040502050505030304" pitchFamily="18" charset="0"/>
              </a:rPr>
              <a:t>Medlemslandenes fagministre </a:t>
            </a:r>
            <a:r>
              <a:rPr lang="da-DK" b="1" dirty="0">
                <a:solidFill>
                  <a:srgbClr val="FF0000"/>
                </a:solidFill>
                <a:latin typeface="Palatino Linotype" panose="02040502050505030304" pitchFamily="18" charset="0"/>
              </a:rPr>
              <a:t>(Ministerrådet)</a:t>
            </a:r>
            <a:endParaRPr lang="da-DK" b="1" dirty="0">
              <a:solidFill>
                <a:srgbClr val="0000FF"/>
              </a:solidFill>
              <a:latin typeface="Palatino Linotype" panose="02040502050505030304" pitchFamily="18" charset="0"/>
            </a:endParaRPr>
          </a:p>
          <a:p>
            <a:pPr marL="342900" indent="-342900" algn="l">
              <a:buFontTx/>
              <a:buChar char="-"/>
            </a:pPr>
            <a:r>
              <a:rPr lang="da-DK" sz="2400" b="1" dirty="0">
                <a:solidFill>
                  <a:srgbClr val="0000FF"/>
                </a:solidFill>
                <a:latin typeface="Palatino Linotype" panose="02040502050505030304" pitchFamily="18" charset="0"/>
              </a:rPr>
              <a:t>Det </a:t>
            </a:r>
            <a:r>
              <a:rPr lang="da-DK" b="1" dirty="0">
                <a:solidFill>
                  <a:srgbClr val="0000FF"/>
                </a:solidFill>
                <a:latin typeface="Palatino Linotype" panose="02040502050505030304" pitchFamily="18" charset="0"/>
              </a:rPr>
              <a:t>E</a:t>
            </a:r>
            <a:r>
              <a:rPr lang="da-DK" sz="2400" b="1" dirty="0">
                <a:solidFill>
                  <a:srgbClr val="0000FF"/>
                </a:solidFill>
                <a:latin typeface="Palatino Linotype" panose="02040502050505030304" pitchFamily="18" charset="0"/>
              </a:rPr>
              <a:t>uropæiske Råd</a:t>
            </a:r>
            <a:r>
              <a:rPr lang="da-DK" sz="2400" b="1" dirty="0">
                <a:solidFill>
                  <a:srgbClr val="FF0000"/>
                </a:solidFill>
                <a:latin typeface="Palatino Linotype" panose="02040502050505030304" pitchFamily="18" charset="0"/>
              </a:rPr>
              <a:t> </a:t>
            </a:r>
            <a:r>
              <a:rPr lang="da-DK" b="1" i="1" dirty="0">
                <a:solidFill>
                  <a:srgbClr val="FF0000"/>
                </a:solidFill>
                <a:latin typeface="Palatino Linotype" panose="02040502050505030304" pitchFamily="18" charset="0"/>
              </a:rPr>
              <a:t> </a:t>
            </a:r>
            <a:r>
              <a:rPr lang="da-DK" sz="2400" b="1" i="1" dirty="0">
                <a:solidFill>
                  <a:srgbClr val="FF0000"/>
                </a:solidFill>
                <a:latin typeface="Palatino Linotype" panose="02040502050505030304" pitchFamily="18" charset="0"/>
              </a:rPr>
              <a:t>bare anbefalinger og enighed kræves!</a:t>
            </a:r>
            <a:endParaRPr lang="da-DK" sz="2400" b="1" dirty="0">
              <a:solidFill>
                <a:srgbClr val="FF0000"/>
              </a:solidFill>
              <a:latin typeface="Palatino Linotype" panose="02040502050505030304" pitchFamily="18" charset="0"/>
            </a:endParaRPr>
          </a:p>
          <a:p>
            <a:pPr marL="342900" indent="-342900" algn="l">
              <a:buFontTx/>
              <a:buChar char="-"/>
            </a:pPr>
            <a:endParaRPr lang="da-DK" sz="2400" b="1" dirty="0">
              <a:solidFill>
                <a:srgbClr val="0000FF"/>
              </a:solidFill>
              <a:latin typeface="Palatino Linotype" panose="02040502050505030304" pitchFamily="18" charset="0"/>
            </a:endParaRPr>
          </a:p>
          <a:p>
            <a:pPr algn="l"/>
            <a:endParaRPr lang="da-DK" b="1" dirty="0">
              <a:solidFill>
                <a:srgbClr val="0000FF"/>
              </a:solidFill>
            </a:endParaRPr>
          </a:p>
          <a:p>
            <a:pPr algn="l"/>
            <a:endParaRPr lang="da-DK" sz="2400" b="1" dirty="0">
              <a:solidFill>
                <a:srgbClr val="0000FF"/>
              </a:solidFill>
            </a:endParaRPr>
          </a:p>
          <a:p>
            <a:pPr algn="l"/>
            <a:endParaRPr lang="da-DK" b="1" dirty="0">
              <a:solidFill>
                <a:srgbClr val="0000FF"/>
              </a:solidFill>
            </a:endParaRPr>
          </a:p>
          <a:p>
            <a:endParaRPr lang="da-DK" sz="2400" b="1" dirty="0">
              <a:solidFill>
                <a:srgbClr val="0000FF"/>
              </a:solidFill>
            </a:endParaRPr>
          </a:p>
          <a:p>
            <a:pPr algn="l"/>
            <a:endParaRPr lang="da-DK"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62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normAutofit/>
          </a:bodyPr>
          <a:lstStyle/>
          <a:p>
            <a:pPr algn="l"/>
            <a:r>
              <a:rPr lang="da-DK" sz="2400" b="1" dirty="0">
                <a:solidFill>
                  <a:srgbClr val="0000FF"/>
                </a:solidFill>
                <a:latin typeface="Palatino Linotype" panose="02040502050505030304" pitchFamily="18" charset="0"/>
              </a:rPr>
              <a:t>I dag forekommer følgende budskaber</a:t>
            </a:r>
            <a:r>
              <a:rPr lang="da-DK" b="1" dirty="0">
                <a:solidFill>
                  <a:srgbClr val="0000FF"/>
                </a:solidFill>
                <a:latin typeface="Palatino Linotype" panose="02040502050505030304" pitchFamily="18" charset="0"/>
              </a:rPr>
              <a:t> og </a:t>
            </a:r>
            <a:r>
              <a:rPr lang="da-DK" sz="2400" b="1" dirty="0">
                <a:solidFill>
                  <a:srgbClr val="0000FF"/>
                </a:solidFill>
                <a:latin typeface="Palatino Linotype" panose="02040502050505030304" pitchFamily="18" charset="0"/>
              </a:rPr>
              <a:t>anbefalinger have </a:t>
            </a:r>
            <a:r>
              <a:rPr lang="da-DK" b="1" dirty="0">
                <a:solidFill>
                  <a:srgbClr val="0000FF"/>
                </a:solidFill>
                <a:latin typeface="Palatino Linotype" panose="02040502050505030304" pitchFamily="18" charset="0"/>
              </a:rPr>
              <a:t>k</a:t>
            </a:r>
            <a:r>
              <a:rPr lang="da-DK" sz="2400" b="1" dirty="0">
                <a:solidFill>
                  <a:srgbClr val="0000FF"/>
                </a:solidFill>
                <a:latin typeface="Palatino Linotype" panose="02040502050505030304" pitchFamily="18" charset="0"/>
              </a:rPr>
              <a:t>onsensus:</a:t>
            </a:r>
          </a:p>
          <a:p>
            <a:pPr algn="l"/>
            <a:endParaRPr lang="da-DK" b="1" dirty="0">
              <a:solidFill>
                <a:srgbClr val="0000FF"/>
              </a:solidFill>
              <a:latin typeface="Palatino Linotype" panose="02040502050505030304" pitchFamily="18" charset="0"/>
            </a:endParaRPr>
          </a:p>
          <a:p>
            <a:pPr algn="l"/>
            <a:endParaRPr lang="da-DK" sz="2400" b="1" dirty="0">
              <a:solidFill>
                <a:srgbClr val="0000FF"/>
              </a:solidFill>
            </a:endParaRPr>
          </a:p>
          <a:p>
            <a:pPr algn="l"/>
            <a:endParaRPr lang="da-DK" b="1" dirty="0">
              <a:solidFill>
                <a:srgbClr val="0000FF"/>
              </a:solidFill>
            </a:endParaRPr>
          </a:p>
          <a:p>
            <a:endParaRPr lang="da-DK"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1420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normAutofit/>
          </a:bodyPr>
          <a:lstStyle/>
          <a:p>
            <a:pPr algn="l"/>
            <a:r>
              <a:rPr lang="da-DK" sz="2400" b="1" dirty="0">
                <a:solidFill>
                  <a:srgbClr val="0000FF"/>
                </a:solidFill>
                <a:latin typeface="Palatino Linotype" panose="02040502050505030304" pitchFamily="18" charset="0"/>
              </a:rPr>
              <a:t>I dag forekommer følgende budskaber</a:t>
            </a:r>
            <a:r>
              <a:rPr lang="da-DK" b="1" dirty="0">
                <a:solidFill>
                  <a:srgbClr val="0000FF"/>
                </a:solidFill>
                <a:latin typeface="Palatino Linotype" panose="02040502050505030304" pitchFamily="18" charset="0"/>
              </a:rPr>
              <a:t> og </a:t>
            </a:r>
            <a:r>
              <a:rPr lang="da-DK" sz="2400" b="1" dirty="0">
                <a:solidFill>
                  <a:srgbClr val="0000FF"/>
                </a:solidFill>
                <a:latin typeface="Palatino Linotype" panose="02040502050505030304" pitchFamily="18" charset="0"/>
              </a:rPr>
              <a:t>anbefalinger have </a:t>
            </a:r>
            <a:r>
              <a:rPr lang="da-DK" b="1" dirty="0">
                <a:solidFill>
                  <a:srgbClr val="0000FF"/>
                </a:solidFill>
                <a:latin typeface="Palatino Linotype" panose="02040502050505030304" pitchFamily="18" charset="0"/>
              </a:rPr>
              <a:t>k</a:t>
            </a:r>
            <a:r>
              <a:rPr lang="da-DK" sz="2400" b="1" dirty="0">
                <a:solidFill>
                  <a:srgbClr val="0000FF"/>
                </a:solidFill>
                <a:latin typeface="Palatino Linotype" panose="02040502050505030304" pitchFamily="18" charset="0"/>
              </a:rPr>
              <a:t>onsensus:</a:t>
            </a:r>
          </a:p>
          <a:p>
            <a:pPr algn="l"/>
            <a:endParaRPr lang="da-DK" b="1" dirty="0">
              <a:solidFill>
                <a:srgbClr val="0000FF"/>
              </a:solidFill>
              <a:latin typeface="Palatino Linotype" panose="02040502050505030304" pitchFamily="18" charset="0"/>
            </a:endParaRPr>
          </a:p>
          <a:p>
            <a:pPr algn="l"/>
            <a:r>
              <a:rPr lang="da-DK" sz="2400" b="1" dirty="0">
                <a:solidFill>
                  <a:srgbClr val="0000FF"/>
                </a:solidFill>
                <a:latin typeface="Palatino Linotype" panose="02040502050505030304" pitchFamily="18" charset="0"/>
              </a:rPr>
              <a:t>- Museer er vigtige bærere og producenter af ”europæisk identitet” baseret på europæiske værdier</a:t>
            </a:r>
          </a:p>
          <a:p>
            <a:pPr algn="l"/>
            <a:endParaRPr lang="da-DK" sz="2400" b="1" dirty="0">
              <a:solidFill>
                <a:srgbClr val="0000FF"/>
              </a:solidFill>
            </a:endParaRPr>
          </a:p>
          <a:p>
            <a:pPr algn="l"/>
            <a:endParaRPr lang="da-DK" b="1" dirty="0">
              <a:solidFill>
                <a:srgbClr val="0000FF"/>
              </a:solidFill>
            </a:endParaRPr>
          </a:p>
          <a:p>
            <a:endParaRPr lang="da-DK"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6301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normAutofit/>
          </a:bodyPr>
          <a:lstStyle/>
          <a:p>
            <a:pPr algn="l"/>
            <a:r>
              <a:rPr lang="da-DK" sz="2400" b="1" dirty="0">
                <a:solidFill>
                  <a:srgbClr val="0000FF"/>
                </a:solidFill>
                <a:latin typeface="Palatino Linotype" panose="02040502050505030304" pitchFamily="18" charset="0"/>
              </a:rPr>
              <a:t>I dag forekommer følgende budskaber</a:t>
            </a:r>
            <a:r>
              <a:rPr lang="da-DK" b="1" dirty="0">
                <a:solidFill>
                  <a:srgbClr val="0000FF"/>
                </a:solidFill>
                <a:latin typeface="Palatino Linotype" panose="02040502050505030304" pitchFamily="18" charset="0"/>
              </a:rPr>
              <a:t> og </a:t>
            </a:r>
            <a:r>
              <a:rPr lang="da-DK" sz="2400" b="1" dirty="0">
                <a:solidFill>
                  <a:srgbClr val="0000FF"/>
                </a:solidFill>
                <a:latin typeface="Palatino Linotype" panose="02040502050505030304" pitchFamily="18" charset="0"/>
              </a:rPr>
              <a:t>anbefalinger have </a:t>
            </a:r>
            <a:r>
              <a:rPr lang="da-DK" b="1" dirty="0">
                <a:solidFill>
                  <a:srgbClr val="0000FF"/>
                </a:solidFill>
                <a:latin typeface="Palatino Linotype" panose="02040502050505030304" pitchFamily="18" charset="0"/>
              </a:rPr>
              <a:t>k</a:t>
            </a:r>
            <a:r>
              <a:rPr lang="da-DK" sz="2400" b="1" dirty="0">
                <a:solidFill>
                  <a:srgbClr val="0000FF"/>
                </a:solidFill>
                <a:latin typeface="Palatino Linotype" panose="02040502050505030304" pitchFamily="18" charset="0"/>
              </a:rPr>
              <a:t>onsensus:</a:t>
            </a:r>
          </a:p>
          <a:p>
            <a:pPr algn="l"/>
            <a:endParaRPr lang="da-DK" b="1" dirty="0">
              <a:solidFill>
                <a:srgbClr val="0000FF"/>
              </a:solidFill>
              <a:latin typeface="Palatino Linotype" panose="02040502050505030304" pitchFamily="18" charset="0"/>
            </a:endParaRPr>
          </a:p>
          <a:p>
            <a:pPr algn="l"/>
            <a:r>
              <a:rPr lang="da-DK" sz="2400" b="1" dirty="0">
                <a:solidFill>
                  <a:srgbClr val="0000FF"/>
                </a:solidFill>
                <a:latin typeface="Palatino Linotype" panose="02040502050505030304" pitchFamily="18" charset="0"/>
              </a:rPr>
              <a:t>- Museer er vigtige bærere og producenter af ”europæisk identitet” baseret på europæiske værdier</a:t>
            </a:r>
          </a:p>
          <a:p>
            <a:pPr algn="l"/>
            <a:r>
              <a:rPr lang="da-DK" b="1" dirty="0">
                <a:solidFill>
                  <a:srgbClr val="FF0000"/>
                </a:solidFill>
                <a:latin typeface="Palatino Linotype" panose="02040502050505030304" pitchFamily="18" charset="0"/>
              </a:rPr>
              <a:t>. </a:t>
            </a:r>
            <a:endParaRPr lang="da-DK" b="1" dirty="0">
              <a:solidFill>
                <a:srgbClr val="0000FF"/>
              </a:solidFill>
              <a:latin typeface="Palatino Linotype" panose="02040502050505030304" pitchFamily="18" charset="0"/>
            </a:endParaRPr>
          </a:p>
          <a:p>
            <a:pPr algn="l"/>
            <a:r>
              <a:rPr lang="da-DK" sz="2400" b="1" dirty="0">
                <a:solidFill>
                  <a:srgbClr val="0000FF"/>
                </a:solidFill>
                <a:latin typeface="Palatino Linotype" panose="02040502050505030304" pitchFamily="18" charset="0"/>
              </a:rPr>
              <a:t>- Museer må omstille sig til en ny økonomisk virkelighed baseret på  </a:t>
            </a:r>
            <a:r>
              <a:rPr lang="da-DK" sz="2400" b="1" i="1" dirty="0">
                <a:solidFill>
                  <a:srgbClr val="0000FF"/>
                </a:solidFill>
                <a:latin typeface="Palatino Linotype" panose="02040502050505030304" pitchFamily="18" charset="0"/>
              </a:rPr>
              <a:t>”New business models for arts and </a:t>
            </a:r>
            <a:r>
              <a:rPr lang="da-DK" sz="2400" b="1" i="1" dirty="0" err="1">
                <a:solidFill>
                  <a:srgbClr val="0000FF"/>
                </a:solidFill>
                <a:latin typeface="Palatino Linotype" panose="02040502050505030304" pitchFamily="18" charset="0"/>
              </a:rPr>
              <a:t>culture</a:t>
            </a:r>
            <a:r>
              <a:rPr lang="da-DK" sz="2400" b="1" i="1" dirty="0">
                <a:solidFill>
                  <a:srgbClr val="0000FF"/>
                </a:solidFill>
                <a:latin typeface="Palatino Linotype" panose="02040502050505030304" pitchFamily="18" charset="0"/>
              </a:rPr>
              <a:t>”</a:t>
            </a:r>
          </a:p>
          <a:p>
            <a:pPr algn="l"/>
            <a:endParaRPr lang="da-DK" sz="2400" b="1" dirty="0">
              <a:solidFill>
                <a:srgbClr val="0000FF"/>
              </a:solidFill>
              <a:latin typeface="Palatino Linotype" panose="02040502050505030304" pitchFamily="18" charset="0"/>
            </a:endParaRPr>
          </a:p>
          <a:p>
            <a:pPr algn="l"/>
            <a:endParaRPr lang="da-DK" b="1" dirty="0">
              <a:solidFill>
                <a:srgbClr val="0000FF"/>
              </a:solidFill>
            </a:endParaRPr>
          </a:p>
          <a:p>
            <a:endParaRPr lang="da-DK"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1195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normAutofit/>
          </a:bodyPr>
          <a:lstStyle/>
          <a:p>
            <a:pPr algn="l"/>
            <a:r>
              <a:rPr lang="da-DK" sz="2400" b="1" dirty="0">
                <a:solidFill>
                  <a:srgbClr val="0000FF"/>
                </a:solidFill>
                <a:latin typeface="Palatino Linotype" panose="02040502050505030304" pitchFamily="18" charset="0"/>
              </a:rPr>
              <a:t>I dag forekommer følgende budskaber</a:t>
            </a:r>
            <a:r>
              <a:rPr lang="da-DK" b="1" dirty="0">
                <a:solidFill>
                  <a:srgbClr val="0000FF"/>
                </a:solidFill>
                <a:latin typeface="Palatino Linotype" panose="02040502050505030304" pitchFamily="18" charset="0"/>
              </a:rPr>
              <a:t> og </a:t>
            </a:r>
            <a:r>
              <a:rPr lang="da-DK" sz="2400" b="1" dirty="0">
                <a:solidFill>
                  <a:srgbClr val="0000FF"/>
                </a:solidFill>
                <a:latin typeface="Palatino Linotype" panose="02040502050505030304" pitchFamily="18" charset="0"/>
              </a:rPr>
              <a:t>anbefalinger have </a:t>
            </a:r>
            <a:r>
              <a:rPr lang="da-DK" b="1" dirty="0">
                <a:solidFill>
                  <a:srgbClr val="0000FF"/>
                </a:solidFill>
                <a:latin typeface="Palatino Linotype" panose="02040502050505030304" pitchFamily="18" charset="0"/>
              </a:rPr>
              <a:t>k</a:t>
            </a:r>
            <a:r>
              <a:rPr lang="da-DK" sz="2400" b="1" dirty="0">
                <a:solidFill>
                  <a:srgbClr val="0000FF"/>
                </a:solidFill>
                <a:latin typeface="Palatino Linotype" panose="02040502050505030304" pitchFamily="18" charset="0"/>
              </a:rPr>
              <a:t>onsensus:</a:t>
            </a:r>
          </a:p>
          <a:p>
            <a:pPr algn="l"/>
            <a:endParaRPr lang="da-DK" b="1" dirty="0">
              <a:solidFill>
                <a:srgbClr val="0000FF"/>
              </a:solidFill>
              <a:latin typeface="Palatino Linotype" panose="02040502050505030304" pitchFamily="18" charset="0"/>
            </a:endParaRPr>
          </a:p>
          <a:p>
            <a:pPr algn="l"/>
            <a:r>
              <a:rPr lang="da-DK" sz="2400" b="1" dirty="0">
                <a:solidFill>
                  <a:srgbClr val="0000FF"/>
                </a:solidFill>
                <a:latin typeface="Palatino Linotype" panose="02040502050505030304" pitchFamily="18" charset="0"/>
              </a:rPr>
              <a:t>- Museer er vigtige bærere og producenter af ”europæisk identitet” baseret på europæiske værdier</a:t>
            </a:r>
          </a:p>
          <a:p>
            <a:pPr algn="l"/>
            <a:r>
              <a:rPr lang="da-DK" b="1" dirty="0">
                <a:solidFill>
                  <a:srgbClr val="FF0000"/>
                </a:solidFill>
                <a:latin typeface="Palatino Linotype" panose="02040502050505030304" pitchFamily="18" charset="0"/>
              </a:rPr>
              <a:t>. </a:t>
            </a:r>
            <a:endParaRPr lang="da-DK" b="1" dirty="0">
              <a:solidFill>
                <a:srgbClr val="0000FF"/>
              </a:solidFill>
              <a:latin typeface="Palatino Linotype" panose="02040502050505030304" pitchFamily="18" charset="0"/>
            </a:endParaRPr>
          </a:p>
          <a:p>
            <a:pPr algn="l"/>
            <a:r>
              <a:rPr lang="da-DK" sz="2400" b="1" dirty="0">
                <a:solidFill>
                  <a:srgbClr val="0000FF"/>
                </a:solidFill>
                <a:latin typeface="Palatino Linotype" panose="02040502050505030304" pitchFamily="18" charset="0"/>
              </a:rPr>
              <a:t>- Museer må omstille sig til en ny økonomisk virkelighed baseret på  </a:t>
            </a:r>
            <a:r>
              <a:rPr lang="da-DK" sz="2400" b="1" i="1" dirty="0">
                <a:solidFill>
                  <a:srgbClr val="0000FF"/>
                </a:solidFill>
                <a:latin typeface="Palatino Linotype" panose="02040502050505030304" pitchFamily="18" charset="0"/>
              </a:rPr>
              <a:t>”New business models for arts and </a:t>
            </a:r>
            <a:r>
              <a:rPr lang="da-DK" sz="2400" b="1" i="1" dirty="0" err="1">
                <a:solidFill>
                  <a:srgbClr val="0000FF"/>
                </a:solidFill>
                <a:latin typeface="Palatino Linotype" panose="02040502050505030304" pitchFamily="18" charset="0"/>
              </a:rPr>
              <a:t>culture</a:t>
            </a:r>
            <a:r>
              <a:rPr lang="da-DK" sz="2400" b="1" i="1" dirty="0">
                <a:solidFill>
                  <a:srgbClr val="0000FF"/>
                </a:solidFill>
                <a:latin typeface="Palatino Linotype" panose="02040502050505030304" pitchFamily="18" charset="0"/>
              </a:rPr>
              <a:t>”</a:t>
            </a:r>
          </a:p>
          <a:p>
            <a:pPr algn="l"/>
            <a:r>
              <a:rPr lang="da-DK" b="1" dirty="0">
                <a:solidFill>
                  <a:srgbClr val="FF0000"/>
                </a:solidFill>
                <a:latin typeface="Palatino Linotype" panose="02040502050505030304" pitchFamily="18" charset="0"/>
              </a:rPr>
              <a:t>.</a:t>
            </a:r>
          </a:p>
          <a:p>
            <a:pPr algn="l"/>
            <a:r>
              <a:rPr lang="da-DK" sz="2400" b="1" dirty="0">
                <a:solidFill>
                  <a:srgbClr val="0000FF"/>
                </a:solidFill>
                <a:latin typeface="Palatino Linotype" panose="02040502050505030304" pitchFamily="18" charset="0"/>
              </a:rPr>
              <a:t>- Museer har en anerkendt stor social kompetence og kan både socialt og territorielt bidrage til sammenhold</a:t>
            </a:r>
          </a:p>
          <a:p>
            <a:pPr algn="l"/>
            <a:r>
              <a:rPr lang="da-DK" b="1" dirty="0">
                <a:solidFill>
                  <a:srgbClr val="FF0000"/>
                </a:solidFill>
                <a:latin typeface="Palatino Linotype" panose="02040502050505030304" pitchFamily="18" charset="0"/>
              </a:rPr>
              <a:t>.</a:t>
            </a:r>
          </a:p>
          <a:p>
            <a:pPr algn="l"/>
            <a:endParaRPr lang="da-DK" sz="2400" b="1" dirty="0">
              <a:solidFill>
                <a:srgbClr val="0000FF"/>
              </a:solidFill>
            </a:endParaRPr>
          </a:p>
          <a:p>
            <a:pPr algn="l"/>
            <a:endParaRPr lang="da-DK" b="1" dirty="0">
              <a:solidFill>
                <a:srgbClr val="0000FF"/>
              </a:solidFill>
            </a:endParaRPr>
          </a:p>
          <a:p>
            <a:endParaRPr lang="da-DK"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0906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normAutofit/>
          </a:bodyPr>
          <a:lstStyle/>
          <a:p>
            <a:pPr algn="l"/>
            <a:r>
              <a:rPr lang="da-DK" sz="2400" b="1" dirty="0">
                <a:solidFill>
                  <a:srgbClr val="0000FF"/>
                </a:solidFill>
                <a:latin typeface="Palatino Linotype" panose="02040502050505030304" pitchFamily="18" charset="0"/>
              </a:rPr>
              <a:t>I dag forekommer følgende budskaber</a:t>
            </a:r>
            <a:r>
              <a:rPr lang="da-DK" b="1" dirty="0">
                <a:solidFill>
                  <a:srgbClr val="0000FF"/>
                </a:solidFill>
                <a:latin typeface="Palatino Linotype" panose="02040502050505030304" pitchFamily="18" charset="0"/>
              </a:rPr>
              <a:t> og </a:t>
            </a:r>
            <a:r>
              <a:rPr lang="da-DK" sz="2400" b="1" dirty="0">
                <a:solidFill>
                  <a:srgbClr val="0000FF"/>
                </a:solidFill>
                <a:latin typeface="Palatino Linotype" panose="02040502050505030304" pitchFamily="18" charset="0"/>
              </a:rPr>
              <a:t>anbefalinger have </a:t>
            </a:r>
            <a:r>
              <a:rPr lang="da-DK" b="1" dirty="0">
                <a:solidFill>
                  <a:srgbClr val="0000FF"/>
                </a:solidFill>
                <a:latin typeface="Palatino Linotype" panose="02040502050505030304" pitchFamily="18" charset="0"/>
              </a:rPr>
              <a:t>k</a:t>
            </a:r>
            <a:r>
              <a:rPr lang="da-DK" sz="2400" b="1" dirty="0">
                <a:solidFill>
                  <a:srgbClr val="0000FF"/>
                </a:solidFill>
                <a:latin typeface="Palatino Linotype" panose="02040502050505030304" pitchFamily="18" charset="0"/>
              </a:rPr>
              <a:t>onsensus:</a:t>
            </a:r>
          </a:p>
          <a:p>
            <a:pPr algn="l"/>
            <a:endParaRPr lang="da-DK" b="1" dirty="0">
              <a:solidFill>
                <a:srgbClr val="0000FF"/>
              </a:solidFill>
              <a:latin typeface="Palatino Linotype" panose="02040502050505030304" pitchFamily="18" charset="0"/>
            </a:endParaRPr>
          </a:p>
          <a:p>
            <a:pPr algn="l"/>
            <a:r>
              <a:rPr lang="da-DK" sz="2400" b="1" dirty="0">
                <a:solidFill>
                  <a:srgbClr val="0000FF"/>
                </a:solidFill>
                <a:latin typeface="Palatino Linotype" panose="02040502050505030304" pitchFamily="18" charset="0"/>
              </a:rPr>
              <a:t>- Museer er vigtige bærere og producenter af ”europæisk identitet” baseret på europæiske værdier</a:t>
            </a:r>
          </a:p>
          <a:p>
            <a:pPr algn="l"/>
            <a:r>
              <a:rPr lang="da-DK" b="1" dirty="0">
                <a:solidFill>
                  <a:srgbClr val="FF0000"/>
                </a:solidFill>
                <a:latin typeface="Palatino Linotype" panose="02040502050505030304" pitchFamily="18" charset="0"/>
              </a:rPr>
              <a:t>Resurse for livslang læring, ”</a:t>
            </a:r>
            <a:r>
              <a:rPr lang="da-DK" b="1" i="1" dirty="0">
                <a:solidFill>
                  <a:srgbClr val="FF0000"/>
                </a:solidFill>
                <a:latin typeface="Palatino Linotype" panose="02040502050505030304" pitchFamily="18" charset="0"/>
              </a:rPr>
              <a:t>Europe in </a:t>
            </a:r>
            <a:r>
              <a:rPr lang="da-DK" b="1" i="1" dirty="0" err="1">
                <a:solidFill>
                  <a:srgbClr val="FF0000"/>
                </a:solidFill>
                <a:latin typeface="Palatino Linotype" panose="02040502050505030304" pitchFamily="18" charset="0"/>
              </a:rPr>
              <a:t>unity</a:t>
            </a:r>
            <a:r>
              <a:rPr lang="da-DK" b="1" i="1" dirty="0">
                <a:solidFill>
                  <a:srgbClr val="FF0000"/>
                </a:solidFill>
                <a:latin typeface="Palatino Linotype" panose="02040502050505030304" pitchFamily="18" charset="0"/>
              </a:rPr>
              <a:t> and </a:t>
            </a:r>
            <a:r>
              <a:rPr lang="da-DK" b="1" i="1" dirty="0" err="1">
                <a:solidFill>
                  <a:srgbClr val="FF0000"/>
                </a:solidFill>
                <a:latin typeface="Palatino Linotype" panose="02040502050505030304" pitchFamily="18" charset="0"/>
              </a:rPr>
              <a:t>diversity</a:t>
            </a:r>
            <a:r>
              <a:rPr lang="da-DK" b="1" dirty="0">
                <a:solidFill>
                  <a:srgbClr val="FF0000"/>
                </a:solidFill>
                <a:latin typeface="Palatino Linotype" panose="02040502050505030304" pitchFamily="18" charset="0"/>
              </a:rPr>
              <a:t>”</a:t>
            </a:r>
            <a:endParaRPr lang="da-DK" b="1" dirty="0">
              <a:solidFill>
                <a:srgbClr val="0000FF"/>
              </a:solidFill>
              <a:latin typeface="Palatino Linotype" panose="02040502050505030304" pitchFamily="18" charset="0"/>
            </a:endParaRPr>
          </a:p>
          <a:p>
            <a:pPr algn="l"/>
            <a:r>
              <a:rPr lang="da-DK" sz="2400" b="1" dirty="0">
                <a:solidFill>
                  <a:srgbClr val="0000FF"/>
                </a:solidFill>
                <a:latin typeface="Palatino Linotype" panose="02040502050505030304" pitchFamily="18" charset="0"/>
              </a:rPr>
              <a:t>- Museer må omstille sig til en ny økonomisk virkelighed baseret på  </a:t>
            </a:r>
            <a:r>
              <a:rPr lang="da-DK" sz="2400" b="1" i="1" dirty="0">
                <a:solidFill>
                  <a:srgbClr val="0000FF"/>
                </a:solidFill>
                <a:latin typeface="Palatino Linotype" panose="02040502050505030304" pitchFamily="18" charset="0"/>
              </a:rPr>
              <a:t>”New business models for arts and </a:t>
            </a:r>
            <a:r>
              <a:rPr lang="da-DK" sz="2400" b="1" i="1" dirty="0" err="1">
                <a:solidFill>
                  <a:srgbClr val="0000FF"/>
                </a:solidFill>
                <a:latin typeface="Palatino Linotype" panose="02040502050505030304" pitchFamily="18" charset="0"/>
              </a:rPr>
              <a:t>culture</a:t>
            </a:r>
            <a:r>
              <a:rPr lang="da-DK" sz="2400" b="1" i="1" dirty="0">
                <a:solidFill>
                  <a:srgbClr val="0000FF"/>
                </a:solidFill>
                <a:latin typeface="Palatino Linotype" panose="02040502050505030304" pitchFamily="18" charset="0"/>
              </a:rPr>
              <a:t>”</a:t>
            </a:r>
          </a:p>
          <a:p>
            <a:pPr algn="l"/>
            <a:r>
              <a:rPr lang="da-DK" b="1" dirty="0">
                <a:solidFill>
                  <a:srgbClr val="FF0000"/>
                </a:solidFill>
                <a:latin typeface="Palatino Linotype" panose="02040502050505030304" pitchFamily="18" charset="0"/>
              </a:rPr>
              <a:t>.</a:t>
            </a:r>
          </a:p>
          <a:p>
            <a:pPr algn="l"/>
            <a:r>
              <a:rPr lang="da-DK" sz="2400" b="1" dirty="0">
                <a:solidFill>
                  <a:srgbClr val="0000FF"/>
                </a:solidFill>
                <a:latin typeface="Palatino Linotype" panose="02040502050505030304" pitchFamily="18" charset="0"/>
              </a:rPr>
              <a:t>- Museer har en anerkendt stor social kompetence og kan både socialt og territorielt bidrage til sammenhold</a:t>
            </a:r>
          </a:p>
          <a:p>
            <a:pPr algn="l"/>
            <a:r>
              <a:rPr lang="da-DK" b="1" dirty="0">
                <a:solidFill>
                  <a:srgbClr val="FF0000"/>
                </a:solidFill>
                <a:latin typeface="Palatino Linotype" panose="02040502050505030304" pitchFamily="18" charset="0"/>
              </a:rPr>
              <a:t>.</a:t>
            </a:r>
          </a:p>
          <a:p>
            <a:pPr algn="l"/>
            <a:endParaRPr lang="da-DK" sz="2400" b="1" dirty="0">
              <a:solidFill>
                <a:srgbClr val="0000FF"/>
              </a:solidFill>
            </a:endParaRPr>
          </a:p>
          <a:p>
            <a:pPr algn="l"/>
            <a:endParaRPr lang="da-DK" b="1" dirty="0">
              <a:solidFill>
                <a:srgbClr val="0000FF"/>
              </a:solidFill>
            </a:endParaRPr>
          </a:p>
          <a:p>
            <a:endParaRPr lang="da-DK"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494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normAutofit/>
          </a:bodyPr>
          <a:lstStyle/>
          <a:p>
            <a:pPr algn="l"/>
            <a:r>
              <a:rPr lang="da-DK" sz="2400" b="1" dirty="0">
                <a:solidFill>
                  <a:srgbClr val="0000FF"/>
                </a:solidFill>
                <a:latin typeface="Palatino Linotype" panose="02040502050505030304" pitchFamily="18" charset="0"/>
              </a:rPr>
              <a:t>I dag forekommer følgende budskaber</a:t>
            </a:r>
            <a:r>
              <a:rPr lang="da-DK" b="1" dirty="0">
                <a:solidFill>
                  <a:srgbClr val="0000FF"/>
                </a:solidFill>
                <a:latin typeface="Palatino Linotype" panose="02040502050505030304" pitchFamily="18" charset="0"/>
              </a:rPr>
              <a:t> og </a:t>
            </a:r>
            <a:r>
              <a:rPr lang="da-DK" sz="2400" b="1" dirty="0">
                <a:solidFill>
                  <a:srgbClr val="0000FF"/>
                </a:solidFill>
                <a:latin typeface="Palatino Linotype" panose="02040502050505030304" pitchFamily="18" charset="0"/>
              </a:rPr>
              <a:t>anbefalinger have </a:t>
            </a:r>
            <a:r>
              <a:rPr lang="da-DK" b="1" dirty="0">
                <a:solidFill>
                  <a:srgbClr val="0000FF"/>
                </a:solidFill>
                <a:latin typeface="Palatino Linotype" panose="02040502050505030304" pitchFamily="18" charset="0"/>
              </a:rPr>
              <a:t>k</a:t>
            </a:r>
            <a:r>
              <a:rPr lang="da-DK" sz="2400" b="1" dirty="0">
                <a:solidFill>
                  <a:srgbClr val="0000FF"/>
                </a:solidFill>
                <a:latin typeface="Palatino Linotype" panose="02040502050505030304" pitchFamily="18" charset="0"/>
              </a:rPr>
              <a:t>onsensus:</a:t>
            </a:r>
          </a:p>
          <a:p>
            <a:pPr algn="l"/>
            <a:endParaRPr lang="da-DK" b="1" dirty="0">
              <a:solidFill>
                <a:srgbClr val="0000FF"/>
              </a:solidFill>
              <a:latin typeface="Palatino Linotype" panose="02040502050505030304" pitchFamily="18" charset="0"/>
            </a:endParaRPr>
          </a:p>
          <a:p>
            <a:pPr algn="l"/>
            <a:r>
              <a:rPr lang="da-DK" sz="2400" b="1" dirty="0">
                <a:solidFill>
                  <a:srgbClr val="0000FF"/>
                </a:solidFill>
                <a:latin typeface="Palatino Linotype" panose="02040502050505030304" pitchFamily="18" charset="0"/>
              </a:rPr>
              <a:t>- Museer er vigtige bærere og producenter af ”europæisk identitet” baseret på europæiske værdier</a:t>
            </a:r>
          </a:p>
          <a:p>
            <a:pPr algn="l"/>
            <a:r>
              <a:rPr lang="da-DK" b="1" dirty="0">
                <a:solidFill>
                  <a:srgbClr val="FF0000"/>
                </a:solidFill>
                <a:latin typeface="Palatino Linotype" panose="02040502050505030304" pitchFamily="18" charset="0"/>
              </a:rPr>
              <a:t>Resurse for livslang læring, ”</a:t>
            </a:r>
            <a:r>
              <a:rPr lang="da-DK" b="1" i="1" dirty="0">
                <a:solidFill>
                  <a:srgbClr val="FF0000"/>
                </a:solidFill>
                <a:latin typeface="Palatino Linotype" panose="02040502050505030304" pitchFamily="18" charset="0"/>
              </a:rPr>
              <a:t>Europe in </a:t>
            </a:r>
            <a:r>
              <a:rPr lang="da-DK" b="1" i="1" dirty="0" err="1">
                <a:solidFill>
                  <a:srgbClr val="FF0000"/>
                </a:solidFill>
                <a:latin typeface="Palatino Linotype" panose="02040502050505030304" pitchFamily="18" charset="0"/>
              </a:rPr>
              <a:t>unity</a:t>
            </a:r>
            <a:r>
              <a:rPr lang="da-DK" b="1" i="1" dirty="0">
                <a:solidFill>
                  <a:srgbClr val="FF0000"/>
                </a:solidFill>
                <a:latin typeface="Palatino Linotype" panose="02040502050505030304" pitchFamily="18" charset="0"/>
              </a:rPr>
              <a:t> and </a:t>
            </a:r>
            <a:r>
              <a:rPr lang="da-DK" b="1" i="1" dirty="0" err="1">
                <a:solidFill>
                  <a:srgbClr val="FF0000"/>
                </a:solidFill>
                <a:latin typeface="Palatino Linotype" panose="02040502050505030304" pitchFamily="18" charset="0"/>
              </a:rPr>
              <a:t>diversity</a:t>
            </a:r>
            <a:r>
              <a:rPr lang="da-DK" b="1" dirty="0">
                <a:solidFill>
                  <a:srgbClr val="FF0000"/>
                </a:solidFill>
                <a:latin typeface="Palatino Linotype" panose="02040502050505030304" pitchFamily="18" charset="0"/>
              </a:rPr>
              <a:t>”</a:t>
            </a:r>
            <a:endParaRPr lang="da-DK" b="1" dirty="0">
              <a:solidFill>
                <a:srgbClr val="0000FF"/>
              </a:solidFill>
              <a:latin typeface="Palatino Linotype" panose="02040502050505030304" pitchFamily="18" charset="0"/>
            </a:endParaRPr>
          </a:p>
          <a:p>
            <a:pPr algn="l"/>
            <a:r>
              <a:rPr lang="da-DK" sz="2400" b="1" dirty="0">
                <a:solidFill>
                  <a:srgbClr val="0000FF"/>
                </a:solidFill>
                <a:latin typeface="Palatino Linotype" panose="02040502050505030304" pitchFamily="18" charset="0"/>
              </a:rPr>
              <a:t>- Museer må omstille sig til en ny økonomisk virkelighed baseret på  </a:t>
            </a:r>
            <a:r>
              <a:rPr lang="da-DK" sz="2400" b="1" i="1" dirty="0">
                <a:solidFill>
                  <a:srgbClr val="0000FF"/>
                </a:solidFill>
                <a:latin typeface="Palatino Linotype" panose="02040502050505030304" pitchFamily="18" charset="0"/>
              </a:rPr>
              <a:t>”New business models for arts and </a:t>
            </a:r>
            <a:r>
              <a:rPr lang="da-DK" sz="2400" b="1" i="1" dirty="0" err="1">
                <a:solidFill>
                  <a:srgbClr val="0000FF"/>
                </a:solidFill>
                <a:latin typeface="Palatino Linotype" panose="02040502050505030304" pitchFamily="18" charset="0"/>
              </a:rPr>
              <a:t>culture</a:t>
            </a:r>
            <a:r>
              <a:rPr lang="da-DK" sz="2400" b="1" i="1" dirty="0">
                <a:solidFill>
                  <a:srgbClr val="0000FF"/>
                </a:solidFill>
                <a:latin typeface="Palatino Linotype" panose="02040502050505030304" pitchFamily="18" charset="0"/>
              </a:rPr>
              <a:t>”</a:t>
            </a:r>
          </a:p>
          <a:p>
            <a:pPr algn="l"/>
            <a:r>
              <a:rPr lang="da-DK" b="1" dirty="0">
                <a:solidFill>
                  <a:srgbClr val="FF0000"/>
                </a:solidFill>
                <a:latin typeface="Palatino Linotype" panose="02040502050505030304" pitchFamily="18" charset="0"/>
              </a:rPr>
              <a:t>Mindre offentlig institution og mere privat virksomhed, turisme, entreprenørskab</a:t>
            </a:r>
          </a:p>
          <a:p>
            <a:pPr algn="l"/>
            <a:r>
              <a:rPr lang="da-DK" sz="2400" b="1" dirty="0">
                <a:solidFill>
                  <a:srgbClr val="0000FF"/>
                </a:solidFill>
                <a:latin typeface="Palatino Linotype" panose="02040502050505030304" pitchFamily="18" charset="0"/>
              </a:rPr>
              <a:t>- Museer har en anerkendt stor social kompetence og kan både socialt og territorielt bidrage til sammenhold</a:t>
            </a:r>
          </a:p>
          <a:p>
            <a:pPr algn="l"/>
            <a:r>
              <a:rPr lang="da-DK" b="1" dirty="0">
                <a:solidFill>
                  <a:srgbClr val="FF0000"/>
                </a:solidFill>
                <a:latin typeface="Palatino Linotype" panose="02040502050505030304" pitchFamily="18" charset="0"/>
              </a:rPr>
              <a:t>. </a:t>
            </a:r>
          </a:p>
          <a:p>
            <a:pPr algn="l"/>
            <a:endParaRPr lang="da-DK" sz="2400" b="1" dirty="0">
              <a:solidFill>
                <a:srgbClr val="0000FF"/>
              </a:solidFill>
            </a:endParaRPr>
          </a:p>
          <a:p>
            <a:pPr algn="l"/>
            <a:endParaRPr lang="da-DK" b="1" dirty="0">
              <a:solidFill>
                <a:srgbClr val="0000FF"/>
              </a:solidFill>
            </a:endParaRPr>
          </a:p>
          <a:p>
            <a:endParaRPr lang="da-DK"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0636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normAutofit/>
          </a:bodyPr>
          <a:lstStyle/>
          <a:p>
            <a:pPr algn="l"/>
            <a:r>
              <a:rPr lang="da-DK" sz="2400" b="1" dirty="0">
                <a:solidFill>
                  <a:srgbClr val="0000FF"/>
                </a:solidFill>
                <a:latin typeface="Palatino Linotype" panose="02040502050505030304" pitchFamily="18" charset="0"/>
              </a:rPr>
              <a:t>I dag forekommer følgende budskaber</a:t>
            </a:r>
            <a:r>
              <a:rPr lang="da-DK" b="1" dirty="0">
                <a:solidFill>
                  <a:srgbClr val="0000FF"/>
                </a:solidFill>
                <a:latin typeface="Palatino Linotype" panose="02040502050505030304" pitchFamily="18" charset="0"/>
              </a:rPr>
              <a:t> og </a:t>
            </a:r>
            <a:r>
              <a:rPr lang="da-DK" sz="2400" b="1" dirty="0">
                <a:solidFill>
                  <a:srgbClr val="0000FF"/>
                </a:solidFill>
                <a:latin typeface="Palatino Linotype" panose="02040502050505030304" pitchFamily="18" charset="0"/>
              </a:rPr>
              <a:t>anbefalinger have </a:t>
            </a:r>
            <a:r>
              <a:rPr lang="da-DK" b="1" dirty="0">
                <a:solidFill>
                  <a:srgbClr val="0000FF"/>
                </a:solidFill>
                <a:latin typeface="Palatino Linotype" panose="02040502050505030304" pitchFamily="18" charset="0"/>
              </a:rPr>
              <a:t>k</a:t>
            </a:r>
            <a:r>
              <a:rPr lang="da-DK" sz="2400" b="1" dirty="0">
                <a:solidFill>
                  <a:srgbClr val="0000FF"/>
                </a:solidFill>
                <a:latin typeface="Palatino Linotype" panose="02040502050505030304" pitchFamily="18" charset="0"/>
              </a:rPr>
              <a:t>onsensus:</a:t>
            </a:r>
          </a:p>
          <a:p>
            <a:pPr algn="l"/>
            <a:endParaRPr lang="da-DK" b="1" dirty="0">
              <a:solidFill>
                <a:srgbClr val="0000FF"/>
              </a:solidFill>
              <a:latin typeface="Palatino Linotype" panose="02040502050505030304" pitchFamily="18" charset="0"/>
            </a:endParaRPr>
          </a:p>
          <a:p>
            <a:pPr algn="l"/>
            <a:r>
              <a:rPr lang="da-DK" sz="2400" b="1" dirty="0">
                <a:solidFill>
                  <a:srgbClr val="0000FF"/>
                </a:solidFill>
                <a:latin typeface="Palatino Linotype" panose="02040502050505030304" pitchFamily="18" charset="0"/>
              </a:rPr>
              <a:t>- Museer er vigtige bærere og producenter af ”europæisk identitet” baseret på europæiske værdier</a:t>
            </a:r>
          </a:p>
          <a:p>
            <a:pPr algn="l"/>
            <a:r>
              <a:rPr lang="da-DK" b="1" dirty="0">
                <a:solidFill>
                  <a:srgbClr val="FF0000"/>
                </a:solidFill>
                <a:latin typeface="Palatino Linotype" panose="02040502050505030304" pitchFamily="18" charset="0"/>
              </a:rPr>
              <a:t>Resurse for livslang læring, ”</a:t>
            </a:r>
            <a:r>
              <a:rPr lang="da-DK" b="1" i="1" dirty="0">
                <a:solidFill>
                  <a:srgbClr val="FF0000"/>
                </a:solidFill>
                <a:latin typeface="Palatino Linotype" panose="02040502050505030304" pitchFamily="18" charset="0"/>
              </a:rPr>
              <a:t>Europe in </a:t>
            </a:r>
            <a:r>
              <a:rPr lang="da-DK" b="1" i="1" dirty="0" err="1">
                <a:solidFill>
                  <a:srgbClr val="FF0000"/>
                </a:solidFill>
                <a:latin typeface="Palatino Linotype" panose="02040502050505030304" pitchFamily="18" charset="0"/>
              </a:rPr>
              <a:t>unity</a:t>
            </a:r>
            <a:r>
              <a:rPr lang="da-DK" b="1" i="1" dirty="0">
                <a:solidFill>
                  <a:srgbClr val="FF0000"/>
                </a:solidFill>
                <a:latin typeface="Palatino Linotype" panose="02040502050505030304" pitchFamily="18" charset="0"/>
              </a:rPr>
              <a:t> and </a:t>
            </a:r>
            <a:r>
              <a:rPr lang="da-DK" b="1" i="1" dirty="0" err="1">
                <a:solidFill>
                  <a:srgbClr val="FF0000"/>
                </a:solidFill>
                <a:latin typeface="Palatino Linotype" panose="02040502050505030304" pitchFamily="18" charset="0"/>
              </a:rPr>
              <a:t>diversity</a:t>
            </a:r>
            <a:r>
              <a:rPr lang="da-DK" b="1" dirty="0">
                <a:solidFill>
                  <a:srgbClr val="FF0000"/>
                </a:solidFill>
                <a:latin typeface="Palatino Linotype" panose="02040502050505030304" pitchFamily="18" charset="0"/>
              </a:rPr>
              <a:t>”</a:t>
            </a:r>
            <a:endParaRPr lang="da-DK" b="1" dirty="0">
              <a:solidFill>
                <a:srgbClr val="0000FF"/>
              </a:solidFill>
              <a:latin typeface="Palatino Linotype" panose="02040502050505030304" pitchFamily="18" charset="0"/>
            </a:endParaRPr>
          </a:p>
          <a:p>
            <a:pPr algn="l"/>
            <a:r>
              <a:rPr lang="da-DK" sz="2400" b="1" dirty="0">
                <a:solidFill>
                  <a:srgbClr val="0000FF"/>
                </a:solidFill>
                <a:latin typeface="Palatino Linotype" panose="02040502050505030304" pitchFamily="18" charset="0"/>
              </a:rPr>
              <a:t>- Museer må omstille sig til en ny økonomisk virkelighed baseret på  </a:t>
            </a:r>
            <a:r>
              <a:rPr lang="da-DK" sz="2400" b="1" i="1" dirty="0">
                <a:solidFill>
                  <a:srgbClr val="0000FF"/>
                </a:solidFill>
                <a:latin typeface="Palatino Linotype" panose="02040502050505030304" pitchFamily="18" charset="0"/>
              </a:rPr>
              <a:t>”New business models for arts and </a:t>
            </a:r>
            <a:r>
              <a:rPr lang="da-DK" sz="2400" b="1" i="1" dirty="0" err="1">
                <a:solidFill>
                  <a:srgbClr val="0000FF"/>
                </a:solidFill>
                <a:latin typeface="Palatino Linotype" panose="02040502050505030304" pitchFamily="18" charset="0"/>
              </a:rPr>
              <a:t>culture</a:t>
            </a:r>
            <a:r>
              <a:rPr lang="da-DK" sz="2400" b="1" i="1" dirty="0">
                <a:solidFill>
                  <a:srgbClr val="0000FF"/>
                </a:solidFill>
                <a:latin typeface="Palatino Linotype" panose="02040502050505030304" pitchFamily="18" charset="0"/>
              </a:rPr>
              <a:t>”</a:t>
            </a:r>
          </a:p>
          <a:p>
            <a:pPr algn="l"/>
            <a:r>
              <a:rPr lang="da-DK" b="1" dirty="0">
                <a:solidFill>
                  <a:srgbClr val="FF0000"/>
                </a:solidFill>
                <a:latin typeface="Palatino Linotype" panose="02040502050505030304" pitchFamily="18" charset="0"/>
              </a:rPr>
              <a:t>Mindre offentlig institution og mere privat virksomhed, turisme, entreprenørskab</a:t>
            </a:r>
          </a:p>
          <a:p>
            <a:pPr algn="l"/>
            <a:r>
              <a:rPr lang="da-DK" sz="2400" b="1" dirty="0">
                <a:solidFill>
                  <a:srgbClr val="0000FF"/>
                </a:solidFill>
                <a:latin typeface="Palatino Linotype" panose="02040502050505030304" pitchFamily="18" charset="0"/>
              </a:rPr>
              <a:t>- Museer har en anerkendt stor social kompetence og kan både socialt og territorielt bidrage til sammenhold</a:t>
            </a:r>
          </a:p>
          <a:p>
            <a:pPr algn="l"/>
            <a:r>
              <a:rPr lang="da-DK" b="1" dirty="0">
                <a:solidFill>
                  <a:srgbClr val="FF0000"/>
                </a:solidFill>
                <a:latin typeface="Palatino Linotype" panose="02040502050505030304" pitchFamily="18" charset="0"/>
              </a:rPr>
              <a:t>Integration, rehabilitering og udvikling i marginale områder i medlemslandene</a:t>
            </a:r>
          </a:p>
          <a:p>
            <a:pPr algn="l"/>
            <a:endParaRPr lang="da-DK" sz="2400" b="1" dirty="0">
              <a:solidFill>
                <a:srgbClr val="0000FF"/>
              </a:solidFill>
            </a:endParaRPr>
          </a:p>
          <a:p>
            <a:pPr algn="l"/>
            <a:endParaRPr lang="da-DK" b="1" dirty="0">
              <a:solidFill>
                <a:srgbClr val="0000FF"/>
              </a:solidFill>
            </a:endParaRPr>
          </a:p>
          <a:p>
            <a:endParaRPr lang="da-DK"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36272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lstStyle/>
          <a:p>
            <a:pPr algn="l"/>
            <a:r>
              <a:rPr lang="da-DK" sz="2400" b="1" dirty="0">
                <a:solidFill>
                  <a:srgbClr val="0000FF"/>
                </a:solidFill>
                <a:latin typeface="Palatino Linotype" panose="02040502050505030304" pitchFamily="18" charset="0"/>
              </a:rPr>
              <a:t>Der er andre temaer som kommer op og for den uindviede skaber forvirring:</a:t>
            </a:r>
          </a:p>
          <a:p>
            <a:endParaRPr lang="da-DK" sz="2400" b="1" dirty="0">
              <a:solidFill>
                <a:srgbClr val="0000FF"/>
              </a:solidFill>
              <a:latin typeface="Palatino Linotype" panose="02040502050505030304" pitchFamily="18" charset="0"/>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573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189781" y="914112"/>
            <a:ext cx="11846944" cy="5105688"/>
          </a:xfrm>
        </p:spPr>
        <p:txBody>
          <a:bodyPr>
            <a:normAutofit/>
          </a:bodyPr>
          <a:lstStyle/>
          <a:p>
            <a:pPr algn="l"/>
            <a:endParaRPr lang="da-DK" b="1" dirty="0">
              <a:solidFill>
                <a:srgbClr val="0000FF"/>
              </a:solidFill>
              <a:latin typeface="Palatino Linotype" panose="02040502050505030304" pitchFamily="18" charset="0"/>
            </a:endParaRPr>
          </a:p>
          <a:p>
            <a:pPr algn="l"/>
            <a:r>
              <a:rPr lang="da-DK" b="1" dirty="0">
                <a:solidFill>
                  <a:srgbClr val="0000FF"/>
                </a:solidFill>
                <a:latin typeface="Palatino Linotype" panose="02040502050505030304" pitchFamily="18" charset="0"/>
              </a:rPr>
              <a:t>Jeg har planlagt at tale om: </a:t>
            </a:r>
          </a:p>
          <a:p>
            <a:pPr algn="l"/>
            <a:endParaRPr lang="da-DK" sz="2400" b="1" dirty="0">
              <a:solidFill>
                <a:srgbClr val="0000FF"/>
              </a:solidFill>
              <a:latin typeface="Palatino Linotype" panose="02040502050505030304" pitchFamily="18" charset="0"/>
            </a:endParaRPr>
          </a:p>
          <a:p>
            <a:pPr marL="342900" indent="-342900" algn="l">
              <a:buFontTx/>
              <a:buChar char="-"/>
            </a:pPr>
            <a:r>
              <a:rPr lang="da-DK" sz="3600" b="1" dirty="0">
                <a:solidFill>
                  <a:srgbClr val="0000FF"/>
                </a:solidFill>
                <a:latin typeface="Palatino Linotype" panose="02040502050505030304" pitchFamily="18" charset="0"/>
              </a:rPr>
              <a:t>Europa og museet</a:t>
            </a:r>
          </a:p>
          <a:p>
            <a:pPr marL="342900" indent="-342900" algn="l">
              <a:buFontTx/>
              <a:buChar char="-"/>
            </a:pPr>
            <a:endParaRPr lang="da-DK" b="1" dirty="0">
              <a:solidFill>
                <a:srgbClr val="0000FF"/>
              </a:solidFill>
              <a:latin typeface="Palatino Linotype" panose="02040502050505030304" pitchFamily="18" charset="0"/>
            </a:endParaRPr>
          </a:p>
          <a:p>
            <a:pPr marL="342900" indent="-342900" algn="l">
              <a:buFontTx/>
              <a:buChar char="-"/>
            </a:pPr>
            <a:r>
              <a:rPr lang="da-DK" sz="3600" b="1" dirty="0">
                <a:solidFill>
                  <a:srgbClr val="0000FF"/>
                </a:solidFill>
                <a:latin typeface="Palatino Linotype" panose="02040502050505030304" pitchFamily="18" charset="0"/>
              </a:rPr>
              <a:t>Holdbar økonomisk udvikling</a:t>
            </a:r>
          </a:p>
          <a:p>
            <a:pPr marL="342900" indent="-342900" algn="l">
              <a:buFontTx/>
              <a:buChar char="-"/>
            </a:pPr>
            <a:endParaRPr lang="da-DK" sz="2400" b="1" dirty="0">
              <a:solidFill>
                <a:srgbClr val="0000FF"/>
              </a:solidFill>
              <a:latin typeface="Palatino Linotype" panose="02040502050505030304" pitchFamily="18" charset="0"/>
            </a:endParaRPr>
          </a:p>
          <a:p>
            <a:pPr algn="l"/>
            <a:endParaRPr lang="en-GB" sz="2400" b="1" dirty="0">
              <a:solidFill>
                <a:srgbClr val="0000FF"/>
              </a:solidFill>
            </a:endParaRPr>
          </a:p>
          <a:p>
            <a:pPr algn="l"/>
            <a:endParaRPr lang="en-GB" b="1" dirty="0">
              <a:solidFill>
                <a:srgbClr val="0000FF"/>
              </a:solidFill>
            </a:endParaRPr>
          </a:p>
          <a:p>
            <a:endParaRPr lang="en-GB"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2364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lstStyle/>
          <a:p>
            <a:pPr algn="l"/>
            <a:r>
              <a:rPr lang="da-DK" sz="2400" b="1" dirty="0">
                <a:solidFill>
                  <a:srgbClr val="0000FF"/>
                </a:solidFill>
                <a:latin typeface="Palatino Linotype" panose="02040502050505030304" pitchFamily="18" charset="0"/>
              </a:rPr>
              <a:t>Der er andre temaer som kommer op og for den uindviede skaber forvirring:</a:t>
            </a:r>
          </a:p>
          <a:p>
            <a:pPr algn="l"/>
            <a:endParaRPr lang="da-DK" b="1" dirty="0">
              <a:solidFill>
                <a:srgbClr val="0000FF"/>
              </a:solidFill>
              <a:latin typeface="Palatino Linotype" panose="02040502050505030304" pitchFamily="18" charset="0"/>
            </a:endParaRPr>
          </a:p>
          <a:p>
            <a:pPr algn="l"/>
            <a:r>
              <a:rPr lang="da-DK" sz="2400" b="1" dirty="0">
                <a:solidFill>
                  <a:srgbClr val="0000FF"/>
                </a:solidFill>
                <a:latin typeface="Palatino Linotype" panose="02040502050505030304" pitchFamily="18" charset="0"/>
              </a:rPr>
              <a:t>Eksempel: Den lange diskussion om ophavsretsregler </a:t>
            </a:r>
          </a:p>
          <a:p>
            <a:endParaRPr lang="da-DK" sz="2400" b="1" dirty="0">
              <a:solidFill>
                <a:srgbClr val="0000FF"/>
              </a:solidFill>
              <a:latin typeface="Palatino Linotype" panose="02040502050505030304" pitchFamily="18" charset="0"/>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0240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lstStyle/>
          <a:p>
            <a:pPr algn="l"/>
            <a:r>
              <a:rPr lang="da-DK" sz="2400" b="1" dirty="0">
                <a:solidFill>
                  <a:srgbClr val="0000FF"/>
                </a:solidFill>
                <a:latin typeface="Palatino Linotype" panose="02040502050505030304" pitchFamily="18" charset="0"/>
              </a:rPr>
              <a:t>Der er andre temaer som kommer op og for den uindviede skaber forvirring:</a:t>
            </a:r>
          </a:p>
          <a:p>
            <a:pPr algn="l"/>
            <a:endParaRPr lang="da-DK" b="1" dirty="0">
              <a:solidFill>
                <a:srgbClr val="0000FF"/>
              </a:solidFill>
              <a:latin typeface="Palatino Linotype" panose="02040502050505030304" pitchFamily="18" charset="0"/>
            </a:endParaRPr>
          </a:p>
          <a:p>
            <a:pPr algn="l"/>
            <a:r>
              <a:rPr lang="da-DK" sz="2400" b="1" dirty="0">
                <a:solidFill>
                  <a:srgbClr val="0000FF"/>
                </a:solidFill>
                <a:latin typeface="Palatino Linotype" panose="02040502050505030304" pitchFamily="18" charset="0"/>
              </a:rPr>
              <a:t>Eksempel: Den lange diskussion om ophavsretsregler </a:t>
            </a:r>
          </a:p>
          <a:p>
            <a:pPr algn="l"/>
            <a:r>
              <a:rPr lang="da-DK" b="1" dirty="0">
                <a:solidFill>
                  <a:srgbClr val="FF0000"/>
                </a:solidFill>
                <a:latin typeface="Palatino Linotype" panose="02040502050505030304" pitchFamily="18" charset="0"/>
              </a:rPr>
              <a:t>Det har intet at gøre med europæiske  forventninger til hvad vi kan bruges til! Vores bekymring handler om vores branches behov for at kunne fungere. Fra EU’s perspektiv bliver det til branchens særinteresser som må vejes mod andre legitime særinteresser. </a:t>
            </a:r>
            <a:endParaRPr lang="da-DK" sz="2400" b="1" dirty="0">
              <a:solidFill>
                <a:srgbClr val="FF0000"/>
              </a:solidFill>
              <a:latin typeface="Palatino Linotype" panose="02040502050505030304" pitchFamily="18" charset="0"/>
            </a:endParaRPr>
          </a:p>
          <a:p>
            <a:endParaRPr lang="da-DK" sz="2400" b="1" dirty="0">
              <a:solidFill>
                <a:srgbClr val="0000FF"/>
              </a:solidFill>
              <a:latin typeface="Palatino Linotype" panose="02040502050505030304" pitchFamily="18" charset="0"/>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50056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lstStyle/>
          <a:p>
            <a:pPr algn="l"/>
            <a:r>
              <a:rPr lang="da-DK" sz="2400" b="1" dirty="0">
                <a:solidFill>
                  <a:srgbClr val="0000FF"/>
                </a:solidFill>
                <a:latin typeface="Palatino Linotype" panose="02040502050505030304" pitchFamily="18" charset="0"/>
              </a:rPr>
              <a:t>Der er andre temaer som kommer op og for den uindviede skaber forvirring:</a:t>
            </a:r>
          </a:p>
          <a:p>
            <a:pPr algn="l"/>
            <a:endParaRPr lang="da-DK" b="1" dirty="0">
              <a:solidFill>
                <a:srgbClr val="0000FF"/>
              </a:solidFill>
              <a:latin typeface="Palatino Linotype" panose="02040502050505030304" pitchFamily="18" charset="0"/>
            </a:endParaRPr>
          </a:p>
          <a:p>
            <a:pPr algn="l"/>
            <a:r>
              <a:rPr lang="da-DK" sz="2400" b="1" dirty="0">
                <a:solidFill>
                  <a:srgbClr val="0000FF"/>
                </a:solidFill>
                <a:latin typeface="Palatino Linotype" panose="02040502050505030304" pitchFamily="18" charset="0"/>
              </a:rPr>
              <a:t>Eksempel: Den lange diskussion om ophavsretsregler </a:t>
            </a:r>
          </a:p>
          <a:p>
            <a:pPr algn="l"/>
            <a:r>
              <a:rPr lang="da-DK" b="1" dirty="0">
                <a:solidFill>
                  <a:srgbClr val="FF0000"/>
                </a:solidFill>
                <a:latin typeface="Palatino Linotype" panose="02040502050505030304" pitchFamily="18" charset="0"/>
              </a:rPr>
              <a:t>Det har intet at gøre med europæiske  forventninger til hvad vi kan bruges til! Vores bekymring handler om vores branches behov for at kunne fungere. Fra EU’s perspektiv bliver det til branchens særinteresser som må vejes mod andre legitime særinteresser. </a:t>
            </a:r>
            <a:endParaRPr lang="da-DK" sz="2400" b="1" dirty="0">
              <a:solidFill>
                <a:srgbClr val="FF0000"/>
              </a:solidFill>
              <a:latin typeface="Palatino Linotype" panose="02040502050505030304" pitchFamily="18" charset="0"/>
            </a:endParaRPr>
          </a:p>
          <a:p>
            <a:pPr algn="l"/>
            <a:endParaRPr lang="da-DK" b="1" dirty="0">
              <a:solidFill>
                <a:srgbClr val="0000FF"/>
              </a:solidFill>
              <a:latin typeface="Palatino Linotype" panose="02040502050505030304" pitchFamily="18" charset="0"/>
            </a:endParaRPr>
          </a:p>
          <a:p>
            <a:pPr algn="l"/>
            <a:r>
              <a:rPr lang="da-DK" sz="2400" b="1" dirty="0">
                <a:solidFill>
                  <a:srgbClr val="0000FF"/>
                </a:solidFill>
                <a:latin typeface="Palatino Linotype" panose="02040502050505030304" pitchFamily="18" charset="0"/>
              </a:rPr>
              <a:t>Eksempel: Når museer vil lære EU og regeringer om læring eller f.eks. </a:t>
            </a:r>
            <a:r>
              <a:rPr lang="da-DK" b="1" dirty="0">
                <a:solidFill>
                  <a:srgbClr val="0000FF"/>
                </a:solidFill>
                <a:latin typeface="Palatino Linotype" panose="02040502050505030304" pitchFamily="18" charset="0"/>
              </a:rPr>
              <a:t>f</a:t>
            </a:r>
            <a:r>
              <a:rPr lang="da-DK" sz="2400" b="1" dirty="0">
                <a:solidFill>
                  <a:srgbClr val="0000FF"/>
                </a:solidFill>
                <a:latin typeface="Palatino Linotype" panose="02040502050505030304" pitchFamily="18" charset="0"/>
              </a:rPr>
              <a:t>orskning!</a:t>
            </a:r>
          </a:p>
          <a:p>
            <a:endParaRPr lang="da-DK" sz="2400" b="1" dirty="0">
              <a:solidFill>
                <a:srgbClr val="0000FF"/>
              </a:solidFill>
              <a:latin typeface="Palatino Linotype" panose="02040502050505030304" pitchFamily="18" charset="0"/>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68331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lstStyle/>
          <a:p>
            <a:pPr algn="l"/>
            <a:r>
              <a:rPr lang="da-DK" sz="2400" b="1" dirty="0">
                <a:solidFill>
                  <a:srgbClr val="0000FF"/>
                </a:solidFill>
                <a:latin typeface="Palatino Linotype" panose="02040502050505030304" pitchFamily="18" charset="0"/>
              </a:rPr>
              <a:t>Der er andre temaer som kommer op og for den uindviede skaber forvirring:</a:t>
            </a:r>
          </a:p>
          <a:p>
            <a:pPr algn="l"/>
            <a:endParaRPr lang="da-DK" b="1" dirty="0">
              <a:solidFill>
                <a:srgbClr val="0000FF"/>
              </a:solidFill>
              <a:latin typeface="Palatino Linotype" panose="02040502050505030304" pitchFamily="18" charset="0"/>
            </a:endParaRPr>
          </a:p>
          <a:p>
            <a:pPr algn="l"/>
            <a:r>
              <a:rPr lang="da-DK" sz="2400" b="1" dirty="0">
                <a:solidFill>
                  <a:srgbClr val="0000FF"/>
                </a:solidFill>
                <a:latin typeface="Palatino Linotype" panose="02040502050505030304" pitchFamily="18" charset="0"/>
              </a:rPr>
              <a:t>Eksempel: Den lange diskussion om ophavsretsregler </a:t>
            </a:r>
          </a:p>
          <a:p>
            <a:pPr algn="l"/>
            <a:r>
              <a:rPr lang="da-DK" b="1" dirty="0">
                <a:solidFill>
                  <a:srgbClr val="FF0000"/>
                </a:solidFill>
                <a:latin typeface="Palatino Linotype" panose="02040502050505030304" pitchFamily="18" charset="0"/>
              </a:rPr>
              <a:t>Det har intet at gøre med europæiske  forventninger til hvad vi kan bruges til! Vores bekymring handler om vores branches behov for at kunne fungere. Fra EU’s perspektiv bliver det til branchens særinteresser som må vejes mod andre legitime særinteresser. </a:t>
            </a:r>
            <a:endParaRPr lang="da-DK" sz="2400" b="1" dirty="0">
              <a:solidFill>
                <a:srgbClr val="FF0000"/>
              </a:solidFill>
              <a:latin typeface="Palatino Linotype" panose="02040502050505030304" pitchFamily="18" charset="0"/>
            </a:endParaRPr>
          </a:p>
          <a:p>
            <a:pPr algn="l"/>
            <a:endParaRPr lang="da-DK" b="1" dirty="0">
              <a:solidFill>
                <a:srgbClr val="0000FF"/>
              </a:solidFill>
              <a:latin typeface="Palatino Linotype" panose="02040502050505030304" pitchFamily="18" charset="0"/>
            </a:endParaRPr>
          </a:p>
          <a:p>
            <a:pPr algn="l"/>
            <a:r>
              <a:rPr lang="da-DK" sz="2400" b="1" dirty="0">
                <a:solidFill>
                  <a:srgbClr val="0000FF"/>
                </a:solidFill>
                <a:latin typeface="Palatino Linotype" panose="02040502050505030304" pitchFamily="18" charset="0"/>
              </a:rPr>
              <a:t>Eksempel: Når museer vil lære EU og regeringer om læring eller f.eks. </a:t>
            </a:r>
            <a:r>
              <a:rPr lang="da-DK" b="1" dirty="0">
                <a:solidFill>
                  <a:srgbClr val="0000FF"/>
                </a:solidFill>
                <a:latin typeface="Palatino Linotype" panose="02040502050505030304" pitchFamily="18" charset="0"/>
              </a:rPr>
              <a:t>f</a:t>
            </a:r>
            <a:r>
              <a:rPr lang="da-DK" sz="2400" b="1" dirty="0">
                <a:solidFill>
                  <a:srgbClr val="0000FF"/>
                </a:solidFill>
                <a:latin typeface="Palatino Linotype" panose="02040502050505030304" pitchFamily="18" charset="0"/>
              </a:rPr>
              <a:t>orskning!</a:t>
            </a:r>
          </a:p>
          <a:p>
            <a:pPr algn="l"/>
            <a:r>
              <a:rPr lang="da-DK" b="1" dirty="0">
                <a:solidFill>
                  <a:srgbClr val="FF0000"/>
                </a:solidFill>
                <a:latin typeface="Palatino Linotype" panose="02040502050505030304" pitchFamily="18" charset="0"/>
              </a:rPr>
              <a:t>EU-systemet og regeringer taler med pædagog- og læreruddannelsesinstitutioner om læring og med universiteter om forskning. EU-systemet og regeringer taler med museer om museer!</a:t>
            </a:r>
          </a:p>
          <a:p>
            <a:endParaRPr lang="da-DK" sz="2400" b="1" dirty="0">
              <a:solidFill>
                <a:srgbClr val="0000FF"/>
              </a:solidFill>
              <a:latin typeface="Palatino Linotype" panose="02040502050505030304" pitchFamily="18" charset="0"/>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4651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normAutofit/>
          </a:bodyPr>
          <a:lstStyle/>
          <a:p>
            <a:pPr algn="l"/>
            <a:r>
              <a:rPr lang="da-DK" sz="2400" b="1" dirty="0">
                <a:solidFill>
                  <a:srgbClr val="0000FF"/>
                </a:solidFill>
                <a:latin typeface="Palatino Linotype" panose="02040502050505030304" pitchFamily="18" charset="0"/>
              </a:rPr>
              <a:t>For mig at se er det nødvendigt at manøvrere i forhold til efterspørgslen:</a:t>
            </a:r>
          </a:p>
          <a:p>
            <a:pPr algn="l"/>
            <a:endParaRPr lang="da-DK" sz="2400" b="1" dirty="0">
              <a:solidFill>
                <a:srgbClr val="0000FF"/>
              </a:solidFill>
              <a:latin typeface="Palatino Linotype" panose="02040502050505030304" pitchFamily="18" charset="0"/>
            </a:endParaRPr>
          </a:p>
          <a:p>
            <a:pPr algn="l"/>
            <a:endParaRPr lang="da-DK" sz="2400" b="1" dirty="0">
              <a:solidFill>
                <a:srgbClr val="0000FF"/>
              </a:solidFill>
              <a:latin typeface="Palatino Linotype" panose="02040502050505030304" pitchFamily="18" charset="0"/>
            </a:endParaRPr>
          </a:p>
          <a:p>
            <a:pPr algn="l"/>
            <a:r>
              <a:rPr lang="da-DK" sz="2800" b="1" dirty="0">
                <a:solidFill>
                  <a:srgbClr val="FF0000"/>
                </a:solidFill>
                <a:latin typeface="Palatino Linotype" panose="02040502050505030304" pitchFamily="18" charset="0"/>
              </a:rPr>
              <a:t>Hvad kan museet levere i forhold til europæisk identitet?</a:t>
            </a:r>
          </a:p>
          <a:p>
            <a:pPr algn="l"/>
            <a:endParaRPr lang="da-DK" sz="2800" b="1" dirty="0">
              <a:solidFill>
                <a:srgbClr val="FF0000"/>
              </a:solidFill>
              <a:latin typeface="Palatino Linotype" panose="02040502050505030304" pitchFamily="18" charset="0"/>
            </a:endParaRPr>
          </a:p>
          <a:p>
            <a:pPr algn="l"/>
            <a:r>
              <a:rPr lang="da-DK" sz="2800" b="1" dirty="0">
                <a:solidFill>
                  <a:srgbClr val="FF0000"/>
                </a:solidFill>
                <a:latin typeface="Palatino Linotype" panose="02040502050505030304" pitchFamily="18" charset="0"/>
              </a:rPr>
              <a:t>Hvordan kan museet omstilles til  den nye økonomiske virkelighed?</a:t>
            </a:r>
            <a:endParaRPr lang="da-DK" sz="2800" b="1" i="1" dirty="0">
              <a:solidFill>
                <a:srgbClr val="FF0000"/>
              </a:solidFill>
              <a:latin typeface="Palatino Linotype" panose="02040502050505030304" pitchFamily="18" charset="0"/>
            </a:endParaRPr>
          </a:p>
          <a:p>
            <a:pPr algn="l"/>
            <a:endParaRPr lang="da-DK" sz="2800" b="1" dirty="0">
              <a:solidFill>
                <a:srgbClr val="FF0000"/>
              </a:solidFill>
              <a:latin typeface="Palatino Linotype" panose="02040502050505030304" pitchFamily="18" charset="0"/>
            </a:endParaRPr>
          </a:p>
          <a:p>
            <a:pPr algn="l"/>
            <a:r>
              <a:rPr lang="da-DK" sz="2800" b="1" dirty="0">
                <a:solidFill>
                  <a:srgbClr val="FF0000"/>
                </a:solidFill>
                <a:latin typeface="Palatino Linotype" panose="02040502050505030304" pitchFamily="18" charset="0"/>
              </a:rPr>
              <a:t>Hvordan kan museet anvendes i socialt og territorielt sammenhold?</a:t>
            </a:r>
          </a:p>
          <a:p>
            <a:pPr algn="l"/>
            <a:endParaRPr lang="da-DK" sz="2800" b="1" dirty="0">
              <a:solidFill>
                <a:srgbClr val="FF0000"/>
              </a:solidFill>
              <a:latin typeface="Palatino Linotype" panose="02040502050505030304" pitchFamily="18" charset="0"/>
            </a:endParaRPr>
          </a:p>
          <a:p>
            <a:pPr algn="l"/>
            <a:endParaRPr lang="da-DK" sz="2400" b="1" dirty="0">
              <a:solidFill>
                <a:srgbClr val="0000FF"/>
              </a:solidFill>
            </a:endParaRPr>
          </a:p>
          <a:p>
            <a:pPr algn="l"/>
            <a:endParaRPr lang="da-DK" b="1" dirty="0">
              <a:solidFill>
                <a:srgbClr val="0000FF"/>
              </a:solidFill>
            </a:endParaRPr>
          </a:p>
          <a:p>
            <a:endParaRPr lang="da-DK"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73429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lstStyle/>
          <a:p>
            <a:pPr algn="l"/>
            <a:endParaRPr lang="en-GB" sz="4000" b="1" dirty="0">
              <a:solidFill>
                <a:srgbClr val="0000FF"/>
              </a:solidFill>
              <a:latin typeface="Palatino Linotype" panose="02040502050505030304" pitchFamily="18" charset="0"/>
            </a:endParaRPr>
          </a:p>
          <a:p>
            <a:r>
              <a:rPr lang="en-GB" sz="4000" b="1" dirty="0" err="1">
                <a:solidFill>
                  <a:srgbClr val="0000FF"/>
                </a:solidFill>
                <a:latin typeface="Palatino Linotype" panose="02040502050505030304" pitchFamily="18" charset="0"/>
              </a:rPr>
              <a:t>Tilbage</a:t>
            </a:r>
            <a:r>
              <a:rPr lang="en-GB" sz="4000" b="1" dirty="0">
                <a:solidFill>
                  <a:srgbClr val="0000FF"/>
                </a:solidFill>
                <a:latin typeface="Palatino Linotype" panose="02040502050505030304" pitchFamily="18" charset="0"/>
              </a:rPr>
              <a:t> </a:t>
            </a:r>
            <a:r>
              <a:rPr lang="en-GB" sz="4000" b="1" dirty="0" err="1">
                <a:solidFill>
                  <a:srgbClr val="0000FF"/>
                </a:solidFill>
                <a:latin typeface="Palatino Linotype" panose="02040502050505030304" pitchFamily="18" charset="0"/>
              </a:rPr>
              <a:t>til</a:t>
            </a:r>
            <a:r>
              <a:rPr lang="en-GB" sz="4000" b="1" dirty="0">
                <a:solidFill>
                  <a:srgbClr val="0000FF"/>
                </a:solidFill>
                <a:latin typeface="Palatino Linotype" panose="02040502050505030304" pitchFamily="18" charset="0"/>
              </a:rPr>
              <a:t> </a:t>
            </a:r>
            <a:r>
              <a:rPr lang="en-GB" sz="4000" b="1" dirty="0" err="1">
                <a:solidFill>
                  <a:srgbClr val="0000FF"/>
                </a:solidFill>
                <a:latin typeface="Palatino Linotype" panose="02040502050505030304" pitchFamily="18" charset="0"/>
              </a:rPr>
              <a:t>eksempler</a:t>
            </a:r>
            <a:r>
              <a:rPr lang="en-GB" sz="4000" b="1" dirty="0">
                <a:solidFill>
                  <a:srgbClr val="0000FF"/>
                </a:solidFill>
                <a:latin typeface="Palatino Linotype" panose="02040502050505030304" pitchFamily="18" charset="0"/>
              </a:rPr>
              <a:t> </a:t>
            </a:r>
            <a:r>
              <a:rPr lang="en-GB" sz="4000" b="1" dirty="0" err="1">
                <a:solidFill>
                  <a:srgbClr val="0000FF"/>
                </a:solidFill>
                <a:latin typeface="Palatino Linotype" panose="02040502050505030304" pitchFamily="18" charset="0"/>
              </a:rPr>
              <a:t>fra</a:t>
            </a:r>
            <a:r>
              <a:rPr lang="en-GB" sz="4000" b="1" dirty="0">
                <a:solidFill>
                  <a:srgbClr val="0000FF"/>
                </a:solidFill>
                <a:latin typeface="Palatino Linotype" panose="02040502050505030304" pitchFamily="18" charset="0"/>
              </a:rPr>
              <a:t> </a:t>
            </a:r>
            <a:r>
              <a:rPr lang="en-GB" sz="4000" b="1" dirty="0" err="1">
                <a:solidFill>
                  <a:srgbClr val="0000FF"/>
                </a:solidFill>
                <a:latin typeface="Palatino Linotype" panose="02040502050505030304" pitchFamily="18" charset="0"/>
              </a:rPr>
              <a:t>virkeligheden</a:t>
            </a:r>
            <a:r>
              <a:rPr lang="en-GB" sz="4000" b="1" dirty="0">
                <a:solidFill>
                  <a:srgbClr val="0000FF"/>
                </a:solidFill>
                <a:latin typeface="Palatino Linotype" panose="02040502050505030304" pitchFamily="18" charset="0"/>
              </a:rPr>
              <a:t>!</a:t>
            </a:r>
          </a:p>
          <a:p>
            <a:pPr algn="l"/>
            <a:endParaRPr lang="en-GB" b="1" dirty="0">
              <a:solidFill>
                <a:srgbClr val="0000FF"/>
              </a:solidFill>
            </a:endParaRPr>
          </a:p>
          <a:p>
            <a:pPr algn="l"/>
            <a:endParaRPr lang="en-GB" sz="2400" b="1" dirty="0">
              <a:solidFill>
                <a:srgbClr val="0000FF"/>
              </a:solidFill>
            </a:endParaRPr>
          </a:p>
          <a:p>
            <a:pPr algn="l"/>
            <a:endParaRPr lang="en-GB" b="1" dirty="0">
              <a:solidFill>
                <a:srgbClr val="0000FF"/>
              </a:solidFill>
            </a:endParaRPr>
          </a:p>
          <a:p>
            <a:endParaRPr lang="en-GB"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60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lstStyle/>
          <a:p>
            <a:pPr algn="l"/>
            <a:r>
              <a:rPr lang="da-DK" sz="4000" b="1" dirty="0">
                <a:solidFill>
                  <a:srgbClr val="0000FF"/>
                </a:solidFill>
                <a:latin typeface="Palatino Linotype" panose="02040502050505030304" pitchFamily="18" charset="0"/>
              </a:rPr>
              <a:t>Holdbar økonomisk udvikling</a:t>
            </a:r>
          </a:p>
          <a:p>
            <a:pPr algn="l"/>
            <a:endParaRPr lang="da-DK" b="1" dirty="0">
              <a:solidFill>
                <a:srgbClr val="0000FF"/>
              </a:solidFill>
              <a:latin typeface="Palatino Linotype" panose="02040502050505030304" pitchFamily="18" charset="0"/>
            </a:endParaRPr>
          </a:p>
          <a:p>
            <a:pPr algn="l"/>
            <a:endParaRPr lang="da-DK" sz="2800" b="1" dirty="0">
              <a:solidFill>
                <a:srgbClr val="FF0000"/>
              </a:solidFill>
              <a:latin typeface="Palatino Linotype" panose="02040502050505030304" pitchFamily="18" charset="0"/>
            </a:endParaRPr>
          </a:p>
          <a:p>
            <a:pPr algn="l"/>
            <a:endParaRPr lang="da-DK" sz="2800" b="1" dirty="0">
              <a:solidFill>
                <a:srgbClr val="FF0000"/>
              </a:solidFill>
              <a:latin typeface="Palatino Linotype" panose="02040502050505030304" pitchFamily="18" charset="0"/>
            </a:endParaRPr>
          </a:p>
          <a:p>
            <a:pPr algn="l"/>
            <a:endParaRPr lang="da-DK" sz="2800" b="1" dirty="0">
              <a:solidFill>
                <a:srgbClr val="FF0000"/>
              </a:solidFill>
              <a:latin typeface="Palatino Linotype" panose="02040502050505030304" pitchFamily="18" charset="0"/>
            </a:endParaRPr>
          </a:p>
          <a:p>
            <a:pPr algn="l"/>
            <a:endParaRPr lang="da-DK" sz="2800" b="1" dirty="0">
              <a:solidFill>
                <a:srgbClr val="FF0000"/>
              </a:solidFill>
              <a:latin typeface="Palatino Linotype" panose="02040502050505030304" pitchFamily="18" charset="0"/>
            </a:endParaRPr>
          </a:p>
          <a:p>
            <a:pPr algn="l"/>
            <a:endParaRPr lang="da-DK" sz="2800" b="1" dirty="0">
              <a:solidFill>
                <a:srgbClr val="FF0000"/>
              </a:solidFill>
              <a:latin typeface="Palatino Linotype" panose="02040502050505030304" pitchFamily="18" charset="0"/>
            </a:endParaRPr>
          </a:p>
          <a:p>
            <a:pPr algn="l"/>
            <a:endParaRPr lang="da-DK" sz="2800" b="1" dirty="0">
              <a:solidFill>
                <a:srgbClr val="FF0000"/>
              </a:solidFill>
              <a:latin typeface="Palatino Linotype" panose="02040502050505030304" pitchFamily="18" charset="0"/>
            </a:endParaRPr>
          </a:p>
          <a:p>
            <a:endParaRPr lang="da-DK" sz="2400" b="1" dirty="0">
              <a:solidFill>
                <a:srgbClr val="0000FF"/>
              </a:solidFill>
              <a:latin typeface="Palatino Linotype" panose="02040502050505030304" pitchFamily="18" charset="0"/>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7679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lstStyle/>
          <a:p>
            <a:pPr algn="l"/>
            <a:r>
              <a:rPr lang="da-DK" sz="4000" b="1" dirty="0">
                <a:solidFill>
                  <a:srgbClr val="0000FF"/>
                </a:solidFill>
                <a:latin typeface="Palatino Linotype" panose="02040502050505030304" pitchFamily="18" charset="0"/>
              </a:rPr>
              <a:t>Holdbar økonomisk udvikling</a:t>
            </a:r>
          </a:p>
          <a:p>
            <a:pPr algn="l"/>
            <a:endParaRPr lang="da-DK" b="1" dirty="0">
              <a:solidFill>
                <a:srgbClr val="0000FF"/>
              </a:solidFill>
              <a:latin typeface="Palatino Linotype" panose="02040502050505030304" pitchFamily="18" charset="0"/>
            </a:endParaRPr>
          </a:p>
          <a:p>
            <a:pPr algn="l"/>
            <a:endParaRPr lang="da-DK" sz="2800" b="1" dirty="0">
              <a:solidFill>
                <a:srgbClr val="FF0000"/>
              </a:solidFill>
              <a:latin typeface="Palatino Linotype" panose="02040502050505030304" pitchFamily="18" charset="0"/>
            </a:endParaRPr>
          </a:p>
          <a:p>
            <a:pPr algn="l"/>
            <a:r>
              <a:rPr lang="da-DK" sz="2800" b="1" dirty="0">
                <a:solidFill>
                  <a:srgbClr val="FF0000"/>
                </a:solidFill>
                <a:latin typeface="Palatino Linotype" panose="02040502050505030304" pitchFamily="18" charset="0"/>
              </a:rPr>
              <a:t>Jamtli 2000:	31 % egenfinansiering</a:t>
            </a:r>
          </a:p>
          <a:p>
            <a:pPr algn="l"/>
            <a:endParaRPr lang="da-DK" sz="2800" b="1" dirty="0">
              <a:solidFill>
                <a:srgbClr val="FF0000"/>
              </a:solidFill>
              <a:latin typeface="Palatino Linotype" panose="02040502050505030304" pitchFamily="18" charset="0"/>
            </a:endParaRPr>
          </a:p>
          <a:p>
            <a:pPr algn="l"/>
            <a:r>
              <a:rPr lang="da-DK" sz="2800" b="1" dirty="0">
                <a:solidFill>
                  <a:srgbClr val="FF0000"/>
                </a:solidFill>
                <a:latin typeface="Palatino Linotype" panose="02040502050505030304" pitchFamily="18" charset="0"/>
              </a:rPr>
              <a:t>Jamtli 2019:	52 % egenfinansiering</a:t>
            </a:r>
          </a:p>
          <a:p>
            <a:pPr algn="l"/>
            <a:endParaRPr lang="da-DK" sz="2800" b="1" dirty="0">
              <a:solidFill>
                <a:srgbClr val="FF0000"/>
              </a:solidFill>
              <a:latin typeface="Palatino Linotype" panose="02040502050505030304" pitchFamily="18" charset="0"/>
            </a:endParaRPr>
          </a:p>
          <a:p>
            <a:pPr algn="l"/>
            <a:r>
              <a:rPr lang="da-DK" sz="2800" b="1" dirty="0">
                <a:solidFill>
                  <a:srgbClr val="FF0000"/>
                </a:solidFill>
                <a:latin typeface="Palatino Linotype" panose="02040502050505030304" pitchFamily="18" charset="0"/>
              </a:rPr>
              <a:t>Jamtli 2030:	66 % egenfinansiering (planlagt – beslutning 2015)</a:t>
            </a:r>
          </a:p>
          <a:p>
            <a:pPr algn="l"/>
            <a:endParaRPr lang="da-DK" sz="2800" b="1" dirty="0">
              <a:solidFill>
                <a:srgbClr val="FF0000"/>
              </a:solidFill>
              <a:latin typeface="Palatino Linotype" panose="02040502050505030304" pitchFamily="18" charset="0"/>
            </a:endParaRPr>
          </a:p>
          <a:p>
            <a:pPr algn="l"/>
            <a:endParaRPr lang="da-DK" sz="2800" b="1" dirty="0">
              <a:solidFill>
                <a:srgbClr val="FF0000"/>
              </a:solidFill>
              <a:latin typeface="Palatino Linotype" panose="02040502050505030304" pitchFamily="18" charset="0"/>
            </a:endParaRPr>
          </a:p>
          <a:p>
            <a:endParaRPr lang="da-DK" sz="2400" b="1" dirty="0">
              <a:solidFill>
                <a:srgbClr val="0000FF"/>
              </a:solidFill>
              <a:latin typeface="Palatino Linotype" panose="02040502050505030304" pitchFamily="18" charset="0"/>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89912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63261" y="822385"/>
            <a:ext cx="12065479" cy="5029776"/>
          </a:xfrm>
        </p:spPr>
        <p:txBody>
          <a:bodyPr>
            <a:normAutofit/>
          </a:bodyPr>
          <a:lstStyle/>
          <a:p>
            <a:endParaRPr lang="da-DK" sz="2800" b="1" dirty="0">
              <a:solidFill>
                <a:srgbClr val="0000FF"/>
              </a:solidFill>
              <a:latin typeface="Palatino Linotype" panose="02040502050505030304" pitchFamily="18" charset="0"/>
            </a:endParaRPr>
          </a:p>
          <a:p>
            <a:endParaRPr lang="da-DK" sz="2800" b="1" dirty="0">
              <a:solidFill>
                <a:srgbClr val="0000FF"/>
              </a:solidFill>
              <a:latin typeface="Palatino Linotype" panose="02040502050505030304" pitchFamily="18" charset="0"/>
            </a:endParaRPr>
          </a:p>
          <a:p>
            <a:endParaRPr lang="da-DK" sz="2800" b="1" dirty="0">
              <a:solidFill>
                <a:srgbClr val="0000FF"/>
              </a:solidFill>
              <a:latin typeface="Palatino Linotype" panose="02040502050505030304" pitchFamily="18" charset="0"/>
            </a:endParaRPr>
          </a:p>
          <a:p>
            <a:endParaRPr lang="da-DK" sz="2800" b="1" dirty="0">
              <a:solidFill>
                <a:srgbClr val="0000FF"/>
              </a:solidFill>
              <a:latin typeface="Palatino Linotype" panose="02040502050505030304" pitchFamily="18" charset="0"/>
            </a:endParaRPr>
          </a:p>
          <a:p>
            <a:r>
              <a:rPr lang="da-DK" sz="2800" b="1" dirty="0">
                <a:solidFill>
                  <a:srgbClr val="0000FF"/>
                </a:solidFill>
                <a:latin typeface="Palatino Linotype" panose="02040502050505030304" pitchFamily="18" charset="0"/>
              </a:rPr>
              <a:t>Redskaber for at opnå højere og mere differentieret egenfinansiering</a:t>
            </a:r>
            <a:endParaRPr lang="da-DK" sz="1100" b="1" dirty="0">
              <a:solidFill>
                <a:srgbClr val="0000FF"/>
              </a:solidFill>
              <a:latin typeface="Palatino Linotype" panose="02040502050505030304" pitchFamily="18" charset="0"/>
            </a:endParaRPr>
          </a:p>
          <a:p>
            <a:pPr algn="l"/>
            <a:endParaRPr lang="da-DK" sz="900" b="1" dirty="0">
              <a:solidFill>
                <a:srgbClr val="0000FF"/>
              </a:solidFill>
              <a:latin typeface="Palatino Linotype" panose="02040502050505030304" pitchFamily="18" charset="0"/>
            </a:endParaRPr>
          </a:p>
          <a:p>
            <a:pPr algn="l"/>
            <a:endParaRPr lang="da-DK" b="1" dirty="0">
              <a:solidFill>
                <a:srgbClr val="0000FF"/>
              </a:solidFill>
              <a:latin typeface="Palatino Linotype" panose="02040502050505030304" pitchFamily="18" charset="0"/>
            </a:endParaRPr>
          </a:p>
          <a:p>
            <a:endParaRPr lang="da-DK" sz="2400" b="1" dirty="0">
              <a:solidFill>
                <a:srgbClr val="0000FF"/>
              </a:solidFill>
              <a:latin typeface="Palatino Linotype" panose="02040502050505030304" pitchFamily="18" charset="0"/>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97190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63261" y="822385"/>
            <a:ext cx="12065479" cy="5029776"/>
          </a:xfrm>
        </p:spPr>
        <p:txBody>
          <a:bodyPr>
            <a:normAutofit fontScale="92500" lnSpcReduction="10000"/>
          </a:bodyPr>
          <a:lstStyle/>
          <a:p>
            <a:pPr algn="l"/>
            <a:r>
              <a:rPr lang="da-DK" sz="2800" b="1" dirty="0">
                <a:solidFill>
                  <a:srgbClr val="0000FF"/>
                </a:solidFill>
                <a:latin typeface="Palatino Linotype" panose="02040502050505030304" pitchFamily="18" charset="0"/>
              </a:rPr>
              <a:t>Redskaber for at opnå højere og mere differentieret egenfinansiering:</a:t>
            </a:r>
            <a:endParaRPr lang="da-DK" sz="1100" b="1" dirty="0">
              <a:solidFill>
                <a:srgbClr val="0000FF"/>
              </a:solidFill>
              <a:latin typeface="Palatino Linotype" panose="02040502050505030304" pitchFamily="18" charset="0"/>
            </a:endParaRPr>
          </a:p>
          <a:p>
            <a:pPr algn="l"/>
            <a:endParaRPr lang="da-DK" sz="900" b="1" dirty="0">
              <a:solidFill>
                <a:srgbClr val="0000FF"/>
              </a:solidFill>
              <a:latin typeface="Palatino Linotype" panose="02040502050505030304" pitchFamily="18" charset="0"/>
            </a:endParaRPr>
          </a:p>
          <a:p>
            <a:pPr algn="l"/>
            <a:r>
              <a:rPr lang="da-DK" b="1" dirty="0">
                <a:solidFill>
                  <a:srgbClr val="0000FF"/>
                </a:solidFill>
                <a:latin typeface="Palatino Linotype" panose="02040502050505030304" pitchFamily="18" charset="0"/>
              </a:rPr>
              <a:t>- </a:t>
            </a:r>
            <a:r>
              <a:rPr lang="da-DK" sz="2600" b="1" dirty="0">
                <a:solidFill>
                  <a:srgbClr val="FF0000"/>
                </a:solidFill>
                <a:latin typeface="Palatino Linotype" panose="02040502050505030304" pitchFamily="18" charset="0"/>
              </a:rPr>
              <a:t>Partnerskab</a:t>
            </a:r>
            <a:r>
              <a:rPr lang="da-DK" sz="2600" b="1" dirty="0">
                <a:solidFill>
                  <a:srgbClr val="0000FF"/>
                </a:solidFill>
                <a:latin typeface="Palatino Linotype" panose="02040502050505030304" pitchFamily="18" charset="0"/>
              </a:rPr>
              <a:t>	</a:t>
            </a:r>
            <a:endParaRPr lang="da-DK" sz="800" b="1" dirty="0">
              <a:solidFill>
                <a:srgbClr val="0000FF"/>
              </a:solidFill>
              <a:latin typeface="Palatino Linotype" panose="02040502050505030304" pitchFamily="18" charset="0"/>
            </a:endParaRPr>
          </a:p>
          <a:p>
            <a:pPr algn="l"/>
            <a:r>
              <a:rPr lang="da-DK" sz="2600" b="1" dirty="0">
                <a:solidFill>
                  <a:srgbClr val="0000FF"/>
                </a:solidFill>
                <a:latin typeface="Palatino Linotype" panose="02040502050505030304" pitchFamily="18" charset="0"/>
              </a:rPr>
              <a:t>	</a:t>
            </a:r>
            <a:endParaRPr lang="da-DK" sz="2600" b="1" i="1" dirty="0">
              <a:solidFill>
                <a:srgbClr val="FF0000"/>
              </a:solidFill>
              <a:latin typeface="Palatino Linotype" panose="02040502050505030304" pitchFamily="18" charset="0"/>
            </a:endParaRPr>
          </a:p>
          <a:p>
            <a:pPr algn="l"/>
            <a:r>
              <a:rPr lang="da-DK" sz="2600" b="1" dirty="0">
                <a:solidFill>
                  <a:srgbClr val="0000FF"/>
                </a:solidFill>
                <a:latin typeface="Palatino Linotype" panose="02040502050505030304" pitchFamily="18" charset="0"/>
              </a:rPr>
              <a:t>- </a:t>
            </a:r>
            <a:r>
              <a:rPr lang="da-DK" sz="2600" b="1" dirty="0">
                <a:solidFill>
                  <a:srgbClr val="FF0000"/>
                </a:solidFill>
                <a:latin typeface="Palatino Linotype" panose="02040502050505030304" pitchFamily="18" charset="0"/>
              </a:rPr>
              <a:t>Businessplaner</a:t>
            </a:r>
            <a:r>
              <a:rPr lang="da-DK" sz="2600" b="1" dirty="0">
                <a:solidFill>
                  <a:srgbClr val="0000FF"/>
                </a:solidFill>
                <a:latin typeface="Palatino Linotype" panose="02040502050505030304" pitchFamily="18" charset="0"/>
              </a:rPr>
              <a:t>	</a:t>
            </a:r>
          </a:p>
          <a:p>
            <a:pPr algn="l"/>
            <a:r>
              <a:rPr lang="da-DK" sz="2600" b="1" dirty="0">
                <a:solidFill>
                  <a:srgbClr val="0000FF"/>
                </a:solidFill>
                <a:latin typeface="Palatino Linotype" panose="02040502050505030304" pitchFamily="18" charset="0"/>
              </a:rPr>
              <a:t>			</a:t>
            </a:r>
            <a:r>
              <a:rPr lang="da-DK" sz="2600" b="1" i="1" dirty="0">
                <a:solidFill>
                  <a:srgbClr val="FF0000"/>
                </a:solidFill>
                <a:latin typeface="Palatino Linotype" panose="02040502050505030304" pitchFamily="18" charset="0"/>
              </a:rPr>
              <a:t> </a:t>
            </a:r>
          </a:p>
          <a:p>
            <a:pPr algn="l"/>
            <a:r>
              <a:rPr lang="da-DK" sz="2600" b="1" dirty="0">
                <a:solidFill>
                  <a:srgbClr val="0000FF"/>
                </a:solidFill>
                <a:latin typeface="Palatino Linotype" panose="02040502050505030304" pitchFamily="18" charset="0"/>
              </a:rPr>
              <a:t>- </a:t>
            </a:r>
            <a:r>
              <a:rPr lang="da-DK" sz="2600" b="1" dirty="0">
                <a:solidFill>
                  <a:srgbClr val="FF0000"/>
                </a:solidFill>
                <a:latin typeface="Palatino Linotype" panose="02040502050505030304" pitchFamily="18" charset="0"/>
              </a:rPr>
              <a:t>Forretningschef</a:t>
            </a:r>
            <a:r>
              <a:rPr lang="da-DK" sz="2600" b="1" dirty="0">
                <a:solidFill>
                  <a:srgbClr val="0000FF"/>
                </a:solidFill>
                <a:latin typeface="Palatino Linotype" panose="02040502050505030304" pitchFamily="18" charset="0"/>
              </a:rPr>
              <a:t>	</a:t>
            </a:r>
          </a:p>
          <a:p>
            <a:pPr algn="l"/>
            <a:r>
              <a:rPr lang="da-DK" sz="2600" b="1" dirty="0">
                <a:solidFill>
                  <a:srgbClr val="0000FF"/>
                </a:solidFill>
                <a:latin typeface="Palatino Linotype" panose="02040502050505030304" pitchFamily="18" charset="0"/>
              </a:rPr>
              <a:t>			</a:t>
            </a:r>
            <a:endParaRPr lang="da-DK" sz="2600" b="1" i="1" dirty="0">
              <a:solidFill>
                <a:srgbClr val="FF0000"/>
              </a:solidFill>
              <a:latin typeface="Palatino Linotype" panose="02040502050505030304" pitchFamily="18" charset="0"/>
            </a:endParaRPr>
          </a:p>
          <a:p>
            <a:pPr algn="l"/>
            <a:r>
              <a:rPr lang="da-DK" sz="2600" b="1" dirty="0">
                <a:solidFill>
                  <a:srgbClr val="0000FF"/>
                </a:solidFill>
                <a:latin typeface="Palatino Linotype" panose="02040502050505030304" pitchFamily="18" charset="0"/>
              </a:rPr>
              <a:t>- </a:t>
            </a:r>
            <a:r>
              <a:rPr lang="da-DK" sz="2600" b="1" dirty="0">
                <a:solidFill>
                  <a:srgbClr val="FF0000"/>
                </a:solidFill>
                <a:latin typeface="Palatino Linotype" panose="02040502050505030304" pitchFamily="18" charset="0"/>
              </a:rPr>
              <a:t>Uddannelse</a:t>
            </a:r>
            <a:r>
              <a:rPr lang="da-DK" sz="2600" b="1" dirty="0">
                <a:solidFill>
                  <a:srgbClr val="0000FF"/>
                </a:solidFill>
                <a:latin typeface="Palatino Linotype" panose="02040502050505030304" pitchFamily="18" charset="0"/>
              </a:rPr>
              <a:t>	</a:t>
            </a:r>
          </a:p>
          <a:p>
            <a:pPr algn="l"/>
            <a:r>
              <a:rPr lang="da-DK" sz="2600" b="1" dirty="0">
                <a:solidFill>
                  <a:srgbClr val="0000FF"/>
                </a:solidFill>
                <a:latin typeface="Palatino Linotype" panose="02040502050505030304" pitchFamily="18" charset="0"/>
              </a:rPr>
              <a:t>			</a:t>
            </a:r>
            <a:endParaRPr lang="da-DK" sz="2600" b="1" dirty="0">
              <a:solidFill>
                <a:srgbClr val="FF0000"/>
              </a:solidFill>
              <a:latin typeface="Palatino Linotype" panose="02040502050505030304" pitchFamily="18" charset="0"/>
            </a:endParaRPr>
          </a:p>
          <a:p>
            <a:pPr algn="l"/>
            <a:r>
              <a:rPr lang="da-DK" sz="2600" b="1" dirty="0">
                <a:solidFill>
                  <a:srgbClr val="0000FF"/>
                </a:solidFill>
                <a:latin typeface="Palatino Linotype" panose="02040502050505030304" pitchFamily="18" charset="0"/>
              </a:rPr>
              <a:t>- </a:t>
            </a:r>
            <a:r>
              <a:rPr lang="da-DK" sz="2600" b="1" dirty="0">
                <a:solidFill>
                  <a:srgbClr val="FF0000"/>
                </a:solidFill>
                <a:latin typeface="Palatino Linotype" panose="02040502050505030304" pitchFamily="18" charset="0"/>
              </a:rPr>
              <a:t>Organisation</a:t>
            </a:r>
            <a:r>
              <a:rPr lang="da-DK" sz="2600" b="1" dirty="0">
                <a:solidFill>
                  <a:srgbClr val="0000FF"/>
                </a:solidFill>
                <a:latin typeface="Palatino Linotype" panose="02040502050505030304" pitchFamily="18" charset="0"/>
              </a:rPr>
              <a:t>	</a:t>
            </a:r>
          </a:p>
          <a:p>
            <a:pPr algn="l"/>
            <a:r>
              <a:rPr lang="da-DK" sz="2600" b="1" dirty="0">
                <a:solidFill>
                  <a:srgbClr val="0000FF"/>
                </a:solidFill>
                <a:latin typeface="Palatino Linotype" panose="02040502050505030304" pitchFamily="18" charset="0"/>
              </a:rPr>
              <a:t>			</a:t>
            </a:r>
            <a:endParaRPr lang="da-DK" sz="2600" b="1" i="1" dirty="0">
              <a:solidFill>
                <a:srgbClr val="FF0000"/>
              </a:solidFill>
              <a:latin typeface="Palatino Linotype" panose="02040502050505030304" pitchFamily="18" charset="0"/>
            </a:endParaRPr>
          </a:p>
          <a:p>
            <a:pPr marL="342900" indent="-342900" algn="l">
              <a:buFontTx/>
              <a:buChar char="-"/>
            </a:pPr>
            <a:endParaRPr lang="da-DK" b="1" dirty="0">
              <a:solidFill>
                <a:srgbClr val="0000FF"/>
              </a:solidFill>
              <a:latin typeface="Palatino Linotype" panose="02040502050505030304" pitchFamily="18" charset="0"/>
            </a:endParaRPr>
          </a:p>
          <a:p>
            <a:endParaRPr lang="da-DK" sz="2400" b="1" dirty="0">
              <a:solidFill>
                <a:srgbClr val="0000FF"/>
              </a:solidFill>
              <a:latin typeface="Palatino Linotype" panose="02040502050505030304" pitchFamily="18" charset="0"/>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640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189781" y="914112"/>
            <a:ext cx="11846944" cy="5105688"/>
          </a:xfrm>
        </p:spPr>
        <p:txBody>
          <a:bodyPr>
            <a:normAutofit/>
          </a:bodyPr>
          <a:lstStyle/>
          <a:p>
            <a:pPr algn="l"/>
            <a:endParaRPr lang="da-DK" b="1" dirty="0">
              <a:solidFill>
                <a:srgbClr val="0000FF"/>
              </a:solidFill>
              <a:latin typeface="Palatino Linotype" panose="02040502050505030304" pitchFamily="18" charset="0"/>
            </a:endParaRPr>
          </a:p>
          <a:p>
            <a:pPr algn="l"/>
            <a:r>
              <a:rPr lang="da-DK" b="1" dirty="0">
                <a:solidFill>
                  <a:srgbClr val="0000FF"/>
                </a:solidFill>
                <a:latin typeface="Palatino Linotype" panose="02040502050505030304" pitchFamily="18" charset="0"/>
              </a:rPr>
              <a:t>Jeg har planlagt at tale om: </a:t>
            </a:r>
          </a:p>
          <a:p>
            <a:pPr algn="l"/>
            <a:endParaRPr lang="da-DK" sz="2400" b="1" dirty="0">
              <a:solidFill>
                <a:srgbClr val="0000FF"/>
              </a:solidFill>
              <a:latin typeface="Palatino Linotype" panose="02040502050505030304" pitchFamily="18" charset="0"/>
            </a:endParaRPr>
          </a:p>
          <a:p>
            <a:pPr marL="342900" indent="-342900" algn="l">
              <a:buFontTx/>
              <a:buChar char="-"/>
            </a:pPr>
            <a:r>
              <a:rPr lang="da-DK" sz="3600" b="1" dirty="0">
                <a:solidFill>
                  <a:srgbClr val="0000FF"/>
                </a:solidFill>
                <a:latin typeface="Palatino Linotype" panose="02040502050505030304" pitchFamily="18" charset="0"/>
              </a:rPr>
              <a:t>Europa og museet</a:t>
            </a:r>
          </a:p>
          <a:p>
            <a:pPr marL="342900" indent="-342900" algn="l">
              <a:buFontTx/>
              <a:buChar char="-"/>
            </a:pPr>
            <a:endParaRPr lang="da-DK" b="1" dirty="0">
              <a:solidFill>
                <a:srgbClr val="0000FF"/>
              </a:solidFill>
              <a:latin typeface="Palatino Linotype" panose="02040502050505030304" pitchFamily="18" charset="0"/>
            </a:endParaRPr>
          </a:p>
          <a:p>
            <a:pPr marL="342900" indent="-342900" algn="l">
              <a:buFontTx/>
              <a:buChar char="-"/>
            </a:pPr>
            <a:r>
              <a:rPr lang="da-DK" sz="3600" b="1" dirty="0">
                <a:solidFill>
                  <a:srgbClr val="0000FF"/>
                </a:solidFill>
                <a:latin typeface="Palatino Linotype" panose="02040502050505030304" pitchFamily="18" charset="0"/>
              </a:rPr>
              <a:t>Holdbar økonomisk udvikling</a:t>
            </a:r>
          </a:p>
          <a:p>
            <a:pPr marL="342900" indent="-342900" algn="l">
              <a:buFontTx/>
              <a:buChar char="-"/>
            </a:pPr>
            <a:endParaRPr lang="da-DK" sz="2400" b="1" dirty="0">
              <a:solidFill>
                <a:srgbClr val="0000FF"/>
              </a:solidFill>
              <a:latin typeface="Palatino Linotype" panose="02040502050505030304" pitchFamily="18" charset="0"/>
            </a:endParaRPr>
          </a:p>
          <a:p>
            <a:pPr marL="342900" indent="-342900" algn="l">
              <a:buFontTx/>
              <a:buChar char="-"/>
            </a:pPr>
            <a:r>
              <a:rPr lang="da-DK" sz="3600" b="1" dirty="0">
                <a:solidFill>
                  <a:srgbClr val="0000FF"/>
                </a:solidFill>
                <a:latin typeface="Palatino Linotype" panose="02040502050505030304" pitchFamily="18" charset="0"/>
              </a:rPr>
              <a:t>Engagement ud fra UN SDG</a:t>
            </a:r>
          </a:p>
          <a:p>
            <a:pPr algn="l"/>
            <a:endParaRPr lang="da-DK" sz="800" b="1" dirty="0">
              <a:solidFill>
                <a:srgbClr val="0000FF"/>
              </a:solidFill>
              <a:latin typeface="Palatino Linotype" panose="02040502050505030304" pitchFamily="18" charset="0"/>
            </a:endParaRPr>
          </a:p>
          <a:p>
            <a:pPr algn="l"/>
            <a:endParaRPr lang="en-GB" sz="2400" b="1" dirty="0">
              <a:solidFill>
                <a:srgbClr val="0000FF"/>
              </a:solidFill>
            </a:endParaRPr>
          </a:p>
          <a:p>
            <a:pPr algn="l"/>
            <a:endParaRPr lang="en-GB" b="1" dirty="0">
              <a:solidFill>
                <a:srgbClr val="0000FF"/>
              </a:solidFill>
            </a:endParaRPr>
          </a:p>
          <a:p>
            <a:endParaRPr lang="en-GB"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7873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63261" y="822385"/>
            <a:ext cx="12065479" cy="5029776"/>
          </a:xfrm>
        </p:spPr>
        <p:txBody>
          <a:bodyPr>
            <a:normAutofit fontScale="92500" lnSpcReduction="10000"/>
          </a:bodyPr>
          <a:lstStyle/>
          <a:p>
            <a:pPr algn="l"/>
            <a:r>
              <a:rPr lang="da-DK" sz="2800" b="1" dirty="0">
                <a:solidFill>
                  <a:srgbClr val="0000FF"/>
                </a:solidFill>
                <a:latin typeface="Palatino Linotype" panose="02040502050505030304" pitchFamily="18" charset="0"/>
              </a:rPr>
              <a:t>Redskaber for at opnå højere og mere differentieret egenfinansiering:</a:t>
            </a:r>
            <a:endParaRPr lang="da-DK" sz="1100" b="1" dirty="0">
              <a:solidFill>
                <a:srgbClr val="0000FF"/>
              </a:solidFill>
              <a:latin typeface="Palatino Linotype" panose="02040502050505030304" pitchFamily="18" charset="0"/>
            </a:endParaRPr>
          </a:p>
          <a:p>
            <a:pPr algn="l"/>
            <a:endParaRPr lang="da-DK" sz="900" b="1" dirty="0">
              <a:solidFill>
                <a:srgbClr val="0000FF"/>
              </a:solidFill>
              <a:latin typeface="Palatino Linotype" panose="02040502050505030304" pitchFamily="18" charset="0"/>
            </a:endParaRPr>
          </a:p>
          <a:p>
            <a:pPr algn="l"/>
            <a:r>
              <a:rPr lang="da-DK" b="1" dirty="0">
                <a:solidFill>
                  <a:srgbClr val="0000FF"/>
                </a:solidFill>
                <a:latin typeface="Palatino Linotype" panose="02040502050505030304" pitchFamily="18" charset="0"/>
              </a:rPr>
              <a:t>- </a:t>
            </a:r>
            <a:r>
              <a:rPr lang="da-DK" sz="2600" b="1" dirty="0">
                <a:solidFill>
                  <a:srgbClr val="FF0000"/>
                </a:solidFill>
                <a:latin typeface="Palatino Linotype" panose="02040502050505030304" pitchFamily="18" charset="0"/>
              </a:rPr>
              <a:t>Partnerskab</a:t>
            </a:r>
            <a:r>
              <a:rPr lang="da-DK" sz="2600" b="1" dirty="0">
                <a:solidFill>
                  <a:srgbClr val="0000FF"/>
                </a:solidFill>
                <a:latin typeface="Palatino Linotype" panose="02040502050505030304" pitchFamily="18" charset="0"/>
              </a:rPr>
              <a:t>	tydeligt opdelt i sponsorer og partnere</a:t>
            </a:r>
          </a:p>
          <a:p>
            <a:pPr algn="l"/>
            <a:r>
              <a:rPr lang="da-DK" sz="2600" b="1" dirty="0">
                <a:solidFill>
                  <a:srgbClr val="0000FF"/>
                </a:solidFill>
                <a:latin typeface="Palatino Linotype" panose="02040502050505030304" pitchFamily="18" charset="0"/>
              </a:rPr>
              <a:t>			</a:t>
            </a:r>
            <a:r>
              <a:rPr lang="da-DK" sz="2600" b="1" i="1" dirty="0">
                <a:solidFill>
                  <a:srgbClr val="FF0000"/>
                </a:solidFill>
                <a:latin typeface="Palatino Linotype" panose="02040502050505030304" pitchFamily="18" charset="0"/>
              </a:rPr>
              <a:t>hotel og restaurant, taxi og regionens store virksomheder</a:t>
            </a:r>
          </a:p>
          <a:p>
            <a:pPr algn="l"/>
            <a:r>
              <a:rPr lang="da-DK" sz="2600" b="1" dirty="0">
                <a:solidFill>
                  <a:srgbClr val="0000FF"/>
                </a:solidFill>
                <a:latin typeface="Palatino Linotype" panose="02040502050505030304" pitchFamily="18" charset="0"/>
              </a:rPr>
              <a:t>.	</a:t>
            </a:r>
          </a:p>
          <a:p>
            <a:pPr algn="l"/>
            <a:r>
              <a:rPr lang="da-DK" sz="2600" b="1" dirty="0">
                <a:solidFill>
                  <a:srgbClr val="0000FF"/>
                </a:solidFill>
                <a:latin typeface="Palatino Linotype" panose="02040502050505030304" pitchFamily="18" charset="0"/>
              </a:rPr>
              <a:t>			</a:t>
            </a:r>
            <a:endParaRPr lang="da-DK" sz="2600" b="1" i="1" dirty="0">
              <a:solidFill>
                <a:srgbClr val="FF0000"/>
              </a:solidFill>
              <a:latin typeface="Palatino Linotype" panose="02040502050505030304" pitchFamily="18" charset="0"/>
            </a:endParaRPr>
          </a:p>
          <a:p>
            <a:pPr algn="l"/>
            <a:r>
              <a:rPr lang="da-DK" sz="2600" b="1" dirty="0">
                <a:solidFill>
                  <a:srgbClr val="0000FF"/>
                </a:solidFill>
                <a:latin typeface="Palatino Linotype" panose="02040502050505030304" pitchFamily="18" charset="0"/>
              </a:rPr>
              <a:t>.	</a:t>
            </a:r>
          </a:p>
          <a:p>
            <a:pPr algn="l"/>
            <a:r>
              <a:rPr lang="da-DK" sz="2600" b="1" dirty="0">
                <a:solidFill>
                  <a:srgbClr val="0000FF"/>
                </a:solidFill>
                <a:latin typeface="Palatino Linotype" panose="02040502050505030304" pitchFamily="18" charset="0"/>
              </a:rPr>
              <a:t>			</a:t>
            </a:r>
            <a:endParaRPr lang="da-DK" sz="2600" b="1" i="1" dirty="0">
              <a:solidFill>
                <a:srgbClr val="FF0000"/>
              </a:solidFill>
              <a:latin typeface="Palatino Linotype" panose="02040502050505030304" pitchFamily="18" charset="0"/>
            </a:endParaRPr>
          </a:p>
          <a:p>
            <a:pPr algn="l"/>
            <a:r>
              <a:rPr lang="da-DK" sz="2600" b="1" dirty="0">
                <a:solidFill>
                  <a:srgbClr val="0000FF"/>
                </a:solidFill>
                <a:latin typeface="Palatino Linotype" panose="02040502050505030304" pitchFamily="18" charset="0"/>
              </a:rPr>
              <a:t>. 	</a:t>
            </a:r>
          </a:p>
          <a:p>
            <a:pPr algn="l"/>
            <a:r>
              <a:rPr lang="da-DK" sz="2600" b="1" dirty="0">
                <a:solidFill>
                  <a:srgbClr val="0000FF"/>
                </a:solidFill>
                <a:latin typeface="Palatino Linotype" panose="02040502050505030304" pitchFamily="18" charset="0"/>
              </a:rPr>
              <a:t>			</a:t>
            </a:r>
            <a:endParaRPr lang="da-DK" sz="2600" b="1" dirty="0">
              <a:solidFill>
                <a:srgbClr val="FF0000"/>
              </a:solidFill>
              <a:latin typeface="Palatino Linotype" panose="02040502050505030304" pitchFamily="18" charset="0"/>
            </a:endParaRPr>
          </a:p>
          <a:p>
            <a:pPr algn="l"/>
            <a:r>
              <a:rPr lang="da-DK" sz="2600" b="1" dirty="0">
                <a:solidFill>
                  <a:srgbClr val="0000FF"/>
                </a:solidFill>
                <a:latin typeface="Palatino Linotype" panose="02040502050505030304" pitchFamily="18" charset="0"/>
              </a:rPr>
              <a:t>.	</a:t>
            </a:r>
          </a:p>
          <a:p>
            <a:pPr algn="l"/>
            <a:r>
              <a:rPr lang="da-DK" sz="2600" b="1" dirty="0">
                <a:solidFill>
                  <a:srgbClr val="0000FF"/>
                </a:solidFill>
                <a:latin typeface="Palatino Linotype" panose="02040502050505030304" pitchFamily="18" charset="0"/>
              </a:rPr>
              <a:t>			</a:t>
            </a:r>
            <a:endParaRPr lang="da-DK" sz="2600" b="1" i="1" dirty="0">
              <a:solidFill>
                <a:srgbClr val="FF0000"/>
              </a:solidFill>
              <a:latin typeface="Palatino Linotype" panose="02040502050505030304" pitchFamily="18" charset="0"/>
            </a:endParaRPr>
          </a:p>
          <a:p>
            <a:pPr marL="342900" indent="-342900" algn="l">
              <a:buFontTx/>
              <a:buChar char="-"/>
            </a:pPr>
            <a:endParaRPr lang="da-DK" b="1" dirty="0">
              <a:solidFill>
                <a:srgbClr val="0000FF"/>
              </a:solidFill>
              <a:latin typeface="Palatino Linotype" panose="02040502050505030304" pitchFamily="18" charset="0"/>
            </a:endParaRPr>
          </a:p>
          <a:p>
            <a:endParaRPr lang="da-DK" sz="2400" b="1" dirty="0">
              <a:solidFill>
                <a:srgbClr val="0000FF"/>
              </a:solidFill>
              <a:latin typeface="Palatino Linotype" panose="02040502050505030304" pitchFamily="18" charset="0"/>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30344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63261" y="822385"/>
            <a:ext cx="12065479" cy="5029776"/>
          </a:xfrm>
        </p:spPr>
        <p:txBody>
          <a:bodyPr>
            <a:normAutofit fontScale="92500" lnSpcReduction="10000"/>
          </a:bodyPr>
          <a:lstStyle/>
          <a:p>
            <a:pPr algn="l"/>
            <a:r>
              <a:rPr lang="da-DK" sz="2800" b="1" dirty="0">
                <a:solidFill>
                  <a:srgbClr val="0000FF"/>
                </a:solidFill>
                <a:latin typeface="Palatino Linotype" panose="02040502050505030304" pitchFamily="18" charset="0"/>
              </a:rPr>
              <a:t>Redskaber for at opnå højere og mere differentieret egenfinansiering:</a:t>
            </a:r>
            <a:endParaRPr lang="da-DK" sz="1100" b="1" dirty="0">
              <a:solidFill>
                <a:srgbClr val="0000FF"/>
              </a:solidFill>
              <a:latin typeface="Palatino Linotype" panose="02040502050505030304" pitchFamily="18" charset="0"/>
            </a:endParaRPr>
          </a:p>
          <a:p>
            <a:pPr algn="l"/>
            <a:endParaRPr lang="da-DK" sz="900" b="1" dirty="0">
              <a:solidFill>
                <a:srgbClr val="0000FF"/>
              </a:solidFill>
              <a:latin typeface="Palatino Linotype" panose="02040502050505030304" pitchFamily="18" charset="0"/>
            </a:endParaRPr>
          </a:p>
          <a:p>
            <a:pPr algn="l"/>
            <a:r>
              <a:rPr lang="da-DK" b="1" dirty="0">
                <a:solidFill>
                  <a:srgbClr val="0000FF"/>
                </a:solidFill>
                <a:latin typeface="Palatino Linotype" panose="02040502050505030304" pitchFamily="18" charset="0"/>
              </a:rPr>
              <a:t>- </a:t>
            </a:r>
            <a:r>
              <a:rPr lang="da-DK" sz="2600" b="1" dirty="0">
                <a:solidFill>
                  <a:srgbClr val="FF0000"/>
                </a:solidFill>
                <a:latin typeface="Palatino Linotype" panose="02040502050505030304" pitchFamily="18" charset="0"/>
              </a:rPr>
              <a:t>Partnerskab</a:t>
            </a:r>
            <a:r>
              <a:rPr lang="da-DK" sz="2600" b="1" dirty="0">
                <a:solidFill>
                  <a:srgbClr val="0000FF"/>
                </a:solidFill>
                <a:latin typeface="Palatino Linotype" panose="02040502050505030304" pitchFamily="18" charset="0"/>
              </a:rPr>
              <a:t>	tydeligt opdelt i sponsorer og partnere</a:t>
            </a:r>
          </a:p>
          <a:p>
            <a:pPr algn="l"/>
            <a:r>
              <a:rPr lang="da-DK" sz="2600" b="1" dirty="0">
                <a:solidFill>
                  <a:srgbClr val="0000FF"/>
                </a:solidFill>
                <a:latin typeface="Palatino Linotype" panose="02040502050505030304" pitchFamily="18" charset="0"/>
              </a:rPr>
              <a:t>			</a:t>
            </a:r>
            <a:r>
              <a:rPr lang="da-DK" sz="2600" b="1" i="1" dirty="0">
                <a:solidFill>
                  <a:srgbClr val="FF0000"/>
                </a:solidFill>
                <a:latin typeface="Palatino Linotype" panose="02040502050505030304" pitchFamily="18" charset="0"/>
              </a:rPr>
              <a:t>hotel og restaurant, taxi og regionens store virksomheder</a:t>
            </a:r>
          </a:p>
          <a:p>
            <a:pPr algn="l"/>
            <a:r>
              <a:rPr lang="da-DK" sz="2600" b="1" dirty="0">
                <a:solidFill>
                  <a:srgbClr val="0000FF"/>
                </a:solidFill>
                <a:latin typeface="Palatino Linotype" panose="02040502050505030304" pitchFamily="18" charset="0"/>
              </a:rPr>
              <a:t>- </a:t>
            </a:r>
            <a:r>
              <a:rPr lang="da-DK" sz="2600" b="1" dirty="0">
                <a:solidFill>
                  <a:srgbClr val="FF0000"/>
                </a:solidFill>
                <a:latin typeface="Palatino Linotype" panose="02040502050505030304" pitchFamily="18" charset="0"/>
              </a:rPr>
              <a:t>Businessplaner</a:t>
            </a:r>
            <a:r>
              <a:rPr lang="da-DK" sz="2600" b="1" dirty="0">
                <a:solidFill>
                  <a:srgbClr val="0000FF"/>
                </a:solidFill>
                <a:latin typeface="Palatino Linotype" panose="02040502050505030304" pitchFamily="18" charset="0"/>
              </a:rPr>
              <a:t>	for alle enheder med tydelige økonomiske mål</a:t>
            </a:r>
          </a:p>
          <a:p>
            <a:pPr algn="l"/>
            <a:r>
              <a:rPr lang="da-DK" sz="2600" b="1" dirty="0">
                <a:solidFill>
                  <a:srgbClr val="0000FF"/>
                </a:solidFill>
                <a:latin typeface="Palatino Linotype" panose="02040502050505030304" pitchFamily="18" charset="0"/>
              </a:rPr>
              <a:t>			</a:t>
            </a:r>
            <a:r>
              <a:rPr lang="da-DK" sz="2600" b="1" i="1" dirty="0">
                <a:solidFill>
                  <a:srgbClr val="FF0000"/>
                </a:solidFill>
                <a:latin typeface="Palatino Linotype" panose="02040502050505030304" pitchFamily="18" charset="0"/>
              </a:rPr>
              <a:t>butik, café, restaurant, vandrerhjem, opdragsvirksomhed, osv. </a:t>
            </a:r>
          </a:p>
          <a:p>
            <a:pPr algn="l"/>
            <a:r>
              <a:rPr lang="da-DK" sz="2600" b="1" dirty="0">
                <a:solidFill>
                  <a:srgbClr val="0000FF"/>
                </a:solidFill>
                <a:latin typeface="Palatino Linotype" panose="02040502050505030304" pitchFamily="18" charset="0"/>
              </a:rPr>
              <a:t>.	</a:t>
            </a:r>
          </a:p>
          <a:p>
            <a:pPr algn="l"/>
            <a:r>
              <a:rPr lang="da-DK" sz="2600" b="1" dirty="0">
                <a:solidFill>
                  <a:srgbClr val="0000FF"/>
                </a:solidFill>
                <a:latin typeface="Palatino Linotype" panose="02040502050505030304" pitchFamily="18" charset="0"/>
              </a:rPr>
              <a:t>			</a:t>
            </a:r>
            <a:endParaRPr lang="da-DK" sz="2600" b="1" i="1" dirty="0">
              <a:solidFill>
                <a:srgbClr val="FF0000"/>
              </a:solidFill>
              <a:latin typeface="Palatino Linotype" panose="02040502050505030304" pitchFamily="18" charset="0"/>
            </a:endParaRPr>
          </a:p>
          <a:p>
            <a:pPr algn="l"/>
            <a:r>
              <a:rPr lang="da-DK" sz="2600" b="1" dirty="0">
                <a:solidFill>
                  <a:srgbClr val="0000FF"/>
                </a:solidFill>
                <a:latin typeface="Palatino Linotype" panose="02040502050505030304" pitchFamily="18" charset="0"/>
              </a:rPr>
              <a:t>.	</a:t>
            </a:r>
          </a:p>
          <a:p>
            <a:pPr algn="l"/>
            <a:r>
              <a:rPr lang="da-DK" sz="2600" b="1" dirty="0">
                <a:solidFill>
                  <a:srgbClr val="0000FF"/>
                </a:solidFill>
                <a:latin typeface="Palatino Linotype" panose="02040502050505030304" pitchFamily="18" charset="0"/>
              </a:rPr>
              <a:t>			</a:t>
            </a:r>
            <a:endParaRPr lang="da-DK" sz="2600" b="1" dirty="0">
              <a:solidFill>
                <a:srgbClr val="FF0000"/>
              </a:solidFill>
              <a:latin typeface="Palatino Linotype" panose="02040502050505030304" pitchFamily="18" charset="0"/>
            </a:endParaRPr>
          </a:p>
          <a:p>
            <a:pPr algn="l"/>
            <a:r>
              <a:rPr lang="da-DK" sz="2600" b="1" dirty="0">
                <a:solidFill>
                  <a:srgbClr val="0000FF"/>
                </a:solidFill>
                <a:latin typeface="Palatino Linotype" panose="02040502050505030304" pitchFamily="18" charset="0"/>
              </a:rPr>
              <a:t>.	</a:t>
            </a:r>
          </a:p>
          <a:p>
            <a:pPr algn="l"/>
            <a:r>
              <a:rPr lang="da-DK" sz="2600" b="1" dirty="0">
                <a:solidFill>
                  <a:srgbClr val="0000FF"/>
                </a:solidFill>
                <a:latin typeface="Palatino Linotype" panose="02040502050505030304" pitchFamily="18" charset="0"/>
              </a:rPr>
              <a:t>			</a:t>
            </a:r>
            <a:endParaRPr lang="da-DK" sz="2600" b="1" i="1" dirty="0">
              <a:solidFill>
                <a:srgbClr val="FF0000"/>
              </a:solidFill>
              <a:latin typeface="Palatino Linotype" panose="02040502050505030304" pitchFamily="18" charset="0"/>
            </a:endParaRPr>
          </a:p>
          <a:p>
            <a:pPr marL="342900" indent="-342900" algn="l">
              <a:buFontTx/>
              <a:buChar char="-"/>
            </a:pPr>
            <a:endParaRPr lang="da-DK" b="1" dirty="0">
              <a:solidFill>
                <a:srgbClr val="0000FF"/>
              </a:solidFill>
              <a:latin typeface="Palatino Linotype" panose="02040502050505030304" pitchFamily="18" charset="0"/>
            </a:endParaRPr>
          </a:p>
          <a:p>
            <a:endParaRPr lang="da-DK" sz="2400" b="1" dirty="0">
              <a:solidFill>
                <a:srgbClr val="0000FF"/>
              </a:solidFill>
              <a:latin typeface="Palatino Linotype" panose="02040502050505030304" pitchFamily="18" charset="0"/>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2277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63261" y="822385"/>
            <a:ext cx="12065479" cy="5029776"/>
          </a:xfrm>
        </p:spPr>
        <p:txBody>
          <a:bodyPr>
            <a:normAutofit fontScale="92500" lnSpcReduction="10000"/>
          </a:bodyPr>
          <a:lstStyle/>
          <a:p>
            <a:pPr algn="l"/>
            <a:r>
              <a:rPr lang="da-DK" sz="2800" b="1" dirty="0">
                <a:solidFill>
                  <a:srgbClr val="0000FF"/>
                </a:solidFill>
                <a:latin typeface="Palatino Linotype" panose="02040502050505030304" pitchFamily="18" charset="0"/>
              </a:rPr>
              <a:t>Redskaber for at opnå højere og mere differentieret egenfinansiering:</a:t>
            </a:r>
            <a:endParaRPr lang="da-DK" sz="1100" b="1" dirty="0">
              <a:solidFill>
                <a:srgbClr val="0000FF"/>
              </a:solidFill>
              <a:latin typeface="Palatino Linotype" panose="02040502050505030304" pitchFamily="18" charset="0"/>
            </a:endParaRPr>
          </a:p>
          <a:p>
            <a:pPr algn="l"/>
            <a:endParaRPr lang="da-DK" sz="900" b="1" dirty="0">
              <a:solidFill>
                <a:srgbClr val="0000FF"/>
              </a:solidFill>
              <a:latin typeface="Palatino Linotype" panose="02040502050505030304" pitchFamily="18" charset="0"/>
            </a:endParaRPr>
          </a:p>
          <a:p>
            <a:pPr algn="l"/>
            <a:r>
              <a:rPr lang="da-DK" b="1" dirty="0">
                <a:solidFill>
                  <a:srgbClr val="0000FF"/>
                </a:solidFill>
                <a:latin typeface="Palatino Linotype" panose="02040502050505030304" pitchFamily="18" charset="0"/>
              </a:rPr>
              <a:t>- </a:t>
            </a:r>
            <a:r>
              <a:rPr lang="da-DK" sz="2600" b="1" dirty="0">
                <a:solidFill>
                  <a:srgbClr val="FF0000"/>
                </a:solidFill>
                <a:latin typeface="Palatino Linotype" panose="02040502050505030304" pitchFamily="18" charset="0"/>
              </a:rPr>
              <a:t>Partnerskab</a:t>
            </a:r>
            <a:r>
              <a:rPr lang="da-DK" sz="2600" b="1" dirty="0">
                <a:solidFill>
                  <a:srgbClr val="0000FF"/>
                </a:solidFill>
                <a:latin typeface="Palatino Linotype" panose="02040502050505030304" pitchFamily="18" charset="0"/>
              </a:rPr>
              <a:t>	tydeligt opdelt i sponsorer og partnere</a:t>
            </a:r>
          </a:p>
          <a:p>
            <a:pPr algn="l"/>
            <a:r>
              <a:rPr lang="da-DK" sz="2600" b="1" dirty="0">
                <a:solidFill>
                  <a:srgbClr val="0000FF"/>
                </a:solidFill>
                <a:latin typeface="Palatino Linotype" panose="02040502050505030304" pitchFamily="18" charset="0"/>
              </a:rPr>
              <a:t>			</a:t>
            </a:r>
            <a:r>
              <a:rPr lang="da-DK" sz="2600" b="1" i="1" dirty="0">
                <a:solidFill>
                  <a:srgbClr val="FF0000"/>
                </a:solidFill>
                <a:latin typeface="Palatino Linotype" panose="02040502050505030304" pitchFamily="18" charset="0"/>
              </a:rPr>
              <a:t>hotel og restaurant, taxi og regionens store virksomheder</a:t>
            </a:r>
          </a:p>
          <a:p>
            <a:pPr algn="l"/>
            <a:r>
              <a:rPr lang="da-DK" sz="2600" b="1" dirty="0">
                <a:solidFill>
                  <a:srgbClr val="0000FF"/>
                </a:solidFill>
                <a:latin typeface="Palatino Linotype" panose="02040502050505030304" pitchFamily="18" charset="0"/>
              </a:rPr>
              <a:t>- </a:t>
            </a:r>
            <a:r>
              <a:rPr lang="da-DK" sz="2600" b="1" dirty="0">
                <a:solidFill>
                  <a:srgbClr val="FF0000"/>
                </a:solidFill>
                <a:latin typeface="Palatino Linotype" panose="02040502050505030304" pitchFamily="18" charset="0"/>
              </a:rPr>
              <a:t>Businessplaner</a:t>
            </a:r>
            <a:r>
              <a:rPr lang="da-DK" sz="2600" b="1" dirty="0">
                <a:solidFill>
                  <a:srgbClr val="0000FF"/>
                </a:solidFill>
                <a:latin typeface="Palatino Linotype" panose="02040502050505030304" pitchFamily="18" charset="0"/>
              </a:rPr>
              <a:t>	for alle enheder med tydelige økonomiske mål</a:t>
            </a:r>
          </a:p>
          <a:p>
            <a:pPr algn="l"/>
            <a:r>
              <a:rPr lang="da-DK" sz="2600" b="1" dirty="0">
                <a:solidFill>
                  <a:srgbClr val="0000FF"/>
                </a:solidFill>
                <a:latin typeface="Palatino Linotype" panose="02040502050505030304" pitchFamily="18" charset="0"/>
              </a:rPr>
              <a:t>			</a:t>
            </a:r>
            <a:r>
              <a:rPr lang="da-DK" sz="2600" b="1" i="1" dirty="0">
                <a:solidFill>
                  <a:srgbClr val="FF0000"/>
                </a:solidFill>
                <a:latin typeface="Palatino Linotype" panose="02040502050505030304" pitchFamily="18" charset="0"/>
              </a:rPr>
              <a:t>butik, café, restaurant, vandrerhjem, opdragsvirksomhed, osv. </a:t>
            </a:r>
          </a:p>
          <a:p>
            <a:pPr algn="l"/>
            <a:r>
              <a:rPr lang="da-DK" sz="2600" b="1" dirty="0">
                <a:solidFill>
                  <a:srgbClr val="0000FF"/>
                </a:solidFill>
                <a:latin typeface="Palatino Linotype" panose="02040502050505030304" pitchFamily="18" charset="0"/>
              </a:rPr>
              <a:t>- </a:t>
            </a:r>
            <a:r>
              <a:rPr lang="da-DK" sz="2600" b="1" dirty="0">
                <a:solidFill>
                  <a:srgbClr val="FF0000"/>
                </a:solidFill>
                <a:latin typeface="Palatino Linotype" panose="02040502050505030304" pitchFamily="18" charset="0"/>
              </a:rPr>
              <a:t>Forretningschef</a:t>
            </a:r>
            <a:r>
              <a:rPr lang="da-DK" sz="2600" b="1" dirty="0">
                <a:solidFill>
                  <a:srgbClr val="0000FF"/>
                </a:solidFill>
                <a:latin typeface="Palatino Linotype" panose="02040502050505030304" pitchFamily="18" charset="0"/>
              </a:rPr>
              <a:t>	rekruttere direkte fra erhvervslivet</a:t>
            </a:r>
          </a:p>
          <a:p>
            <a:pPr algn="l"/>
            <a:r>
              <a:rPr lang="da-DK" sz="2600" b="1" dirty="0">
                <a:solidFill>
                  <a:srgbClr val="0000FF"/>
                </a:solidFill>
                <a:latin typeface="Palatino Linotype" panose="02040502050505030304" pitchFamily="18" charset="0"/>
              </a:rPr>
              <a:t>			</a:t>
            </a:r>
            <a:r>
              <a:rPr lang="da-DK" sz="2600" b="1" i="1" dirty="0">
                <a:solidFill>
                  <a:srgbClr val="FF0000"/>
                </a:solidFill>
                <a:latin typeface="Palatino Linotype" panose="02040502050505030304" pitchFamily="18" charset="0"/>
              </a:rPr>
              <a:t>ansætte efter anbefaling fra lokalt erhvervsliv</a:t>
            </a:r>
          </a:p>
          <a:p>
            <a:pPr algn="l"/>
            <a:r>
              <a:rPr lang="da-DK" sz="2600" b="1" dirty="0">
                <a:solidFill>
                  <a:srgbClr val="0000FF"/>
                </a:solidFill>
                <a:latin typeface="Palatino Linotype" panose="02040502050505030304" pitchFamily="18" charset="0"/>
              </a:rPr>
              <a:t>.	</a:t>
            </a:r>
          </a:p>
          <a:p>
            <a:pPr algn="l"/>
            <a:r>
              <a:rPr lang="da-DK" sz="2600" b="1" dirty="0">
                <a:solidFill>
                  <a:srgbClr val="0000FF"/>
                </a:solidFill>
                <a:latin typeface="Palatino Linotype" panose="02040502050505030304" pitchFamily="18" charset="0"/>
              </a:rPr>
              <a:t>			</a:t>
            </a:r>
            <a:endParaRPr lang="da-DK" sz="2600" b="1" dirty="0">
              <a:solidFill>
                <a:srgbClr val="FF0000"/>
              </a:solidFill>
              <a:latin typeface="Palatino Linotype" panose="02040502050505030304" pitchFamily="18" charset="0"/>
            </a:endParaRPr>
          </a:p>
          <a:p>
            <a:pPr algn="l"/>
            <a:r>
              <a:rPr lang="da-DK" sz="2600" b="1" dirty="0">
                <a:solidFill>
                  <a:srgbClr val="0000FF"/>
                </a:solidFill>
                <a:latin typeface="Palatino Linotype" panose="02040502050505030304" pitchFamily="18" charset="0"/>
              </a:rPr>
              <a:t>.	</a:t>
            </a:r>
          </a:p>
          <a:p>
            <a:pPr algn="l"/>
            <a:r>
              <a:rPr lang="da-DK" sz="2600" b="1" dirty="0">
                <a:solidFill>
                  <a:srgbClr val="0000FF"/>
                </a:solidFill>
                <a:latin typeface="Palatino Linotype" panose="02040502050505030304" pitchFamily="18" charset="0"/>
              </a:rPr>
              <a:t>			</a:t>
            </a:r>
            <a:endParaRPr lang="da-DK" sz="2600" b="1" i="1" dirty="0">
              <a:solidFill>
                <a:srgbClr val="FF0000"/>
              </a:solidFill>
              <a:latin typeface="Palatino Linotype" panose="02040502050505030304" pitchFamily="18" charset="0"/>
            </a:endParaRPr>
          </a:p>
          <a:p>
            <a:pPr marL="342900" indent="-342900" algn="l">
              <a:buFontTx/>
              <a:buChar char="-"/>
            </a:pPr>
            <a:endParaRPr lang="da-DK" b="1" dirty="0">
              <a:solidFill>
                <a:srgbClr val="0000FF"/>
              </a:solidFill>
              <a:latin typeface="Palatino Linotype" panose="02040502050505030304" pitchFamily="18" charset="0"/>
            </a:endParaRPr>
          </a:p>
          <a:p>
            <a:endParaRPr lang="da-DK" sz="2400" b="1" dirty="0">
              <a:solidFill>
                <a:srgbClr val="0000FF"/>
              </a:solidFill>
              <a:latin typeface="Palatino Linotype" panose="02040502050505030304" pitchFamily="18" charset="0"/>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7203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63261" y="822385"/>
            <a:ext cx="12065479" cy="5029776"/>
          </a:xfrm>
        </p:spPr>
        <p:txBody>
          <a:bodyPr>
            <a:normAutofit fontScale="92500" lnSpcReduction="10000"/>
          </a:bodyPr>
          <a:lstStyle/>
          <a:p>
            <a:pPr algn="l"/>
            <a:r>
              <a:rPr lang="da-DK" sz="2800" b="1" dirty="0">
                <a:solidFill>
                  <a:srgbClr val="0000FF"/>
                </a:solidFill>
                <a:latin typeface="Palatino Linotype" panose="02040502050505030304" pitchFamily="18" charset="0"/>
              </a:rPr>
              <a:t>Redskaber for at opnå højere og mere differentieret egenfinansiering:</a:t>
            </a:r>
            <a:endParaRPr lang="da-DK" sz="1100" b="1" dirty="0">
              <a:solidFill>
                <a:srgbClr val="0000FF"/>
              </a:solidFill>
              <a:latin typeface="Palatino Linotype" panose="02040502050505030304" pitchFamily="18" charset="0"/>
            </a:endParaRPr>
          </a:p>
          <a:p>
            <a:pPr algn="l"/>
            <a:endParaRPr lang="da-DK" sz="900" b="1" dirty="0">
              <a:solidFill>
                <a:srgbClr val="0000FF"/>
              </a:solidFill>
              <a:latin typeface="Palatino Linotype" panose="02040502050505030304" pitchFamily="18" charset="0"/>
            </a:endParaRPr>
          </a:p>
          <a:p>
            <a:pPr algn="l"/>
            <a:r>
              <a:rPr lang="da-DK" b="1" dirty="0">
                <a:solidFill>
                  <a:srgbClr val="0000FF"/>
                </a:solidFill>
                <a:latin typeface="Palatino Linotype" panose="02040502050505030304" pitchFamily="18" charset="0"/>
              </a:rPr>
              <a:t>- </a:t>
            </a:r>
            <a:r>
              <a:rPr lang="da-DK" sz="2600" b="1" dirty="0">
                <a:solidFill>
                  <a:srgbClr val="FF0000"/>
                </a:solidFill>
                <a:latin typeface="Palatino Linotype" panose="02040502050505030304" pitchFamily="18" charset="0"/>
              </a:rPr>
              <a:t>Partnerskab</a:t>
            </a:r>
            <a:r>
              <a:rPr lang="da-DK" sz="2600" b="1" dirty="0">
                <a:solidFill>
                  <a:srgbClr val="0000FF"/>
                </a:solidFill>
                <a:latin typeface="Palatino Linotype" panose="02040502050505030304" pitchFamily="18" charset="0"/>
              </a:rPr>
              <a:t>	tydeligt opdelt i sponsorer og partnere</a:t>
            </a:r>
          </a:p>
          <a:p>
            <a:pPr algn="l"/>
            <a:r>
              <a:rPr lang="da-DK" sz="2600" b="1" dirty="0">
                <a:solidFill>
                  <a:srgbClr val="0000FF"/>
                </a:solidFill>
                <a:latin typeface="Palatino Linotype" panose="02040502050505030304" pitchFamily="18" charset="0"/>
              </a:rPr>
              <a:t>			</a:t>
            </a:r>
            <a:r>
              <a:rPr lang="da-DK" sz="2600" b="1" i="1" dirty="0">
                <a:solidFill>
                  <a:srgbClr val="FF0000"/>
                </a:solidFill>
                <a:latin typeface="Palatino Linotype" panose="02040502050505030304" pitchFamily="18" charset="0"/>
              </a:rPr>
              <a:t>hotel og restaurant, taxi og regionens store virksomheder</a:t>
            </a:r>
          </a:p>
          <a:p>
            <a:pPr algn="l"/>
            <a:r>
              <a:rPr lang="da-DK" sz="2600" b="1" dirty="0">
                <a:solidFill>
                  <a:srgbClr val="0000FF"/>
                </a:solidFill>
                <a:latin typeface="Palatino Linotype" panose="02040502050505030304" pitchFamily="18" charset="0"/>
              </a:rPr>
              <a:t>- </a:t>
            </a:r>
            <a:r>
              <a:rPr lang="da-DK" sz="2600" b="1" dirty="0">
                <a:solidFill>
                  <a:srgbClr val="FF0000"/>
                </a:solidFill>
                <a:latin typeface="Palatino Linotype" panose="02040502050505030304" pitchFamily="18" charset="0"/>
              </a:rPr>
              <a:t>Businessplaner</a:t>
            </a:r>
            <a:r>
              <a:rPr lang="da-DK" sz="2600" b="1" dirty="0">
                <a:solidFill>
                  <a:srgbClr val="0000FF"/>
                </a:solidFill>
                <a:latin typeface="Palatino Linotype" panose="02040502050505030304" pitchFamily="18" charset="0"/>
              </a:rPr>
              <a:t>	for alle enheder med tydelige økonomiske mål</a:t>
            </a:r>
          </a:p>
          <a:p>
            <a:pPr algn="l"/>
            <a:r>
              <a:rPr lang="da-DK" sz="2600" b="1" dirty="0">
                <a:solidFill>
                  <a:srgbClr val="0000FF"/>
                </a:solidFill>
                <a:latin typeface="Palatino Linotype" panose="02040502050505030304" pitchFamily="18" charset="0"/>
              </a:rPr>
              <a:t>			</a:t>
            </a:r>
            <a:r>
              <a:rPr lang="da-DK" sz="2600" b="1" i="1" dirty="0">
                <a:solidFill>
                  <a:srgbClr val="FF0000"/>
                </a:solidFill>
                <a:latin typeface="Palatino Linotype" panose="02040502050505030304" pitchFamily="18" charset="0"/>
              </a:rPr>
              <a:t>butik, café, restaurant, vandrerhjem, opdragsvirksomhed, osv. </a:t>
            </a:r>
          </a:p>
          <a:p>
            <a:pPr algn="l"/>
            <a:r>
              <a:rPr lang="da-DK" sz="2600" b="1" dirty="0">
                <a:solidFill>
                  <a:srgbClr val="0000FF"/>
                </a:solidFill>
                <a:latin typeface="Palatino Linotype" panose="02040502050505030304" pitchFamily="18" charset="0"/>
              </a:rPr>
              <a:t>- </a:t>
            </a:r>
            <a:r>
              <a:rPr lang="da-DK" sz="2600" b="1" dirty="0">
                <a:solidFill>
                  <a:srgbClr val="FF0000"/>
                </a:solidFill>
                <a:latin typeface="Palatino Linotype" panose="02040502050505030304" pitchFamily="18" charset="0"/>
              </a:rPr>
              <a:t>Forretningschef</a:t>
            </a:r>
            <a:r>
              <a:rPr lang="da-DK" sz="2600" b="1" dirty="0">
                <a:solidFill>
                  <a:srgbClr val="0000FF"/>
                </a:solidFill>
                <a:latin typeface="Palatino Linotype" panose="02040502050505030304" pitchFamily="18" charset="0"/>
              </a:rPr>
              <a:t>	rekruttere direkte fra erhvervslivet</a:t>
            </a:r>
          </a:p>
          <a:p>
            <a:pPr algn="l"/>
            <a:r>
              <a:rPr lang="da-DK" sz="2600" b="1" dirty="0">
                <a:solidFill>
                  <a:srgbClr val="0000FF"/>
                </a:solidFill>
                <a:latin typeface="Palatino Linotype" panose="02040502050505030304" pitchFamily="18" charset="0"/>
              </a:rPr>
              <a:t>			</a:t>
            </a:r>
            <a:r>
              <a:rPr lang="da-DK" sz="2600" b="1" i="1" dirty="0">
                <a:solidFill>
                  <a:srgbClr val="FF0000"/>
                </a:solidFill>
                <a:latin typeface="Palatino Linotype" panose="02040502050505030304" pitchFamily="18" charset="0"/>
              </a:rPr>
              <a:t>ansætte efter anbefaling fra lokalt erhvervsliv</a:t>
            </a:r>
          </a:p>
          <a:p>
            <a:pPr algn="l"/>
            <a:r>
              <a:rPr lang="da-DK" sz="2600" b="1" dirty="0">
                <a:solidFill>
                  <a:srgbClr val="0000FF"/>
                </a:solidFill>
                <a:latin typeface="Palatino Linotype" panose="02040502050505030304" pitchFamily="18" charset="0"/>
              </a:rPr>
              <a:t>- </a:t>
            </a:r>
            <a:r>
              <a:rPr lang="da-DK" sz="2600" b="1" dirty="0">
                <a:solidFill>
                  <a:srgbClr val="FF0000"/>
                </a:solidFill>
                <a:latin typeface="Palatino Linotype" panose="02040502050505030304" pitchFamily="18" charset="0"/>
              </a:rPr>
              <a:t>Uddannelse</a:t>
            </a:r>
            <a:r>
              <a:rPr lang="da-DK" sz="2600" b="1" dirty="0">
                <a:solidFill>
                  <a:srgbClr val="0000FF"/>
                </a:solidFill>
                <a:latin typeface="Palatino Linotype" panose="02040502050505030304" pitchFamily="18" charset="0"/>
              </a:rPr>
              <a:t>	for al personale samt specifikt for arbejdsledere og chefer</a:t>
            </a:r>
          </a:p>
          <a:p>
            <a:pPr algn="l"/>
            <a:r>
              <a:rPr lang="da-DK" sz="2600" b="1" dirty="0">
                <a:solidFill>
                  <a:srgbClr val="0000FF"/>
                </a:solidFill>
                <a:latin typeface="Palatino Linotype" panose="02040502050505030304" pitchFamily="18" charset="0"/>
              </a:rPr>
              <a:t>			</a:t>
            </a:r>
            <a:r>
              <a:rPr lang="da-DK" sz="2600" b="1" i="1" dirty="0">
                <a:solidFill>
                  <a:srgbClr val="FF0000"/>
                </a:solidFill>
                <a:latin typeface="Palatino Linotype" panose="02040502050505030304" pitchFamily="18" charset="0"/>
              </a:rPr>
              <a:t>både om virksomhedsøkonomi og holdningsudvikling</a:t>
            </a:r>
            <a:endParaRPr lang="da-DK" sz="2600" b="1" dirty="0">
              <a:solidFill>
                <a:srgbClr val="FF0000"/>
              </a:solidFill>
              <a:latin typeface="Palatino Linotype" panose="02040502050505030304" pitchFamily="18" charset="0"/>
            </a:endParaRPr>
          </a:p>
          <a:p>
            <a:pPr algn="l"/>
            <a:r>
              <a:rPr lang="da-DK" sz="2600" b="1" dirty="0">
                <a:solidFill>
                  <a:srgbClr val="0000FF"/>
                </a:solidFill>
                <a:latin typeface="Palatino Linotype" panose="02040502050505030304" pitchFamily="18" charset="0"/>
              </a:rPr>
              <a:t>.	</a:t>
            </a:r>
          </a:p>
          <a:p>
            <a:pPr algn="l"/>
            <a:r>
              <a:rPr lang="da-DK" sz="2600" b="1" dirty="0">
                <a:solidFill>
                  <a:srgbClr val="0000FF"/>
                </a:solidFill>
                <a:latin typeface="Palatino Linotype" panose="02040502050505030304" pitchFamily="18" charset="0"/>
              </a:rPr>
              <a:t>			</a:t>
            </a:r>
            <a:endParaRPr lang="da-DK" sz="2600" b="1" i="1" dirty="0">
              <a:solidFill>
                <a:srgbClr val="FF0000"/>
              </a:solidFill>
              <a:latin typeface="Palatino Linotype" panose="02040502050505030304" pitchFamily="18" charset="0"/>
            </a:endParaRPr>
          </a:p>
          <a:p>
            <a:pPr marL="342900" indent="-342900" algn="l">
              <a:buFontTx/>
              <a:buChar char="-"/>
            </a:pPr>
            <a:endParaRPr lang="da-DK" b="1" dirty="0">
              <a:solidFill>
                <a:srgbClr val="0000FF"/>
              </a:solidFill>
              <a:latin typeface="Palatino Linotype" panose="02040502050505030304" pitchFamily="18" charset="0"/>
            </a:endParaRPr>
          </a:p>
          <a:p>
            <a:endParaRPr lang="da-DK" sz="2400" b="1" dirty="0">
              <a:solidFill>
                <a:srgbClr val="0000FF"/>
              </a:solidFill>
              <a:latin typeface="Palatino Linotype" panose="02040502050505030304" pitchFamily="18" charset="0"/>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86425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63261" y="822385"/>
            <a:ext cx="12065479" cy="5029776"/>
          </a:xfrm>
        </p:spPr>
        <p:txBody>
          <a:bodyPr>
            <a:normAutofit fontScale="92500" lnSpcReduction="10000"/>
          </a:bodyPr>
          <a:lstStyle/>
          <a:p>
            <a:pPr algn="l"/>
            <a:r>
              <a:rPr lang="da-DK" sz="2800" b="1" dirty="0">
                <a:solidFill>
                  <a:srgbClr val="0000FF"/>
                </a:solidFill>
                <a:latin typeface="Palatino Linotype" panose="02040502050505030304" pitchFamily="18" charset="0"/>
              </a:rPr>
              <a:t>Redskaber for at opnå højere og mere differentieret egenfinansiering:</a:t>
            </a:r>
            <a:endParaRPr lang="da-DK" sz="1100" b="1" dirty="0">
              <a:solidFill>
                <a:srgbClr val="0000FF"/>
              </a:solidFill>
              <a:latin typeface="Palatino Linotype" panose="02040502050505030304" pitchFamily="18" charset="0"/>
            </a:endParaRPr>
          </a:p>
          <a:p>
            <a:pPr algn="l"/>
            <a:endParaRPr lang="da-DK" sz="900" b="1" dirty="0">
              <a:solidFill>
                <a:srgbClr val="0000FF"/>
              </a:solidFill>
              <a:latin typeface="Palatino Linotype" panose="02040502050505030304" pitchFamily="18" charset="0"/>
            </a:endParaRPr>
          </a:p>
          <a:p>
            <a:pPr algn="l"/>
            <a:r>
              <a:rPr lang="da-DK" b="1" dirty="0">
                <a:solidFill>
                  <a:srgbClr val="0000FF"/>
                </a:solidFill>
                <a:latin typeface="Palatino Linotype" panose="02040502050505030304" pitchFamily="18" charset="0"/>
              </a:rPr>
              <a:t>- </a:t>
            </a:r>
            <a:r>
              <a:rPr lang="da-DK" sz="2600" b="1" dirty="0">
                <a:solidFill>
                  <a:srgbClr val="FF0000"/>
                </a:solidFill>
                <a:latin typeface="Palatino Linotype" panose="02040502050505030304" pitchFamily="18" charset="0"/>
              </a:rPr>
              <a:t>Partnerskab</a:t>
            </a:r>
            <a:r>
              <a:rPr lang="da-DK" sz="2600" b="1" dirty="0">
                <a:solidFill>
                  <a:srgbClr val="0000FF"/>
                </a:solidFill>
                <a:latin typeface="Palatino Linotype" panose="02040502050505030304" pitchFamily="18" charset="0"/>
              </a:rPr>
              <a:t>	tydeligt opdelt i sponsorer og partnere</a:t>
            </a:r>
          </a:p>
          <a:p>
            <a:pPr algn="l"/>
            <a:r>
              <a:rPr lang="da-DK" sz="2600" b="1" dirty="0">
                <a:solidFill>
                  <a:srgbClr val="0000FF"/>
                </a:solidFill>
                <a:latin typeface="Palatino Linotype" panose="02040502050505030304" pitchFamily="18" charset="0"/>
              </a:rPr>
              <a:t>			</a:t>
            </a:r>
            <a:r>
              <a:rPr lang="da-DK" sz="2600" b="1" i="1" dirty="0">
                <a:solidFill>
                  <a:srgbClr val="FF0000"/>
                </a:solidFill>
                <a:latin typeface="Palatino Linotype" panose="02040502050505030304" pitchFamily="18" charset="0"/>
              </a:rPr>
              <a:t>hotel og restaurant, taxi og regionens store virksomheder</a:t>
            </a:r>
          </a:p>
          <a:p>
            <a:pPr algn="l"/>
            <a:r>
              <a:rPr lang="da-DK" sz="2600" b="1" dirty="0">
                <a:solidFill>
                  <a:srgbClr val="0000FF"/>
                </a:solidFill>
                <a:latin typeface="Palatino Linotype" panose="02040502050505030304" pitchFamily="18" charset="0"/>
              </a:rPr>
              <a:t>- </a:t>
            </a:r>
            <a:r>
              <a:rPr lang="da-DK" sz="2600" b="1" dirty="0">
                <a:solidFill>
                  <a:srgbClr val="FF0000"/>
                </a:solidFill>
                <a:latin typeface="Palatino Linotype" panose="02040502050505030304" pitchFamily="18" charset="0"/>
              </a:rPr>
              <a:t>Businessplaner</a:t>
            </a:r>
            <a:r>
              <a:rPr lang="da-DK" sz="2600" b="1" dirty="0">
                <a:solidFill>
                  <a:srgbClr val="0000FF"/>
                </a:solidFill>
                <a:latin typeface="Palatino Linotype" panose="02040502050505030304" pitchFamily="18" charset="0"/>
              </a:rPr>
              <a:t>	for alle enheder med tydelige økonomiske mål</a:t>
            </a:r>
          </a:p>
          <a:p>
            <a:pPr algn="l"/>
            <a:r>
              <a:rPr lang="da-DK" sz="2600" b="1" dirty="0">
                <a:solidFill>
                  <a:srgbClr val="0000FF"/>
                </a:solidFill>
                <a:latin typeface="Palatino Linotype" panose="02040502050505030304" pitchFamily="18" charset="0"/>
              </a:rPr>
              <a:t>			</a:t>
            </a:r>
            <a:r>
              <a:rPr lang="da-DK" sz="2600" b="1" i="1" dirty="0">
                <a:solidFill>
                  <a:srgbClr val="FF0000"/>
                </a:solidFill>
                <a:latin typeface="Palatino Linotype" panose="02040502050505030304" pitchFamily="18" charset="0"/>
              </a:rPr>
              <a:t>butik, café, restaurant, vandrerhjem, opdragsvirksomhed, osv. </a:t>
            </a:r>
          </a:p>
          <a:p>
            <a:pPr algn="l"/>
            <a:r>
              <a:rPr lang="da-DK" sz="2600" b="1" dirty="0">
                <a:solidFill>
                  <a:srgbClr val="0000FF"/>
                </a:solidFill>
                <a:latin typeface="Palatino Linotype" panose="02040502050505030304" pitchFamily="18" charset="0"/>
              </a:rPr>
              <a:t>- </a:t>
            </a:r>
            <a:r>
              <a:rPr lang="da-DK" sz="2600" b="1" dirty="0">
                <a:solidFill>
                  <a:srgbClr val="FF0000"/>
                </a:solidFill>
                <a:latin typeface="Palatino Linotype" panose="02040502050505030304" pitchFamily="18" charset="0"/>
              </a:rPr>
              <a:t>Forretningschef</a:t>
            </a:r>
            <a:r>
              <a:rPr lang="da-DK" sz="2600" b="1" dirty="0">
                <a:solidFill>
                  <a:srgbClr val="0000FF"/>
                </a:solidFill>
                <a:latin typeface="Palatino Linotype" panose="02040502050505030304" pitchFamily="18" charset="0"/>
              </a:rPr>
              <a:t>	rekruttere direkte fra erhvervslivet</a:t>
            </a:r>
          </a:p>
          <a:p>
            <a:pPr algn="l"/>
            <a:r>
              <a:rPr lang="da-DK" sz="2600" b="1" dirty="0">
                <a:solidFill>
                  <a:srgbClr val="0000FF"/>
                </a:solidFill>
                <a:latin typeface="Palatino Linotype" panose="02040502050505030304" pitchFamily="18" charset="0"/>
              </a:rPr>
              <a:t>			</a:t>
            </a:r>
            <a:r>
              <a:rPr lang="da-DK" sz="2600" b="1" i="1" dirty="0">
                <a:solidFill>
                  <a:srgbClr val="FF0000"/>
                </a:solidFill>
                <a:latin typeface="Palatino Linotype" panose="02040502050505030304" pitchFamily="18" charset="0"/>
              </a:rPr>
              <a:t>ansætte efter anbefaling fra lokalt erhvervsliv</a:t>
            </a:r>
          </a:p>
          <a:p>
            <a:pPr algn="l"/>
            <a:r>
              <a:rPr lang="da-DK" sz="2600" b="1" dirty="0">
                <a:solidFill>
                  <a:srgbClr val="0000FF"/>
                </a:solidFill>
                <a:latin typeface="Palatino Linotype" panose="02040502050505030304" pitchFamily="18" charset="0"/>
              </a:rPr>
              <a:t>- </a:t>
            </a:r>
            <a:r>
              <a:rPr lang="da-DK" sz="2600" b="1" dirty="0">
                <a:solidFill>
                  <a:srgbClr val="FF0000"/>
                </a:solidFill>
                <a:latin typeface="Palatino Linotype" panose="02040502050505030304" pitchFamily="18" charset="0"/>
              </a:rPr>
              <a:t>Uddannelse</a:t>
            </a:r>
            <a:r>
              <a:rPr lang="da-DK" sz="2600" b="1" dirty="0">
                <a:solidFill>
                  <a:srgbClr val="0000FF"/>
                </a:solidFill>
                <a:latin typeface="Palatino Linotype" panose="02040502050505030304" pitchFamily="18" charset="0"/>
              </a:rPr>
              <a:t>	for al personale samt specifikt for arbejdsledere og chefer</a:t>
            </a:r>
          </a:p>
          <a:p>
            <a:pPr algn="l"/>
            <a:r>
              <a:rPr lang="da-DK" sz="2600" b="1" dirty="0">
                <a:solidFill>
                  <a:srgbClr val="0000FF"/>
                </a:solidFill>
                <a:latin typeface="Palatino Linotype" panose="02040502050505030304" pitchFamily="18" charset="0"/>
              </a:rPr>
              <a:t>			</a:t>
            </a:r>
            <a:r>
              <a:rPr lang="da-DK" sz="2600" b="1" i="1" dirty="0">
                <a:solidFill>
                  <a:srgbClr val="FF0000"/>
                </a:solidFill>
                <a:latin typeface="Palatino Linotype" panose="02040502050505030304" pitchFamily="18" charset="0"/>
              </a:rPr>
              <a:t>både om virksomhedsøkonomi og holdningsudvikling</a:t>
            </a:r>
            <a:endParaRPr lang="da-DK" sz="2600" b="1" dirty="0">
              <a:solidFill>
                <a:srgbClr val="FF0000"/>
              </a:solidFill>
              <a:latin typeface="Palatino Linotype" panose="02040502050505030304" pitchFamily="18" charset="0"/>
            </a:endParaRPr>
          </a:p>
          <a:p>
            <a:pPr algn="l"/>
            <a:r>
              <a:rPr lang="da-DK" sz="2600" b="1" dirty="0">
                <a:solidFill>
                  <a:srgbClr val="0000FF"/>
                </a:solidFill>
                <a:latin typeface="Palatino Linotype" panose="02040502050505030304" pitchFamily="18" charset="0"/>
              </a:rPr>
              <a:t>- </a:t>
            </a:r>
            <a:r>
              <a:rPr lang="da-DK" sz="2600" b="1" dirty="0">
                <a:solidFill>
                  <a:srgbClr val="FF0000"/>
                </a:solidFill>
                <a:latin typeface="Palatino Linotype" panose="02040502050505030304" pitchFamily="18" charset="0"/>
              </a:rPr>
              <a:t>Organisation</a:t>
            </a:r>
            <a:r>
              <a:rPr lang="da-DK" sz="2600" b="1" dirty="0">
                <a:solidFill>
                  <a:srgbClr val="0000FF"/>
                </a:solidFill>
                <a:latin typeface="Palatino Linotype" panose="02040502050505030304" pitchFamily="18" charset="0"/>
              </a:rPr>
              <a:t>	vedtægtsændring så styrelsen fik nye kompetencer ind</a:t>
            </a:r>
          </a:p>
          <a:p>
            <a:pPr algn="l"/>
            <a:r>
              <a:rPr lang="da-DK" sz="2600" b="1" dirty="0">
                <a:solidFill>
                  <a:srgbClr val="0000FF"/>
                </a:solidFill>
                <a:latin typeface="Palatino Linotype" panose="02040502050505030304" pitchFamily="18" charset="0"/>
              </a:rPr>
              <a:t>			</a:t>
            </a:r>
            <a:r>
              <a:rPr lang="da-DK" sz="2600" b="1" i="1" dirty="0">
                <a:solidFill>
                  <a:srgbClr val="FF0000"/>
                </a:solidFill>
                <a:latin typeface="Palatino Linotype" panose="02040502050505030304" pitchFamily="18" charset="0"/>
              </a:rPr>
              <a:t>kombinere kompetence, engagement og anseelse</a:t>
            </a:r>
          </a:p>
          <a:p>
            <a:pPr marL="342900" indent="-342900" algn="l">
              <a:buFontTx/>
              <a:buChar char="-"/>
            </a:pPr>
            <a:endParaRPr lang="da-DK" b="1" dirty="0">
              <a:solidFill>
                <a:srgbClr val="0000FF"/>
              </a:solidFill>
              <a:latin typeface="Palatino Linotype" panose="02040502050505030304" pitchFamily="18" charset="0"/>
            </a:endParaRPr>
          </a:p>
          <a:p>
            <a:endParaRPr lang="da-DK" sz="2400" b="1" dirty="0">
              <a:solidFill>
                <a:srgbClr val="0000FF"/>
              </a:solidFill>
              <a:latin typeface="Palatino Linotype" panose="02040502050505030304" pitchFamily="18" charset="0"/>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328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lstStyle/>
          <a:p>
            <a:pPr algn="l"/>
            <a:endParaRPr lang="en-GB" b="1" dirty="0">
              <a:solidFill>
                <a:srgbClr val="0000FF"/>
              </a:solidFill>
              <a:latin typeface="Palatino Linotype" panose="02040502050505030304" pitchFamily="18" charset="0"/>
            </a:endParaRPr>
          </a:p>
          <a:p>
            <a:pPr algn="l"/>
            <a:r>
              <a:rPr lang="en-GB" sz="3200" b="1" dirty="0">
                <a:solidFill>
                  <a:srgbClr val="0000FF"/>
                </a:solidFill>
                <a:latin typeface="Palatino Linotype" panose="02040502050505030304" pitchFamily="18" charset="0"/>
              </a:rPr>
              <a:t>Men </a:t>
            </a:r>
            <a:r>
              <a:rPr lang="en-GB" sz="3200" b="1" dirty="0" err="1">
                <a:solidFill>
                  <a:srgbClr val="0000FF"/>
                </a:solidFill>
                <a:latin typeface="Palatino Linotype" panose="02040502050505030304" pitchFamily="18" charset="0"/>
              </a:rPr>
              <a:t>disse</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redskaber</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er</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ikke</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nok</a:t>
            </a:r>
            <a:r>
              <a:rPr lang="en-GB" sz="3200" b="1" dirty="0">
                <a:solidFill>
                  <a:srgbClr val="0000FF"/>
                </a:solidFill>
                <a:latin typeface="Palatino Linotype" panose="02040502050505030304" pitchFamily="18" charset="0"/>
              </a:rPr>
              <a:t>! </a:t>
            </a:r>
          </a:p>
          <a:p>
            <a:pPr algn="l"/>
            <a:r>
              <a:rPr lang="en-GB" sz="3200" b="1" dirty="0">
                <a:solidFill>
                  <a:srgbClr val="0000FF"/>
                </a:solidFill>
                <a:latin typeface="Palatino Linotype" panose="02040502050505030304" pitchFamily="18" charset="0"/>
              </a:rPr>
              <a:t>Der </a:t>
            </a:r>
            <a:r>
              <a:rPr lang="en-GB" sz="3200" b="1" dirty="0" err="1">
                <a:solidFill>
                  <a:srgbClr val="0000FF"/>
                </a:solidFill>
                <a:latin typeface="Palatino Linotype" panose="02040502050505030304" pitchFamily="18" charset="0"/>
              </a:rPr>
              <a:t>behøves</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markeringer</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og</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nogle</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strategiske</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valg</a:t>
            </a:r>
            <a:r>
              <a:rPr lang="en-GB" sz="3200" b="1" dirty="0">
                <a:solidFill>
                  <a:srgbClr val="0000FF"/>
                </a:solidFill>
                <a:latin typeface="Palatino Linotype" panose="02040502050505030304" pitchFamily="18" charset="0"/>
              </a:rPr>
              <a:t>. </a:t>
            </a:r>
          </a:p>
          <a:p>
            <a:pPr algn="l"/>
            <a:endParaRPr lang="en-GB" b="1" dirty="0">
              <a:solidFill>
                <a:srgbClr val="0000FF"/>
              </a:solidFill>
            </a:endParaRPr>
          </a:p>
          <a:p>
            <a:pPr algn="l"/>
            <a:endParaRPr lang="en-GB" sz="2400" b="1" dirty="0">
              <a:solidFill>
                <a:srgbClr val="0000FF"/>
              </a:solidFill>
            </a:endParaRPr>
          </a:p>
          <a:p>
            <a:pPr algn="l"/>
            <a:endParaRPr lang="en-GB" b="1" dirty="0">
              <a:solidFill>
                <a:srgbClr val="0000FF"/>
              </a:solidFill>
            </a:endParaRPr>
          </a:p>
          <a:p>
            <a:endParaRPr lang="en-GB"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92777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lstStyle/>
          <a:p>
            <a:pPr algn="l"/>
            <a:endParaRPr lang="en-GB" b="1" dirty="0">
              <a:solidFill>
                <a:srgbClr val="0000FF"/>
              </a:solidFill>
              <a:latin typeface="Palatino Linotype" panose="02040502050505030304" pitchFamily="18" charset="0"/>
            </a:endParaRPr>
          </a:p>
          <a:p>
            <a:pPr algn="l"/>
            <a:r>
              <a:rPr lang="en-GB" sz="3200" b="1" dirty="0">
                <a:solidFill>
                  <a:srgbClr val="0000FF"/>
                </a:solidFill>
                <a:latin typeface="Palatino Linotype" panose="02040502050505030304" pitchFamily="18" charset="0"/>
              </a:rPr>
              <a:t>Men </a:t>
            </a:r>
            <a:r>
              <a:rPr lang="en-GB" sz="3200" b="1" dirty="0" err="1">
                <a:solidFill>
                  <a:srgbClr val="0000FF"/>
                </a:solidFill>
                <a:latin typeface="Palatino Linotype" panose="02040502050505030304" pitchFamily="18" charset="0"/>
              </a:rPr>
              <a:t>disse</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redskaber</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er</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ikke</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nok</a:t>
            </a:r>
            <a:r>
              <a:rPr lang="en-GB" sz="3200" b="1" dirty="0">
                <a:solidFill>
                  <a:srgbClr val="0000FF"/>
                </a:solidFill>
                <a:latin typeface="Palatino Linotype" panose="02040502050505030304" pitchFamily="18" charset="0"/>
              </a:rPr>
              <a:t>! </a:t>
            </a:r>
          </a:p>
          <a:p>
            <a:pPr algn="l"/>
            <a:r>
              <a:rPr lang="en-GB" sz="3200" b="1" dirty="0">
                <a:solidFill>
                  <a:srgbClr val="0000FF"/>
                </a:solidFill>
                <a:latin typeface="Palatino Linotype" panose="02040502050505030304" pitchFamily="18" charset="0"/>
              </a:rPr>
              <a:t>Der </a:t>
            </a:r>
            <a:r>
              <a:rPr lang="en-GB" sz="3200" b="1" dirty="0" err="1">
                <a:solidFill>
                  <a:srgbClr val="0000FF"/>
                </a:solidFill>
                <a:latin typeface="Palatino Linotype" panose="02040502050505030304" pitchFamily="18" charset="0"/>
              </a:rPr>
              <a:t>behøves</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markeringer</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og</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nogle</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strategiske</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valg</a:t>
            </a:r>
            <a:r>
              <a:rPr lang="en-GB" sz="3200" b="1" dirty="0">
                <a:solidFill>
                  <a:srgbClr val="0000FF"/>
                </a:solidFill>
                <a:latin typeface="Palatino Linotype" panose="02040502050505030304" pitchFamily="18" charset="0"/>
              </a:rPr>
              <a:t>. </a:t>
            </a:r>
          </a:p>
          <a:p>
            <a:pPr algn="l"/>
            <a:r>
              <a:rPr lang="en-GB" sz="3200" b="1" i="1" u="sng" dirty="0">
                <a:solidFill>
                  <a:srgbClr val="FF0000"/>
                </a:solidFill>
                <a:latin typeface="Palatino Linotype" panose="02040502050505030304" pitchFamily="18" charset="0"/>
              </a:rPr>
              <a:t>Mine </a:t>
            </a:r>
            <a:r>
              <a:rPr lang="en-GB" sz="3200" b="1" i="1" u="sng" dirty="0" err="1">
                <a:solidFill>
                  <a:srgbClr val="FF0000"/>
                </a:solidFill>
                <a:latin typeface="Palatino Linotype" panose="02040502050505030304" pitchFamily="18" charset="0"/>
              </a:rPr>
              <a:t>valg</a:t>
            </a:r>
            <a:r>
              <a:rPr lang="en-GB" sz="3200" b="1" i="1" u="sng" dirty="0">
                <a:solidFill>
                  <a:srgbClr val="FF0000"/>
                </a:solidFill>
                <a:latin typeface="Palatino Linotype" panose="02040502050505030304" pitchFamily="18" charset="0"/>
              </a:rPr>
              <a:t>:</a:t>
            </a:r>
          </a:p>
          <a:p>
            <a:pPr algn="l"/>
            <a:endParaRPr lang="en-GB" b="1" dirty="0">
              <a:solidFill>
                <a:srgbClr val="0000FF"/>
              </a:solidFill>
            </a:endParaRPr>
          </a:p>
          <a:p>
            <a:pPr algn="l"/>
            <a:endParaRPr lang="en-GB" sz="2400" b="1" dirty="0">
              <a:solidFill>
                <a:srgbClr val="0000FF"/>
              </a:solidFill>
            </a:endParaRPr>
          </a:p>
          <a:p>
            <a:pPr algn="l"/>
            <a:endParaRPr lang="en-GB" b="1" dirty="0">
              <a:solidFill>
                <a:srgbClr val="0000FF"/>
              </a:solidFill>
            </a:endParaRPr>
          </a:p>
          <a:p>
            <a:endParaRPr lang="en-GB"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05889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lstStyle/>
          <a:p>
            <a:pPr algn="l"/>
            <a:endParaRPr lang="en-GB" b="1" dirty="0">
              <a:solidFill>
                <a:srgbClr val="0000FF"/>
              </a:solidFill>
              <a:latin typeface="Palatino Linotype" panose="02040502050505030304" pitchFamily="18" charset="0"/>
            </a:endParaRPr>
          </a:p>
          <a:p>
            <a:pPr algn="l"/>
            <a:r>
              <a:rPr lang="en-GB" sz="3200" b="1" dirty="0">
                <a:solidFill>
                  <a:srgbClr val="0000FF"/>
                </a:solidFill>
                <a:latin typeface="Palatino Linotype" panose="02040502050505030304" pitchFamily="18" charset="0"/>
              </a:rPr>
              <a:t>Men </a:t>
            </a:r>
            <a:r>
              <a:rPr lang="en-GB" sz="3200" b="1" dirty="0" err="1">
                <a:solidFill>
                  <a:srgbClr val="0000FF"/>
                </a:solidFill>
                <a:latin typeface="Palatino Linotype" panose="02040502050505030304" pitchFamily="18" charset="0"/>
              </a:rPr>
              <a:t>disse</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redskaber</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er</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ikke</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nok</a:t>
            </a:r>
            <a:r>
              <a:rPr lang="en-GB" sz="3200" b="1" dirty="0">
                <a:solidFill>
                  <a:srgbClr val="0000FF"/>
                </a:solidFill>
                <a:latin typeface="Palatino Linotype" panose="02040502050505030304" pitchFamily="18" charset="0"/>
              </a:rPr>
              <a:t>! </a:t>
            </a:r>
          </a:p>
          <a:p>
            <a:pPr algn="l"/>
            <a:r>
              <a:rPr lang="en-GB" sz="3200" b="1" dirty="0">
                <a:solidFill>
                  <a:srgbClr val="0000FF"/>
                </a:solidFill>
                <a:latin typeface="Palatino Linotype" panose="02040502050505030304" pitchFamily="18" charset="0"/>
              </a:rPr>
              <a:t>Der </a:t>
            </a:r>
            <a:r>
              <a:rPr lang="en-GB" sz="3200" b="1" dirty="0" err="1">
                <a:solidFill>
                  <a:srgbClr val="0000FF"/>
                </a:solidFill>
                <a:latin typeface="Palatino Linotype" panose="02040502050505030304" pitchFamily="18" charset="0"/>
              </a:rPr>
              <a:t>behøves</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markeringer</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og</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nogle</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strategiske</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valg</a:t>
            </a:r>
            <a:r>
              <a:rPr lang="en-GB" sz="3200" b="1" dirty="0">
                <a:solidFill>
                  <a:srgbClr val="0000FF"/>
                </a:solidFill>
                <a:latin typeface="Palatino Linotype" panose="02040502050505030304" pitchFamily="18" charset="0"/>
              </a:rPr>
              <a:t>. </a:t>
            </a:r>
          </a:p>
          <a:p>
            <a:pPr algn="l"/>
            <a:r>
              <a:rPr lang="en-GB" sz="3200" b="1" i="1" u="sng" dirty="0">
                <a:solidFill>
                  <a:srgbClr val="FF0000"/>
                </a:solidFill>
                <a:latin typeface="Palatino Linotype" panose="02040502050505030304" pitchFamily="18" charset="0"/>
              </a:rPr>
              <a:t>Mine </a:t>
            </a:r>
            <a:r>
              <a:rPr lang="en-GB" sz="3200" b="1" i="1" u="sng" dirty="0" err="1">
                <a:solidFill>
                  <a:srgbClr val="FF0000"/>
                </a:solidFill>
                <a:latin typeface="Palatino Linotype" panose="02040502050505030304" pitchFamily="18" charset="0"/>
              </a:rPr>
              <a:t>valg</a:t>
            </a:r>
            <a:r>
              <a:rPr lang="en-GB" sz="3200" b="1" i="1" u="sng" dirty="0">
                <a:solidFill>
                  <a:srgbClr val="FF0000"/>
                </a:solidFill>
                <a:latin typeface="Palatino Linotype" panose="02040502050505030304" pitchFamily="18" charset="0"/>
              </a:rPr>
              <a:t>:</a:t>
            </a:r>
          </a:p>
          <a:p>
            <a:pPr algn="l"/>
            <a:endParaRPr lang="en-GB" sz="3200" b="1" i="1" u="sng" dirty="0">
              <a:solidFill>
                <a:srgbClr val="FF0000"/>
              </a:solidFill>
              <a:latin typeface="Palatino Linotype" panose="02040502050505030304" pitchFamily="18" charset="0"/>
            </a:endParaRPr>
          </a:p>
          <a:p>
            <a:pPr marL="342900" indent="-342900" algn="l">
              <a:buFontTx/>
              <a:buChar char="-"/>
            </a:pPr>
            <a:r>
              <a:rPr lang="en-GB" sz="3200" b="1" dirty="0" err="1">
                <a:solidFill>
                  <a:srgbClr val="0000FF"/>
                </a:solidFill>
                <a:latin typeface="Palatino Linotype" panose="02040502050505030304" pitchFamily="18" charset="0"/>
              </a:rPr>
              <a:t>Satse</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på</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Europæiske</a:t>
            </a:r>
            <a:r>
              <a:rPr lang="en-GB" sz="3200" b="1" dirty="0">
                <a:solidFill>
                  <a:srgbClr val="0000FF"/>
                </a:solidFill>
                <a:latin typeface="Palatino Linotype" panose="02040502050505030304" pitchFamily="18" charset="0"/>
              </a:rPr>
              <a:t> Union </a:t>
            </a:r>
            <a:r>
              <a:rPr lang="en-GB" sz="3200" b="1" dirty="0" err="1">
                <a:solidFill>
                  <a:srgbClr val="0000FF"/>
                </a:solidFill>
                <a:latin typeface="Palatino Linotype" panose="02040502050505030304" pitchFamily="18" charset="0"/>
              </a:rPr>
              <a:t>og</a:t>
            </a:r>
            <a:r>
              <a:rPr lang="en-GB" sz="3200" b="1" dirty="0">
                <a:solidFill>
                  <a:srgbClr val="0000FF"/>
                </a:solidFill>
                <a:latin typeface="Palatino Linotype" panose="02040502050505030304" pitchFamily="18" charset="0"/>
              </a:rPr>
              <a:t> Nordisk </a:t>
            </a:r>
            <a:r>
              <a:rPr lang="en-GB" sz="3200" b="1" dirty="0" err="1">
                <a:solidFill>
                  <a:srgbClr val="0000FF"/>
                </a:solidFill>
                <a:latin typeface="Palatino Linotype" panose="02040502050505030304" pitchFamily="18" charset="0"/>
              </a:rPr>
              <a:t>Råd</a:t>
            </a:r>
            <a:endParaRPr lang="en-GB" sz="3200" b="1" dirty="0">
              <a:solidFill>
                <a:srgbClr val="0000FF"/>
              </a:solidFill>
              <a:latin typeface="Palatino Linotype" panose="02040502050505030304" pitchFamily="18" charset="0"/>
            </a:endParaRPr>
          </a:p>
          <a:p>
            <a:pPr algn="l"/>
            <a:r>
              <a:rPr lang="en-GB" sz="3200" b="1" dirty="0">
                <a:solidFill>
                  <a:srgbClr val="FF0000"/>
                </a:solidFill>
                <a:latin typeface="Palatino Linotype" panose="02040502050505030304" pitchFamily="18" charset="0"/>
              </a:rPr>
              <a:t>   </a:t>
            </a:r>
            <a:r>
              <a:rPr lang="en-GB" sz="3200" b="1" i="1" dirty="0">
                <a:solidFill>
                  <a:srgbClr val="FF0000"/>
                </a:solidFill>
                <a:latin typeface="Palatino Linotype" panose="02040502050505030304" pitchFamily="18" charset="0"/>
              </a:rPr>
              <a:t>Jamtli </a:t>
            </a:r>
            <a:r>
              <a:rPr lang="en-GB" sz="3200" b="1" i="1" dirty="0" err="1">
                <a:solidFill>
                  <a:srgbClr val="FF0000"/>
                </a:solidFill>
                <a:latin typeface="Palatino Linotype" panose="02040502050505030304" pitchFamily="18" charset="0"/>
              </a:rPr>
              <a:t>blev</a:t>
            </a:r>
            <a:r>
              <a:rPr lang="en-GB" sz="3200" b="1" i="1" dirty="0">
                <a:solidFill>
                  <a:srgbClr val="FF0000"/>
                </a:solidFill>
                <a:latin typeface="Palatino Linotype" panose="02040502050505030304" pitchFamily="18" charset="0"/>
              </a:rPr>
              <a:t> ret </a:t>
            </a:r>
            <a:r>
              <a:rPr lang="en-GB" sz="3200" b="1" i="1" dirty="0" err="1">
                <a:solidFill>
                  <a:srgbClr val="FF0000"/>
                </a:solidFill>
                <a:latin typeface="Palatino Linotype" panose="02040502050505030304" pitchFamily="18" charset="0"/>
              </a:rPr>
              <a:t>dygtig</a:t>
            </a:r>
            <a:r>
              <a:rPr lang="en-GB" sz="3200" b="1" i="1" dirty="0">
                <a:solidFill>
                  <a:srgbClr val="FF0000"/>
                </a:solidFill>
                <a:latin typeface="Palatino Linotype" panose="02040502050505030304" pitchFamily="18" charset="0"/>
              </a:rPr>
              <a:t> </a:t>
            </a:r>
            <a:r>
              <a:rPr lang="en-GB" sz="3200" b="1" i="1" dirty="0" err="1">
                <a:solidFill>
                  <a:srgbClr val="FF0000"/>
                </a:solidFill>
                <a:latin typeface="Palatino Linotype" panose="02040502050505030304" pitchFamily="18" charset="0"/>
              </a:rPr>
              <a:t>på</a:t>
            </a:r>
            <a:r>
              <a:rPr lang="en-GB" sz="3200" b="1" i="1" dirty="0">
                <a:solidFill>
                  <a:srgbClr val="FF0000"/>
                </a:solidFill>
                <a:latin typeface="Palatino Linotype" panose="02040502050505030304" pitchFamily="18" charset="0"/>
              </a:rPr>
              <a:t> at </a:t>
            </a:r>
            <a:r>
              <a:rPr lang="en-GB" sz="3200" b="1" i="1" dirty="0" err="1">
                <a:solidFill>
                  <a:srgbClr val="FF0000"/>
                </a:solidFill>
                <a:latin typeface="Palatino Linotype" panose="02040502050505030304" pitchFamily="18" charset="0"/>
              </a:rPr>
              <a:t>få</a:t>
            </a:r>
            <a:r>
              <a:rPr lang="en-GB" sz="3200" b="1" i="1" dirty="0">
                <a:solidFill>
                  <a:srgbClr val="FF0000"/>
                </a:solidFill>
                <a:latin typeface="Palatino Linotype" panose="02040502050505030304" pitchFamily="18" charset="0"/>
              </a:rPr>
              <a:t> </a:t>
            </a:r>
            <a:r>
              <a:rPr lang="en-GB" sz="3200" b="1" i="1" dirty="0" err="1">
                <a:solidFill>
                  <a:srgbClr val="FF0000"/>
                </a:solidFill>
                <a:latin typeface="Palatino Linotype" panose="02040502050505030304" pitchFamily="18" charset="0"/>
              </a:rPr>
              <a:t>penge</a:t>
            </a:r>
            <a:r>
              <a:rPr lang="en-GB" sz="3200" b="1" i="1" dirty="0">
                <a:solidFill>
                  <a:srgbClr val="FF0000"/>
                </a:solidFill>
                <a:latin typeface="Palatino Linotype" panose="02040502050505030304" pitchFamily="18" charset="0"/>
              </a:rPr>
              <a:t> </a:t>
            </a:r>
            <a:r>
              <a:rPr lang="en-GB" sz="3200" b="1" i="1" dirty="0" err="1">
                <a:solidFill>
                  <a:srgbClr val="FF0000"/>
                </a:solidFill>
                <a:latin typeface="Palatino Linotype" panose="02040502050505030304" pitchFamily="18" charset="0"/>
              </a:rPr>
              <a:t>hjem</a:t>
            </a:r>
            <a:r>
              <a:rPr lang="en-GB" sz="3200" b="1" i="1" dirty="0">
                <a:solidFill>
                  <a:srgbClr val="FF0000"/>
                </a:solidFill>
                <a:latin typeface="Palatino Linotype" panose="02040502050505030304" pitchFamily="18" charset="0"/>
              </a:rPr>
              <a:t>……</a:t>
            </a:r>
          </a:p>
          <a:p>
            <a:pPr algn="l"/>
            <a:endParaRPr lang="en-GB" sz="2400" b="1" dirty="0">
              <a:solidFill>
                <a:srgbClr val="0000FF"/>
              </a:solidFill>
            </a:endParaRPr>
          </a:p>
          <a:p>
            <a:pPr algn="l"/>
            <a:endParaRPr lang="en-GB" b="1" dirty="0">
              <a:solidFill>
                <a:srgbClr val="0000FF"/>
              </a:solidFill>
            </a:endParaRPr>
          </a:p>
          <a:p>
            <a:endParaRPr lang="en-GB"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5543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lstStyle/>
          <a:p>
            <a:pPr algn="l"/>
            <a:endParaRPr lang="en-GB" b="1" dirty="0">
              <a:solidFill>
                <a:srgbClr val="0000FF"/>
              </a:solidFill>
              <a:latin typeface="Palatino Linotype" panose="02040502050505030304" pitchFamily="18" charset="0"/>
            </a:endParaRPr>
          </a:p>
          <a:p>
            <a:pPr algn="l"/>
            <a:r>
              <a:rPr lang="en-GB" sz="3200" b="1" dirty="0">
                <a:solidFill>
                  <a:srgbClr val="0000FF"/>
                </a:solidFill>
                <a:latin typeface="Palatino Linotype" panose="02040502050505030304" pitchFamily="18" charset="0"/>
              </a:rPr>
              <a:t>Men </a:t>
            </a:r>
            <a:r>
              <a:rPr lang="en-GB" sz="3200" b="1" dirty="0" err="1">
                <a:solidFill>
                  <a:srgbClr val="0000FF"/>
                </a:solidFill>
                <a:latin typeface="Palatino Linotype" panose="02040502050505030304" pitchFamily="18" charset="0"/>
              </a:rPr>
              <a:t>disse</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redskaber</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er</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ikke</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nok</a:t>
            </a:r>
            <a:r>
              <a:rPr lang="en-GB" sz="3200" b="1" dirty="0">
                <a:solidFill>
                  <a:srgbClr val="0000FF"/>
                </a:solidFill>
                <a:latin typeface="Palatino Linotype" panose="02040502050505030304" pitchFamily="18" charset="0"/>
              </a:rPr>
              <a:t>! </a:t>
            </a:r>
          </a:p>
          <a:p>
            <a:pPr algn="l"/>
            <a:r>
              <a:rPr lang="en-GB" sz="3200" b="1" dirty="0">
                <a:solidFill>
                  <a:srgbClr val="0000FF"/>
                </a:solidFill>
                <a:latin typeface="Palatino Linotype" panose="02040502050505030304" pitchFamily="18" charset="0"/>
              </a:rPr>
              <a:t>Der </a:t>
            </a:r>
            <a:r>
              <a:rPr lang="en-GB" sz="3200" b="1" dirty="0" err="1">
                <a:solidFill>
                  <a:srgbClr val="0000FF"/>
                </a:solidFill>
                <a:latin typeface="Palatino Linotype" panose="02040502050505030304" pitchFamily="18" charset="0"/>
              </a:rPr>
              <a:t>behøves</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markeringer</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og</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nogle</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strategiske</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valg</a:t>
            </a:r>
            <a:r>
              <a:rPr lang="en-GB" sz="3200" b="1" dirty="0">
                <a:solidFill>
                  <a:srgbClr val="0000FF"/>
                </a:solidFill>
                <a:latin typeface="Palatino Linotype" panose="02040502050505030304" pitchFamily="18" charset="0"/>
              </a:rPr>
              <a:t>. </a:t>
            </a:r>
          </a:p>
          <a:p>
            <a:pPr algn="l"/>
            <a:r>
              <a:rPr lang="en-GB" sz="3200" b="1" i="1" u="sng" dirty="0">
                <a:solidFill>
                  <a:srgbClr val="FF0000"/>
                </a:solidFill>
                <a:latin typeface="Palatino Linotype" panose="02040502050505030304" pitchFamily="18" charset="0"/>
              </a:rPr>
              <a:t>Mine </a:t>
            </a:r>
            <a:r>
              <a:rPr lang="en-GB" sz="3200" b="1" i="1" u="sng" dirty="0" err="1">
                <a:solidFill>
                  <a:srgbClr val="FF0000"/>
                </a:solidFill>
                <a:latin typeface="Palatino Linotype" panose="02040502050505030304" pitchFamily="18" charset="0"/>
              </a:rPr>
              <a:t>valg</a:t>
            </a:r>
            <a:r>
              <a:rPr lang="en-GB" sz="3200" b="1" i="1" u="sng" dirty="0">
                <a:solidFill>
                  <a:srgbClr val="FF0000"/>
                </a:solidFill>
                <a:latin typeface="Palatino Linotype" panose="02040502050505030304" pitchFamily="18" charset="0"/>
              </a:rPr>
              <a:t>:</a:t>
            </a:r>
          </a:p>
          <a:p>
            <a:pPr algn="l"/>
            <a:endParaRPr lang="en-GB" sz="3200" b="1" i="1" u="sng" dirty="0">
              <a:solidFill>
                <a:srgbClr val="FF0000"/>
              </a:solidFill>
              <a:latin typeface="Palatino Linotype" panose="02040502050505030304" pitchFamily="18" charset="0"/>
            </a:endParaRPr>
          </a:p>
          <a:p>
            <a:pPr marL="342900" indent="-342900" algn="l">
              <a:buFontTx/>
              <a:buChar char="-"/>
            </a:pPr>
            <a:r>
              <a:rPr lang="en-GB" sz="3200" b="1" dirty="0" err="1">
                <a:solidFill>
                  <a:srgbClr val="0000FF"/>
                </a:solidFill>
                <a:latin typeface="Palatino Linotype" panose="02040502050505030304" pitchFamily="18" charset="0"/>
              </a:rPr>
              <a:t>Satse</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på</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Europæiske</a:t>
            </a:r>
            <a:r>
              <a:rPr lang="en-GB" sz="3200" b="1" dirty="0">
                <a:solidFill>
                  <a:srgbClr val="0000FF"/>
                </a:solidFill>
                <a:latin typeface="Palatino Linotype" panose="02040502050505030304" pitchFamily="18" charset="0"/>
              </a:rPr>
              <a:t> Union </a:t>
            </a:r>
            <a:r>
              <a:rPr lang="en-GB" sz="3200" b="1" dirty="0" err="1">
                <a:solidFill>
                  <a:srgbClr val="0000FF"/>
                </a:solidFill>
                <a:latin typeface="Palatino Linotype" panose="02040502050505030304" pitchFamily="18" charset="0"/>
              </a:rPr>
              <a:t>og</a:t>
            </a:r>
            <a:r>
              <a:rPr lang="en-GB" sz="3200" b="1" dirty="0">
                <a:solidFill>
                  <a:srgbClr val="0000FF"/>
                </a:solidFill>
                <a:latin typeface="Palatino Linotype" panose="02040502050505030304" pitchFamily="18" charset="0"/>
              </a:rPr>
              <a:t> Nordisk </a:t>
            </a:r>
            <a:r>
              <a:rPr lang="en-GB" sz="3200" b="1" dirty="0" err="1">
                <a:solidFill>
                  <a:srgbClr val="0000FF"/>
                </a:solidFill>
                <a:latin typeface="Palatino Linotype" panose="02040502050505030304" pitchFamily="18" charset="0"/>
              </a:rPr>
              <a:t>Råd</a:t>
            </a:r>
            <a:endParaRPr lang="en-GB" sz="3200" b="1" dirty="0">
              <a:solidFill>
                <a:srgbClr val="0000FF"/>
              </a:solidFill>
              <a:latin typeface="Palatino Linotype" panose="02040502050505030304" pitchFamily="18" charset="0"/>
            </a:endParaRPr>
          </a:p>
          <a:p>
            <a:pPr algn="l"/>
            <a:r>
              <a:rPr lang="en-GB" sz="3200" b="1" dirty="0">
                <a:solidFill>
                  <a:srgbClr val="FF0000"/>
                </a:solidFill>
                <a:latin typeface="Palatino Linotype" panose="02040502050505030304" pitchFamily="18" charset="0"/>
              </a:rPr>
              <a:t>   </a:t>
            </a:r>
            <a:r>
              <a:rPr lang="en-GB" sz="3200" b="1" i="1" dirty="0">
                <a:solidFill>
                  <a:srgbClr val="FF0000"/>
                </a:solidFill>
                <a:latin typeface="Palatino Linotype" panose="02040502050505030304" pitchFamily="18" charset="0"/>
              </a:rPr>
              <a:t>Jamtli </a:t>
            </a:r>
            <a:r>
              <a:rPr lang="en-GB" sz="3200" b="1" i="1" dirty="0" err="1">
                <a:solidFill>
                  <a:srgbClr val="FF0000"/>
                </a:solidFill>
                <a:latin typeface="Palatino Linotype" panose="02040502050505030304" pitchFamily="18" charset="0"/>
              </a:rPr>
              <a:t>blev</a:t>
            </a:r>
            <a:r>
              <a:rPr lang="en-GB" sz="3200" b="1" i="1" dirty="0">
                <a:solidFill>
                  <a:srgbClr val="FF0000"/>
                </a:solidFill>
                <a:latin typeface="Palatino Linotype" panose="02040502050505030304" pitchFamily="18" charset="0"/>
              </a:rPr>
              <a:t> ret </a:t>
            </a:r>
            <a:r>
              <a:rPr lang="en-GB" sz="3200" b="1" i="1" dirty="0" err="1">
                <a:solidFill>
                  <a:srgbClr val="FF0000"/>
                </a:solidFill>
                <a:latin typeface="Palatino Linotype" panose="02040502050505030304" pitchFamily="18" charset="0"/>
              </a:rPr>
              <a:t>dygtig</a:t>
            </a:r>
            <a:r>
              <a:rPr lang="en-GB" sz="3200" b="1" i="1" dirty="0">
                <a:solidFill>
                  <a:srgbClr val="FF0000"/>
                </a:solidFill>
                <a:latin typeface="Palatino Linotype" panose="02040502050505030304" pitchFamily="18" charset="0"/>
              </a:rPr>
              <a:t> </a:t>
            </a:r>
            <a:r>
              <a:rPr lang="en-GB" sz="3200" b="1" i="1" dirty="0" err="1">
                <a:solidFill>
                  <a:srgbClr val="FF0000"/>
                </a:solidFill>
                <a:latin typeface="Palatino Linotype" panose="02040502050505030304" pitchFamily="18" charset="0"/>
              </a:rPr>
              <a:t>på</a:t>
            </a:r>
            <a:r>
              <a:rPr lang="en-GB" sz="3200" b="1" i="1" dirty="0">
                <a:solidFill>
                  <a:srgbClr val="FF0000"/>
                </a:solidFill>
                <a:latin typeface="Palatino Linotype" panose="02040502050505030304" pitchFamily="18" charset="0"/>
              </a:rPr>
              <a:t> at </a:t>
            </a:r>
            <a:r>
              <a:rPr lang="en-GB" sz="3200" b="1" i="1" dirty="0" err="1">
                <a:solidFill>
                  <a:srgbClr val="FF0000"/>
                </a:solidFill>
                <a:latin typeface="Palatino Linotype" panose="02040502050505030304" pitchFamily="18" charset="0"/>
              </a:rPr>
              <a:t>få</a:t>
            </a:r>
            <a:r>
              <a:rPr lang="en-GB" sz="3200" b="1" i="1" dirty="0">
                <a:solidFill>
                  <a:srgbClr val="FF0000"/>
                </a:solidFill>
                <a:latin typeface="Palatino Linotype" panose="02040502050505030304" pitchFamily="18" charset="0"/>
              </a:rPr>
              <a:t> </a:t>
            </a:r>
            <a:r>
              <a:rPr lang="en-GB" sz="3200" b="1" i="1" dirty="0" err="1">
                <a:solidFill>
                  <a:srgbClr val="FF0000"/>
                </a:solidFill>
                <a:latin typeface="Palatino Linotype" panose="02040502050505030304" pitchFamily="18" charset="0"/>
              </a:rPr>
              <a:t>penge</a:t>
            </a:r>
            <a:r>
              <a:rPr lang="en-GB" sz="3200" b="1" i="1" dirty="0">
                <a:solidFill>
                  <a:srgbClr val="FF0000"/>
                </a:solidFill>
                <a:latin typeface="Palatino Linotype" panose="02040502050505030304" pitchFamily="18" charset="0"/>
              </a:rPr>
              <a:t> </a:t>
            </a:r>
            <a:r>
              <a:rPr lang="en-GB" sz="3200" b="1" i="1" dirty="0" err="1">
                <a:solidFill>
                  <a:srgbClr val="FF0000"/>
                </a:solidFill>
                <a:latin typeface="Palatino Linotype" panose="02040502050505030304" pitchFamily="18" charset="0"/>
              </a:rPr>
              <a:t>hjem</a:t>
            </a:r>
            <a:r>
              <a:rPr lang="en-GB" sz="3200" b="1" i="1" dirty="0">
                <a:solidFill>
                  <a:srgbClr val="FF0000"/>
                </a:solidFill>
                <a:latin typeface="Palatino Linotype" panose="02040502050505030304" pitchFamily="18" charset="0"/>
              </a:rPr>
              <a:t>……</a:t>
            </a:r>
          </a:p>
          <a:p>
            <a:pPr marL="342900" indent="-342900" algn="l">
              <a:buFontTx/>
              <a:buChar char="-"/>
            </a:pPr>
            <a:r>
              <a:rPr lang="en-GB" sz="3200" b="1" dirty="0" err="1">
                <a:solidFill>
                  <a:srgbClr val="0000FF"/>
                </a:solidFill>
                <a:latin typeface="Palatino Linotype" panose="02040502050505030304" pitchFamily="18" charset="0"/>
              </a:rPr>
              <a:t>Satse</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på</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udvikling</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af</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attraktionen</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så</a:t>
            </a:r>
            <a:r>
              <a:rPr lang="en-GB" sz="3200" b="1" dirty="0">
                <a:solidFill>
                  <a:srgbClr val="0000FF"/>
                </a:solidFill>
                <a:latin typeface="Palatino Linotype" panose="02040502050505030304" pitchFamily="18" charset="0"/>
              </a:rPr>
              <a:t> den </a:t>
            </a:r>
            <a:r>
              <a:rPr lang="en-GB" sz="3200" b="1" dirty="0" err="1">
                <a:solidFill>
                  <a:srgbClr val="0000FF"/>
                </a:solidFill>
                <a:latin typeface="Palatino Linotype" panose="02040502050505030304" pitchFamily="18" charset="0"/>
              </a:rPr>
              <a:t>kan</a:t>
            </a:r>
            <a:r>
              <a:rPr lang="en-GB" sz="3200" b="1" dirty="0">
                <a:solidFill>
                  <a:srgbClr val="0000FF"/>
                </a:solidFill>
                <a:latin typeface="Palatino Linotype" panose="02040502050505030304" pitchFamily="18" charset="0"/>
              </a:rPr>
              <a:t> give </a:t>
            </a:r>
            <a:r>
              <a:rPr lang="en-GB" sz="3200" b="1" dirty="0" err="1">
                <a:solidFill>
                  <a:srgbClr val="0000FF"/>
                </a:solidFill>
                <a:latin typeface="Palatino Linotype" panose="02040502050505030304" pitchFamily="18" charset="0"/>
              </a:rPr>
              <a:t>overskud</a:t>
            </a:r>
            <a:endParaRPr lang="en-GB" sz="3200" b="1" dirty="0">
              <a:solidFill>
                <a:srgbClr val="0000FF"/>
              </a:solidFill>
              <a:latin typeface="Palatino Linotype" panose="02040502050505030304" pitchFamily="18" charset="0"/>
            </a:endParaRPr>
          </a:p>
          <a:p>
            <a:pPr algn="l"/>
            <a:r>
              <a:rPr lang="en-GB" sz="3200" b="1" dirty="0">
                <a:solidFill>
                  <a:srgbClr val="FF0000"/>
                </a:solidFill>
                <a:latin typeface="Palatino Linotype" panose="02040502050505030304" pitchFamily="18" charset="0"/>
              </a:rPr>
              <a:t>   </a:t>
            </a:r>
            <a:r>
              <a:rPr lang="en-GB" sz="3200" b="1" i="1" dirty="0">
                <a:solidFill>
                  <a:srgbClr val="FF0000"/>
                </a:solidFill>
                <a:latin typeface="Palatino Linotype" panose="02040502050505030304" pitchFamily="18" charset="0"/>
              </a:rPr>
              <a:t>Jamtli </a:t>
            </a:r>
            <a:r>
              <a:rPr lang="en-GB" sz="3200" b="1" i="1" dirty="0" err="1">
                <a:solidFill>
                  <a:srgbClr val="FF0000"/>
                </a:solidFill>
                <a:latin typeface="Palatino Linotype" panose="02040502050505030304" pitchFamily="18" charset="0"/>
              </a:rPr>
              <a:t>Historieland</a:t>
            </a:r>
            <a:r>
              <a:rPr lang="en-GB" sz="3200" b="1" i="1" dirty="0">
                <a:solidFill>
                  <a:srgbClr val="FF0000"/>
                </a:solidFill>
                <a:latin typeface="Palatino Linotype" panose="02040502050505030304" pitchFamily="18" charset="0"/>
              </a:rPr>
              <a:t> har </a:t>
            </a:r>
            <a:r>
              <a:rPr lang="en-GB" sz="3200" b="1" i="1" dirty="0" err="1">
                <a:solidFill>
                  <a:srgbClr val="FF0000"/>
                </a:solidFill>
                <a:latin typeface="Palatino Linotype" panose="02040502050505030304" pitchFamily="18" charset="0"/>
              </a:rPr>
              <a:t>idag</a:t>
            </a:r>
            <a:r>
              <a:rPr lang="en-GB" sz="3200" b="1" i="1" dirty="0">
                <a:solidFill>
                  <a:srgbClr val="FF0000"/>
                </a:solidFill>
                <a:latin typeface="Palatino Linotype" panose="02040502050505030304" pitchFamily="18" charset="0"/>
              </a:rPr>
              <a:t> den </a:t>
            </a:r>
            <a:r>
              <a:rPr lang="en-GB" sz="3200" b="1" i="1" dirty="0" err="1">
                <a:solidFill>
                  <a:srgbClr val="FF0000"/>
                </a:solidFill>
                <a:latin typeface="Palatino Linotype" panose="02040502050505030304" pitchFamily="18" charset="0"/>
              </a:rPr>
              <a:t>højeste</a:t>
            </a:r>
            <a:r>
              <a:rPr lang="en-GB" sz="3200" b="1" i="1" dirty="0">
                <a:solidFill>
                  <a:srgbClr val="FF0000"/>
                </a:solidFill>
                <a:latin typeface="Palatino Linotype" panose="02040502050505030304" pitchFamily="18" charset="0"/>
              </a:rPr>
              <a:t> </a:t>
            </a:r>
            <a:r>
              <a:rPr lang="en-GB" sz="3200" b="1" i="1" dirty="0" err="1">
                <a:solidFill>
                  <a:srgbClr val="FF0000"/>
                </a:solidFill>
                <a:latin typeface="Palatino Linotype" panose="02040502050505030304" pitchFamily="18" charset="0"/>
              </a:rPr>
              <a:t>entrépris</a:t>
            </a:r>
            <a:r>
              <a:rPr lang="en-GB" sz="3200" b="1" i="1" dirty="0">
                <a:solidFill>
                  <a:srgbClr val="FF0000"/>
                </a:solidFill>
                <a:latin typeface="Palatino Linotype" panose="02040502050505030304" pitchFamily="18" charset="0"/>
              </a:rPr>
              <a:t> </a:t>
            </a:r>
            <a:r>
              <a:rPr lang="en-GB" sz="3200" b="1" i="1" dirty="0" err="1">
                <a:solidFill>
                  <a:srgbClr val="FF0000"/>
                </a:solidFill>
                <a:latin typeface="Palatino Linotype" panose="02040502050505030304" pitchFamily="18" charset="0"/>
              </a:rPr>
              <a:t>i</a:t>
            </a:r>
            <a:r>
              <a:rPr lang="en-GB" sz="3200" b="1" i="1" dirty="0">
                <a:solidFill>
                  <a:srgbClr val="FF0000"/>
                </a:solidFill>
                <a:latin typeface="Palatino Linotype" panose="02040502050505030304" pitchFamily="18" charset="0"/>
              </a:rPr>
              <a:t> Europa…..</a:t>
            </a:r>
          </a:p>
          <a:p>
            <a:pPr algn="l"/>
            <a:endParaRPr lang="en-GB" b="1" dirty="0">
              <a:solidFill>
                <a:srgbClr val="0000FF"/>
              </a:solidFill>
            </a:endParaRPr>
          </a:p>
          <a:p>
            <a:pPr algn="l"/>
            <a:endParaRPr lang="en-GB" sz="2400" b="1" dirty="0">
              <a:solidFill>
                <a:srgbClr val="0000FF"/>
              </a:solidFill>
            </a:endParaRPr>
          </a:p>
          <a:p>
            <a:pPr algn="l"/>
            <a:endParaRPr lang="en-GB" b="1" dirty="0">
              <a:solidFill>
                <a:srgbClr val="0000FF"/>
              </a:solidFill>
            </a:endParaRPr>
          </a:p>
          <a:p>
            <a:endParaRPr lang="en-GB"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25401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lstStyle/>
          <a:p>
            <a:pPr algn="l"/>
            <a:r>
              <a:rPr lang="en-GB" sz="3200" b="1" dirty="0" err="1">
                <a:solidFill>
                  <a:srgbClr val="0000FF"/>
                </a:solidFill>
                <a:latin typeface="Palatino Linotype" panose="02040502050505030304" pitchFamily="18" charset="0"/>
              </a:rPr>
              <a:t>En</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særlig</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satsning</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fra</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Jamtlis</a:t>
            </a:r>
            <a:r>
              <a:rPr lang="en-GB" sz="3200" b="1" dirty="0">
                <a:solidFill>
                  <a:srgbClr val="0000FF"/>
                </a:solidFill>
                <a:latin typeface="Palatino Linotype" panose="02040502050505030304" pitchFamily="18" charset="0"/>
              </a:rPr>
              <a:t> side </a:t>
            </a:r>
            <a:r>
              <a:rPr lang="en-GB" sz="3200" b="1" dirty="0" err="1">
                <a:solidFill>
                  <a:srgbClr val="0000FF"/>
                </a:solidFill>
                <a:latin typeface="Palatino Linotype" panose="02040502050505030304" pitchFamily="18" charset="0"/>
              </a:rPr>
              <a:t>viste</a:t>
            </a:r>
            <a:r>
              <a:rPr lang="en-GB" sz="3200" b="1" dirty="0">
                <a:solidFill>
                  <a:srgbClr val="0000FF"/>
                </a:solidFill>
                <a:latin typeface="Palatino Linotype" panose="02040502050505030304" pitchFamily="18" charset="0"/>
              </a:rPr>
              <a:t> sig at </a:t>
            </a:r>
            <a:r>
              <a:rPr lang="en-GB" sz="3200" b="1" dirty="0" err="1">
                <a:solidFill>
                  <a:srgbClr val="0000FF"/>
                </a:solidFill>
                <a:latin typeface="Palatino Linotype" panose="02040502050505030304" pitchFamily="18" charset="0"/>
              </a:rPr>
              <a:t>passe</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vældig</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godt</a:t>
            </a:r>
            <a:r>
              <a:rPr lang="en-GB" sz="3200" b="1" dirty="0">
                <a:solidFill>
                  <a:srgbClr val="0000FF"/>
                </a:solidFill>
                <a:latin typeface="Palatino Linotype" panose="02040502050505030304" pitchFamily="18" charset="0"/>
              </a:rPr>
              <a:t> med:</a:t>
            </a:r>
          </a:p>
          <a:p>
            <a:pPr algn="l"/>
            <a:endParaRPr lang="en-GB" sz="3200" b="1" dirty="0">
              <a:solidFill>
                <a:srgbClr val="0000FF"/>
              </a:solidFill>
              <a:latin typeface="Palatino Linotype" panose="02040502050505030304" pitchFamily="18" charset="0"/>
            </a:endParaRPr>
          </a:p>
          <a:p>
            <a:pPr marL="342900" indent="-342900" algn="l">
              <a:buFontTx/>
              <a:buChar char="-"/>
            </a:pPr>
            <a:r>
              <a:rPr lang="en-GB" sz="3200" b="1" dirty="0">
                <a:solidFill>
                  <a:srgbClr val="0000FF"/>
                </a:solidFill>
                <a:latin typeface="Palatino Linotype" panose="02040502050505030304" pitchFamily="18" charset="0"/>
              </a:rPr>
              <a:t>EU’s </a:t>
            </a:r>
            <a:r>
              <a:rPr lang="en-GB" sz="3200" b="1" dirty="0" err="1">
                <a:solidFill>
                  <a:srgbClr val="0000FF"/>
                </a:solidFill>
                <a:latin typeface="Palatino Linotype" panose="02040502050505030304" pitchFamily="18" charset="0"/>
              </a:rPr>
              <a:t>politik</a:t>
            </a:r>
            <a:endParaRPr lang="en-GB" sz="3200" b="1" dirty="0">
              <a:solidFill>
                <a:srgbClr val="0000FF"/>
              </a:solidFill>
              <a:latin typeface="Palatino Linotype" panose="02040502050505030304" pitchFamily="18" charset="0"/>
            </a:endParaRPr>
          </a:p>
          <a:p>
            <a:pPr marL="342900" indent="-342900" algn="l">
              <a:buFontTx/>
              <a:buChar char="-"/>
            </a:pPr>
            <a:r>
              <a:rPr lang="en-GB" sz="3200" b="1" dirty="0" err="1">
                <a:solidFill>
                  <a:srgbClr val="0000FF"/>
                </a:solidFill>
                <a:latin typeface="Palatino Linotype" panose="02040502050505030304" pitchFamily="18" charset="0"/>
              </a:rPr>
              <a:t>Regionens</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behov</a:t>
            </a:r>
            <a:r>
              <a:rPr lang="en-GB" sz="3200" b="1" dirty="0">
                <a:solidFill>
                  <a:srgbClr val="0000FF"/>
                </a:solidFill>
                <a:latin typeface="Palatino Linotype" panose="02040502050505030304" pitchFamily="18" charset="0"/>
              </a:rPr>
              <a:t> for at </a:t>
            </a:r>
            <a:r>
              <a:rPr lang="en-GB" sz="3200" b="1" dirty="0" err="1">
                <a:solidFill>
                  <a:srgbClr val="0000FF"/>
                </a:solidFill>
                <a:latin typeface="Palatino Linotype" panose="02040502050505030304" pitchFamily="18" charset="0"/>
              </a:rPr>
              <a:t>åbne</a:t>
            </a:r>
            <a:r>
              <a:rPr lang="en-GB" sz="3200" b="1" dirty="0">
                <a:solidFill>
                  <a:srgbClr val="0000FF"/>
                </a:solidFill>
                <a:latin typeface="Palatino Linotype" panose="02040502050505030304" pitchFamily="18" charset="0"/>
              </a:rPr>
              <a:t> sig for </a:t>
            </a:r>
            <a:r>
              <a:rPr lang="en-GB" sz="3200" b="1" dirty="0" err="1">
                <a:solidFill>
                  <a:srgbClr val="0000FF"/>
                </a:solidFill>
                <a:latin typeface="Palatino Linotype" panose="02040502050505030304" pitchFamily="18" charset="0"/>
              </a:rPr>
              <a:t>flere</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indbyggere</a:t>
            </a:r>
            <a:endParaRPr lang="en-GB" sz="3200" b="1" dirty="0">
              <a:solidFill>
                <a:srgbClr val="0000FF"/>
              </a:solidFill>
              <a:latin typeface="Palatino Linotype" panose="02040502050505030304" pitchFamily="18" charset="0"/>
            </a:endParaRPr>
          </a:p>
          <a:p>
            <a:pPr marL="342900" indent="-342900" algn="l">
              <a:buFontTx/>
              <a:buChar char="-"/>
            </a:pPr>
            <a:r>
              <a:rPr lang="en-GB" sz="3200" b="1" dirty="0" err="1">
                <a:solidFill>
                  <a:srgbClr val="0000FF"/>
                </a:solidFill>
                <a:latin typeface="Palatino Linotype" panose="02040502050505030304" pitchFamily="18" charset="0"/>
              </a:rPr>
              <a:t>En</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vej</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til</a:t>
            </a:r>
            <a:r>
              <a:rPr lang="en-GB" sz="3200" b="1" dirty="0">
                <a:solidFill>
                  <a:srgbClr val="0000FF"/>
                </a:solidFill>
                <a:latin typeface="Palatino Linotype" panose="02040502050505030304" pitchFamily="18" charset="0"/>
              </a:rPr>
              <a:t> at </a:t>
            </a:r>
            <a:r>
              <a:rPr lang="en-GB" sz="3200" b="1" dirty="0" err="1">
                <a:solidFill>
                  <a:srgbClr val="0000FF"/>
                </a:solidFill>
                <a:latin typeface="Palatino Linotype" panose="02040502050505030304" pitchFamily="18" charset="0"/>
              </a:rPr>
              <a:t>mangedoble</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værdien</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af</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varemærket</a:t>
            </a:r>
            <a:endParaRPr lang="en-GB" sz="3200" b="1" dirty="0">
              <a:solidFill>
                <a:srgbClr val="0000FF"/>
              </a:solidFill>
              <a:latin typeface="Palatino Linotype" panose="02040502050505030304" pitchFamily="18" charset="0"/>
            </a:endParaRPr>
          </a:p>
          <a:p>
            <a:pPr marL="342900" indent="-342900" algn="l">
              <a:buFontTx/>
              <a:buChar char="-"/>
            </a:pPr>
            <a:endParaRPr lang="en-GB" sz="3200" b="1" dirty="0">
              <a:solidFill>
                <a:srgbClr val="0000FF"/>
              </a:solidFill>
              <a:latin typeface="Palatino Linotype" panose="02040502050505030304" pitchFamily="18" charset="0"/>
            </a:endParaRPr>
          </a:p>
          <a:p>
            <a:pPr algn="l"/>
            <a:endParaRPr lang="en-GB" sz="3200" b="1" dirty="0">
              <a:solidFill>
                <a:srgbClr val="0000FF"/>
              </a:solidFill>
              <a:latin typeface="Palatino Linotype" panose="02040502050505030304" pitchFamily="18" charset="0"/>
            </a:endParaRPr>
          </a:p>
          <a:p>
            <a:pPr algn="l"/>
            <a:endParaRPr lang="en-GB" sz="3200" b="1" dirty="0">
              <a:solidFill>
                <a:srgbClr val="0000FF"/>
              </a:solidFill>
              <a:latin typeface="Palatino Linotype" panose="02040502050505030304" pitchFamily="18" charset="0"/>
            </a:endParaRPr>
          </a:p>
          <a:p>
            <a:pPr algn="l"/>
            <a:endParaRPr lang="en-GB" b="1" dirty="0">
              <a:solidFill>
                <a:srgbClr val="0000FF"/>
              </a:solidFill>
            </a:endParaRPr>
          </a:p>
          <a:p>
            <a:endParaRPr lang="en-GB"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7918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189781" y="914112"/>
            <a:ext cx="11846944" cy="5105688"/>
          </a:xfrm>
        </p:spPr>
        <p:txBody>
          <a:bodyPr>
            <a:normAutofit/>
          </a:bodyPr>
          <a:lstStyle/>
          <a:p>
            <a:pPr algn="l"/>
            <a:endParaRPr lang="da-DK" b="1" dirty="0">
              <a:solidFill>
                <a:srgbClr val="0000FF"/>
              </a:solidFill>
              <a:latin typeface="Palatino Linotype" panose="02040502050505030304" pitchFamily="18" charset="0"/>
            </a:endParaRPr>
          </a:p>
          <a:p>
            <a:pPr algn="l"/>
            <a:r>
              <a:rPr lang="da-DK" b="1" dirty="0">
                <a:solidFill>
                  <a:srgbClr val="0000FF"/>
                </a:solidFill>
                <a:latin typeface="Palatino Linotype" panose="02040502050505030304" pitchFamily="18" charset="0"/>
              </a:rPr>
              <a:t>Jeg har planlagt at tale om: </a:t>
            </a:r>
          </a:p>
          <a:p>
            <a:pPr algn="l"/>
            <a:endParaRPr lang="da-DK" sz="2400" b="1" dirty="0">
              <a:solidFill>
                <a:srgbClr val="0000FF"/>
              </a:solidFill>
              <a:latin typeface="Palatino Linotype" panose="02040502050505030304" pitchFamily="18" charset="0"/>
            </a:endParaRPr>
          </a:p>
          <a:p>
            <a:pPr marL="342900" indent="-342900" algn="l">
              <a:buFontTx/>
              <a:buChar char="-"/>
            </a:pPr>
            <a:r>
              <a:rPr lang="da-DK" sz="3600" b="1" dirty="0">
                <a:solidFill>
                  <a:srgbClr val="0000FF"/>
                </a:solidFill>
                <a:latin typeface="Palatino Linotype" panose="02040502050505030304" pitchFamily="18" charset="0"/>
              </a:rPr>
              <a:t>Europa og museet</a:t>
            </a:r>
          </a:p>
          <a:p>
            <a:pPr marL="342900" indent="-342900" algn="l">
              <a:buFontTx/>
              <a:buChar char="-"/>
            </a:pPr>
            <a:endParaRPr lang="da-DK" b="1" dirty="0">
              <a:solidFill>
                <a:srgbClr val="0000FF"/>
              </a:solidFill>
              <a:latin typeface="Palatino Linotype" panose="02040502050505030304" pitchFamily="18" charset="0"/>
            </a:endParaRPr>
          </a:p>
          <a:p>
            <a:pPr marL="342900" indent="-342900" algn="l">
              <a:buFontTx/>
              <a:buChar char="-"/>
            </a:pPr>
            <a:r>
              <a:rPr lang="da-DK" sz="3600" b="1" dirty="0">
                <a:solidFill>
                  <a:srgbClr val="0000FF"/>
                </a:solidFill>
                <a:latin typeface="Palatino Linotype" panose="02040502050505030304" pitchFamily="18" charset="0"/>
              </a:rPr>
              <a:t>Holdbar økonomisk udvikling</a:t>
            </a:r>
          </a:p>
          <a:p>
            <a:pPr marL="342900" indent="-342900" algn="l">
              <a:buFontTx/>
              <a:buChar char="-"/>
            </a:pPr>
            <a:endParaRPr lang="da-DK" sz="2400" b="1" dirty="0">
              <a:solidFill>
                <a:srgbClr val="0000FF"/>
              </a:solidFill>
              <a:latin typeface="Palatino Linotype" panose="02040502050505030304" pitchFamily="18" charset="0"/>
            </a:endParaRPr>
          </a:p>
          <a:p>
            <a:pPr marL="342900" indent="-342900" algn="l">
              <a:buFontTx/>
              <a:buChar char="-"/>
            </a:pPr>
            <a:r>
              <a:rPr lang="da-DK" sz="3600" b="1" dirty="0">
                <a:solidFill>
                  <a:srgbClr val="0000FF"/>
                </a:solidFill>
                <a:latin typeface="Palatino Linotype" panose="02040502050505030304" pitchFamily="18" charset="0"/>
              </a:rPr>
              <a:t>Engagement ud fra UN SDG</a:t>
            </a:r>
          </a:p>
          <a:p>
            <a:pPr algn="l"/>
            <a:endParaRPr lang="da-DK" sz="800" b="1" dirty="0">
              <a:solidFill>
                <a:srgbClr val="0000FF"/>
              </a:solidFill>
              <a:latin typeface="Palatino Linotype" panose="02040502050505030304" pitchFamily="18" charset="0"/>
            </a:endParaRPr>
          </a:p>
          <a:p>
            <a:pPr algn="l"/>
            <a:r>
              <a:rPr lang="da-DK" b="1" dirty="0">
                <a:solidFill>
                  <a:srgbClr val="FF0000"/>
                </a:solidFill>
                <a:latin typeface="Palatino Linotype" panose="02040502050505030304" pitchFamily="18" charset="0"/>
              </a:rPr>
              <a:t>…….. men først en lille introduktion</a:t>
            </a:r>
          </a:p>
          <a:p>
            <a:pPr algn="l"/>
            <a:endParaRPr lang="en-GB" sz="2400" b="1" dirty="0">
              <a:solidFill>
                <a:srgbClr val="0000FF"/>
              </a:solidFill>
            </a:endParaRPr>
          </a:p>
          <a:p>
            <a:pPr algn="l"/>
            <a:endParaRPr lang="en-GB" b="1" dirty="0">
              <a:solidFill>
                <a:srgbClr val="0000FF"/>
              </a:solidFill>
            </a:endParaRPr>
          </a:p>
          <a:p>
            <a:endParaRPr lang="en-GB"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1231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lstStyle/>
          <a:p>
            <a:pPr algn="l"/>
            <a:r>
              <a:rPr lang="en-GB" sz="3200" b="1" dirty="0" err="1">
                <a:solidFill>
                  <a:srgbClr val="0000FF"/>
                </a:solidFill>
                <a:latin typeface="Palatino Linotype" panose="02040502050505030304" pitchFamily="18" charset="0"/>
              </a:rPr>
              <a:t>En</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særlig</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satsning</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fra</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Jamtlis</a:t>
            </a:r>
            <a:r>
              <a:rPr lang="en-GB" sz="3200" b="1" dirty="0">
                <a:solidFill>
                  <a:srgbClr val="0000FF"/>
                </a:solidFill>
                <a:latin typeface="Palatino Linotype" panose="02040502050505030304" pitchFamily="18" charset="0"/>
              </a:rPr>
              <a:t> side </a:t>
            </a:r>
            <a:r>
              <a:rPr lang="en-GB" sz="3200" b="1" dirty="0" err="1">
                <a:solidFill>
                  <a:srgbClr val="0000FF"/>
                </a:solidFill>
                <a:latin typeface="Palatino Linotype" panose="02040502050505030304" pitchFamily="18" charset="0"/>
              </a:rPr>
              <a:t>viste</a:t>
            </a:r>
            <a:r>
              <a:rPr lang="en-GB" sz="3200" b="1" dirty="0">
                <a:solidFill>
                  <a:srgbClr val="0000FF"/>
                </a:solidFill>
                <a:latin typeface="Palatino Linotype" panose="02040502050505030304" pitchFamily="18" charset="0"/>
              </a:rPr>
              <a:t> sig at </a:t>
            </a:r>
            <a:r>
              <a:rPr lang="en-GB" sz="3200" b="1" dirty="0" err="1">
                <a:solidFill>
                  <a:srgbClr val="0000FF"/>
                </a:solidFill>
                <a:latin typeface="Palatino Linotype" panose="02040502050505030304" pitchFamily="18" charset="0"/>
              </a:rPr>
              <a:t>passe</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vældig</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godt</a:t>
            </a:r>
            <a:r>
              <a:rPr lang="en-GB" sz="3200" b="1" dirty="0">
                <a:solidFill>
                  <a:srgbClr val="0000FF"/>
                </a:solidFill>
                <a:latin typeface="Palatino Linotype" panose="02040502050505030304" pitchFamily="18" charset="0"/>
              </a:rPr>
              <a:t> med:</a:t>
            </a:r>
          </a:p>
          <a:p>
            <a:pPr algn="l"/>
            <a:endParaRPr lang="en-GB" sz="3200" b="1" dirty="0">
              <a:solidFill>
                <a:srgbClr val="0000FF"/>
              </a:solidFill>
              <a:latin typeface="Palatino Linotype" panose="02040502050505030304" pitchFamily="18" charset="0"/>
            </a:endParaRPr>
          </a:p>
          <a:p>
            <a:pPr marL="342900" indent="-342900" algn="l">
              <a:buFontTx/>
              <a:buChar char="-"/>
            </a:pPr>
            <a:r>
              <a:rPr lang="en-GB" sz="3200" b="1" dirty="0">
                <a:solidFill>
                  <a:srgbClr val="0000FF"/>
                </a:solidFill>
                <a:latin typeface="Palatino Linotype" panose="02040502050505030304" pitchFamily="18" charset="0"/>
              </a:rPr>
              <a:t>EU’s </a:t>
            </a:r>
            <a:r>
              <a:rPr lang="en-GB" sz="3200" b="1" dirty="0" err="1">
                <a:solidFill>
                  <a:srgbClr val="0000FF"/>
                </a:solidFill>
                <a:latin typeface="Palatino Linotype" panose="02040502050505030304" pitchFamily="18" charset="0"/>
              </a:rPr>
              <a:t>politik</a:t>
            </a:r>
            <a:endParaRPr lang="en-GB" sz="3200" b="1" dirty="0">
              <a:solidFill>
                <a:srgbClr val="0000FF"/>
              </a:solidFill>
              <a:latin typeface="Palatino Linotype" panose="02040502050505030304" pitchFamily="18" charset="0"/>
            </a:endParaRPr>
          </a:p>
          <a:p>
            <a:pPr marL="342900" indent="-342900" algn="l">
              <a:buFontTx/>
              <a:buChar char="-"/>
            </a:pPr>
            <a:r>
              <a:rPr lang="en-GB" sz="3200" b="1" dirty="0" err="1">
                <a:solidFill>
                  <a:srgbClr val="0000FF"/>
                </a:solidFill>
                <a:latin typeface="Palatino Linotype" panose="02040502050505030304" pitchFamily="18" charset="0"/>
              </a:rPr>
              <a:t>Regionens</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behov</a:t>
            </a:r>
            <a:r>
              <a:rPr lang="en-GB" sz="3200" b="1" dirty="0">
                <a:solidFill>
                  <a:srgbClr val="0000FF"/>
                </a:solidFill>
                <a:latin typeface="Palatino Linotype" panose="02040502050505030304" pitchFamily="18" charset="0"/>
              </a:rPr>
              <a:t> for at </a:t>
            </a:r>
            <a:r>
              <a:rPr lang="en-GB" sz="3200" b="1" dirty="0" err="1">
                <a:solidFill>
                  <a:srgbClr val="0000FF"/>
                </a:solidFill>
                <a:latin typeface="Palatino Linotype" panose="02040502050505030304" pitchFamily="18" charset="0"/>
              </a:rPr>
              <a:t>åbne</a:t>
            </a:r>
            <a:r>
              <a:rPr lang="en-GB" sz="3200" b="1" dirty="0">
                <a:solidFill>
                  <a:srgbClr val="0000FF"/>
                </a:solidFill>
                <a:latin typeface="Palatino Linotype" panose="02040502050505030304" pitchFamily="18" charset="0"/>
              </a:rPr>
              <a:t> sig for </a:t>
            </a:r>
            <a:r>
              <a:rPr lang="en-GB" sz="3200" b="1" dirty="0" err="1">
                <a:solidFill>
                  <a:srgbClr val="0000FF"/>
                </a:solidFill>
                <a:latin typeface="Palatino Linotype" panose="02040502050505030304" pitchFamily="18" charset="0"/>
              </a:rPr>
              <a:t>flere</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indbyggere</a:t>
            </a:r>
            <a:endParaRPr lang="en-GB" sz="3200" b="1" dirty="0">
              <a:solidFill>
                <a:srgbClr val="0000FF"/>
              </a:solidFill>
              <a:latin typeface="Palatino Linotype" panose="02040502050505030304" pitchFamily="18" charset="0"/>
            </a:endParaRPr>
          </a:p>
          <a:p>
            <a:pPr marL="342900" indent="-342900" algn="l">
              <a:buFontTx/>
              <a:buChar char="-"/>
            </a:pPr>
            <a:r>
              <a:rPr lang="en-GB" sz="3200" b="1" dirty="0" err="1">
                <a:solidFill>
                  <a:srgbClr val="0000FF"/>
                </a:solidFill>
                <a:latin typeface="Palatino Linotype" panose="02040502050505030304" pitchFamily="18" charset="0"/>
              </a:rPr>
              <a:t>En</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vej</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til</a:t>
            </a:r>
            <a:r>
              <a:rPr lang="en-GB" sz="3200" b="1" dirty="0">
                <a:solidFill>
                  <a:srgbClr val="0000FF"/>
                </a:solidFill>
                <a:latin typeface="Palatino Linotype" panose="02040502050505030304" pitchFamily="18" charset="0"/>
              </a:rPr>
              <a:t> at </a:t>
            </a:r>
            <a:r>
              <a:rPr lang="en-GB" sz="3200" b="1" dirty="0" err="1">
                <a:solidFill>
                  <a:srgbClr val="0000FF"/>
                </a:solidFill>
                <a:latin typeface="Palatino Linotype" panose="02040502050505030304" pitchFamily="18" charset="0"/>
              </a:rPr>
              <a:t>mangedoble</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værdien</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af</a:t>
            </a:r>
            <a:r>
              <a:rPr lang="en-GB" sz="3200" b="1" dirty="0">
                <a:solidFill>
                  <a:srgbClr val="0000FF"/>
                </a:solidFill>
                <a:latin typeface="Palatino Linotype" panose="02040502050505030304" pitchFamily="18" charset="0"/>
              </a:rPr>
              <a:t> </a:t>
            </a:r>
            <a:r>
              <a:rPr lang="en-GB" sz="3200" b="1" dirty="0" err="1">
                <a:solidFill>
                  <a:srgbClr val="0000FF"/>
                </a:solidFill>
                <a:latin typeface="Palatino Linotype" panose="02040502050505030304" pitchFamily="18" charset="0"/>
              </a:rPr>
              <a:t>varemærket</a:t>
            </a:r>
            <a:endParaRPr lang="en-GB" sz="3200" b="1" dirty="0">
              <a:solidFill>
                <a:srgbClr val="0000FF"/>
              </a:solidFill>
              <a:latin typeface="Palatino Linotype" panose="02040502050505030304" pitchFamily="18" charset="0"/>
            </a:endParaRPr>
          </a:p>
          <a:p>
            <a:pPr marL="342900" indent="-342900" algn="l">
              <a:buFontTx/>
              <a:buChar char="-"/>
            </a:pPr>
            <a:r>
              <a:rPr lang="en-GB" sz="3200" b="1" dirty="0">
                <a:solidFill>
                  <a:srgbClr val="FF0000"/>
                </a:solidFill>
                <a:latin typeface="Palatino Linotype" panose="02040502050505030304" pitchFamily="18" charset="0"/>
              </a:rPr>
              <a:t>Min </a:t>
            </a:r>
            <a:r>
              <a:rPr lang="en-GB" sz="3200" b="1" dirty="0" err="1">
                <a:solidFill>
                  <a:srgbClr val="FF0000"/>
                </a:solidFill>
                <a:latin typeface="Palatino Linotype" panose="02040502050505030304" pitchFamily="18" charset="0"/>
              </a:rPr>
              <a:t>egen</a:t>
            </a:r>
            <a:r>
              <a:rPr lang="en-GB" sz="3200" b="1" dirty="0">
                <a:solidFill>
                  <a:srgbClr val="FF0000"/>
                </a:solidFill>
                <a:latin typeface="Palatino Linotype" panose="02040502050505030304" pitchFamily="18" charset="0"/>
              </a:rPr>
              <a:t> </a:t>
            </a:r>
            <a:r>
              <a:rPr lang="en-GB" sz="3200" b="1" dirty="0" err="1">
                <a:solidFill>
                  <a:srgbClr val="FF0000"/>
                </a:solidFill>
                <a:latin typeface="Palatino Linotype" panose="02040502050505030304" pitchFamily="18" charset="0"/>
              </a:rPr>
              <a:t>politiske</a:t>
            </a:r>
            <a:r>
              <a:rPr lang="en-GB" sz="3200" b="1" dirty="0">
                <a:solidFill>
                  <a:srgbClr val="FF0000"/>
                </a:solidFill>
                <a:latin typeface="Palatino Linotype" panose="02040502050505030304" pitchFamily="18" charset="0"/>
              </a:rPr>
              <a:t> </a:t>
            </a:r>
            <a:r>
              <a:rPr lang="en-GB" sz="3200" b="1" dirty="0" err="1">
                <a:solidFill>
                  <a:srgbClr val="FF0000"/>
                </a:solidFill>
                <a:latin typeface="Palatino Linotype" panose="02040502050505030304" pitchFamily="18" charset="0"/>
              </a:rPr>
              <a:t>indstilling</a:t>
            </a:r>
            <a:endParaRPr lang="en-GB" sz="3200" b="1" dirty="0">
              <a:solidFill>
                <a:srgbClr val="FF0000"/>
              </a:solidFill>
              <a:latin typeface="Palatino Linotype" panose="02040502050505030304" pitchFamily="18" charset="0"/>
            </a:endParaRPr>
          </a:p>
          <a:p>
            <a:pPr algn="l"/>
            <a:endParaRPr lang="en-GB" sz="3200" b="1" dirty="0">
              <a:solidFill>
                <a:srgbClr val="0000FF"/>
              </a:solidFill>
              <a:latin typeface="Palatino Linotype" panose="02040502050505030304" pitchFamily="18" charset="0"/>
            </a:endParaRPr>
          </a:p>
          <a:p>
            <a:pPr algn="l"/>
            <a:endParaRPr lang="en-GB" sz="3200" b="1" dirty="0">
              <a:solidFill>
                <a:srgbClr val="0000FF"/>
              </a:solidFill>
              <a:latin typeface="Palatino Linotype" panose="02040502050505030304" pitchFamily="18" charset="0"/>
            </a:endParaRPr>
          </a:p>
          <a:p>
            <a:pPr algn="l"/>
            <a:endParaRPr lang="en-GB" b="1" dirty="0">
              <a:solidFill>
                <a:srgbClr val="0000FF"/>
              </a:solidFill>
            </a:endParaRPr>
          </a:p>
          <a:p>
            <a:endParaRPr lang="en-GB"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6110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lstStyle/>
          <a:p>
            <a:pPr algn="l"/>
            <a:endParaRPr lang="en-GB" sz="2400" b="1" dirty="0">
              <a:solidFill>
                <a:srgbClr val="0000FF"/>
              </a:solidFill>
              <a:latin typeface="Palatino Linotype" panose="02040502050505030304" pitchFamily="18" charset="0"/>
            </a:endParaRPr>
          </a:p>
          <a:p>
            <a:pPr algn="l"/>
            <a:r>
              <a:rPr lang="en-GB" b="1" dirty="0">
                <a:solidFill>
                  <a:srgbClr val="FF0000"/>
                </a:solidFill>
                <a:latin typeface="Palatino Linotype" panose="02040502050505030304" pitchFamily="18" charset="0"/>
              </a:rPr>
              <a:t>Det </a:t>
            </a:r>
            <a:r>
              <a:rPr lang="en-GB" b="1" dirty="0" err="1">
                <a:solidFill>
                  <a:srgbClr val="FF0000"/>
                </a:solidFill>
                <a:latin typeface="Palatino Linotype" panose="02040502050505030304" pitchFamily="18" charset="0"/>
              </a:rPr>
              <a:t>pædagogiske</a:t>
            </a:r>
            <a:r>
              <a:rPr lang="en-GB" b="1" dirty="0">
                <a:solidFill>
                  <a:srgbClr val="FF0000"/>
                </a:solidFill>
                <a:latin typeface="Palatino Linotype" panose="02040502050505030304" pitchFamily="18" charset="0"/>
              </a:rPr>
              <a:t> </a:t>
            </a:r>
            <a:r>
              <a:rPr lang="en-GB" b="1" dirty="0" err="1">
                <a:solidFill>
                  <a:srgbClr val="FF0000"/>
                </a:solidFill>
                <a:latin typeface="Palatino Linotype" panose="02040502050505030304" pitchFamily="18" charset="0"/>
              </a:rPr>
              <a:t>skoleprogram</a:t>
            </a:r>
            <a:r>
              <a:rPr lang="en-GB" b="1" dirty="0">
                <a:solidFill>
                  <a:srgbClr val="FF0000"/>
                </a:solidFill>
                <a:latin typeface="Palatino Linotype" panose="02040502050505030304" pitchFamily="18" charset="0"/>
              </a:rPr>
              <a:t> for 9. </a:t>
            </a:r>
            <a:r>
              <a:rPr lang="en-GB" b="1" dirty="0" err="1">
                <a:solidFill>
                  <a:srgbClr val="FF0000"/>
                </a:solidFill>
                <a:latin typeface="Palatino Linotype" panose="02040502050505030304" pitchFamily="18" charset="0"/>
              </a:rPr>
              <a:t>klasse</a:t>
            </a:r>
            <a:r>
              <a:rPr lang="en-GB" b="1" dirty="0">
                <a:solidFill>
                  <a:srgbClr val="FF0000"/>
                </a:solidFill>
                <a:latin typeface="Palatino Linotype" panose="02040502050505030304" pitchFamily="18" charset="0"/>
              </a:rPr>
              <a:t> “</a:t>
            </a:r>
            <a:r>
              <a:rPr lang="en-GB" b="1" dirty="0" err="1">
                <a:solidFill>
                  <a:srgbClr val="FF0000"/>
                </a:solidFill>
                <a:latin typeface="Palatino Linotype" panose="02040502050505030304" pitchFamily="18" charset="0"/>
              </a:rPr>
              <a:t>På</a:t>
            </a:r>
            <a:r>
              <a:rPr lang="en-GB" b="1" dirty="0">
                <a:solidFill>
                  <a:srgbClr val="FF0000"/>
                </a:solidFill>
                <a:latin typeface="Palatino Linotype" panose="02040502050505030304" pitchFamily="18" charset="0"/>
              </a:rPr>
              <a:t> </a:t>
            </a:r>
            <a:r>
              <a:rPr lang="en-GB" b="1" dirty="0" err="1">
                <a:solidFill>
                  <a:srgbClr val="FF0000"/>
                </a:solidFill>
                <a:latin typeface="Palatino Linotype" panose="02040502050505030304" pitchFamily="18" charset="0"/>
              </a:rPr>
              <a:t>flugt</a:t>
            </a:r>
            <a:r>
              <a:rPr lang="en-GB" b="1" dirty="0">
                <a:solidFill>
                  <a:srgbClr val="FF0000"/>
                </a:solidFill>
                <a:latin typeface="Palatino Linotype" panose="02040502050505030304" pitchFamily="18" charset="0"/>
              </a:rPr>
              <a:t>”</a:t>
            </a:r>
          </a:p>
          <a:p>
            <a:pPr algn="l"/>
            <a:r>
              <a:rPr lang="en-GB" b="1" dirty="0">
                <a:solidFill>
                  <a:srgbClr val="0000FF"/>
                </a:solidFill>
                <a:latin typeface="Palatino Linotype" panose="02040502050505030304" pitchFamily="18" charset="0"/>
              </a:rPr>
              <a:t>Har Jamtli </a:t>
            </a:r>
            <a:r>
              <a:rPr lang="en-GB" b="1" dirty="0" err="1">
                <a:solidFill>
                  <a:srgbClr val="0000FF"/>
                </a:solidFill>
                <a:latin typeface="Palatino Linotype" panose="02040502050505030304" pitchFamily="18" charset="0"/>
              </a:rPr>
              <a:t>tilbudt</a:t>
            </a:r>
            <a:r>
              <a:rPr lang="en-GB" b="1" dirty="0">
                <a:solidFill>
                  <a:srgbClr val="0000FF"/>
                </a:solidFill>
                <a:latin typeface="Palatino Linotype" panose="02040502050505030304" pitchFamily="18" charset="0"/>
              </a:rPr>
              <a:t> </a:t>
            </a:r>
            <a:r>
              <a:rPr lang="en-GB" b="1" dirty="0" err="1">
                <a:solidFill>
                  <a:srgbClr val="0000FF"/>
                </a:solidFill>
                <a:latin typeface="Palatino Linotype" panose="02040502050505030304" pitchFamily="18" charset="0"/>
              </a:rPr>
              <a:t>programmet</a:t>
            </a:r>
            <a:r>
              <a:rPr lang="en-GB" b="1" dirty="0">
                <a:solidFill>
                  <a:srgbClr val="0000FF"/>
                </a:solidFill>
                <a:latin typeface="Palatino Linotype" panose="02040502050505030304" pitchFamily="18" charset="0"/>
              </a:rPr>
              <a:t> </a:t>
            </a:r>
            <a:r>
              <a:rPr lang="en-GB" b="1" dirty="0" err="1">
                <a:solidFill>
                  <a:srgbClr val="0000FF"/>
                </a:solidFill>
                <a:latin typeface="Palatino Linotype" panose="02040502050505030304" pitchFamily="18" charset="0"/>
              </a:rPr>
              <a:t>siden</a:t>
            </a:r>
            <a:r>
              <a:rPr lang="en-GB" b="1" dirty="0">
                <a:solidFill>
                  <a:srgbClr val="0000FF"/>
                </a:solidFill>
                <a:latin typeface="Palatino Linotype" panose="02040502050505030304" pitchFamily="18" charset="0"/>
              </a:rPr>
              <a:t> 2004 </a:t>
            </a:r>
            <a:r>
              <a:rPr lang="en-GB" b="1" dirty="0" err="1">
                <a:solidFill>
                  <a:srgbClr val="0000FF"/>
                </a:solidFill>
                <a:latin typeface="Palatino Linotype" panose="02040502050505030304" pitchFamily="18" charset="0"/>
              </a:rPr>
              <a:t>og</a:t>
            </a:r>
            <a:r>
              <a:rPr lang="en-GB" b="1" dirty="0">
                <a:solidFill>
                  <a:srgbClr val="0000FF"/>
                </a:solidFill>
                <a:latin typeface="Palatino Linotype" panose="02040502050505030304" pitchFamily="18" charset="0"/>
              </a:rPr>
              <a:t> 94 % </a:t>
            </a:r>
            <a:r>
              <a:rPr lang="en-GB" b="1" dirty="0" err="1">
                <a:solidFill>
                  <a:srgbClr val="0000FF"/>
                </a:solidFill>
                <a:latin typeface="Palatino Linotype" panose="02040502050505030304" pitchFamily="18" charset="0"/>
              </a:rPr>
              <a:t>af</a:t>
            </a:r>
            <a:r>
              <a:rPr lang="en-GB" b="1" dirty="0">
                <a:solidFill>
                  <a:srgbClr val="0000FF"/>
                </a:solidFill>
                <a:latin typeface="Palatino Linotype" panose="02040502050505030304" pitchFamily="18" charset="0"/>
              </a:rPr>
              <a:t> </a:t>
            </a:r>
            <a:r>
              <a:rPr lang="en-GB" b="1" dirty="0" err="1">
                <a:solidFill>
                  <a:srgbClr val="0000FF"/>
                </a:solidFill>
                <a:latin typeface="Palatino Linotype" panose="02040502050505030304" pitchFamily="18" charset="0"/>
              </a:rPr>
              <a:t>alle</a:t>
            </a:r>
            <a:r>
              <a:rPr lang="en-GB" b="1" dirty="0">
                <a:solidFill>
                  <a:srgbClr val="0000FF"/>
                </a:solidFill>
                <a:latin typeface="Palatino Linotype" panose="02040502050505030304" pitchFamily="18" charset="0"/>
              </a:rPr>
              <a:t> </a:t>
            </a:r>
            <a:r>
              <a:rPr lang="en-GB" b="1" dirty="0" err="1">
                <a:solidFill>
                  <a:srgbClr val="0000FF"/>
                </a:solidFill>
                <a:latin typeface="Palatino Linotype" panose="02040502050505030304" pitchFamily="18" charset="0"/>
              </a:rPr>
              <a:t>regionens</a:t>
            </a:r>
            <a:r>
              <a:rPr lang="en-GB" b="1" dirty="0">
                <a:solidFill>
                  <a:srgbClr val="0000FF"/>
                </a:solidFill>
                <a:latin typeface="Palatino Linotype" panose="02040502050505030304" pitchFamily="18" charset="0"/>
              </a:rPr>
              <a:t> 9. </a:t>
            </a:r>
            <a:r>
              <a:rPr lang="en-GB" b="1" dirty="0" err="1">
                <a:solidFill>
                  <a:srgbClr val="0000FF"/>
                </a:solidFill>
                <a:latin typeface="Palatino Linotype" panose="02040502050505030304" pitchFamily="18" charset="0"/>
              </a:rPr>
              <a:t>klasser</a:t>
            </a:r>
            <a:r>
              <a:rPr lang="en-GB" b="1" dirty="0">
                <a:solidFill>
                  <a:srgbClr val="0000FF"/>
                </a:solidFill>
                <a:latin typeface="Palatino Linotype" panose="02040502050505030304" pitchFamily="18" charset="0"/>
              </a:rPr>
              <a:t> </a:t>
            </a:r>
            <a:r>
              <a:rPr lang="en-GB" b="1" dirty="0" err="1">
                <a:solidFill>
                  <a:srgbClr val="0000FF"/>
                </a:solidFill>
                <a:latin typeface="Palatino Linotype" panose="02040502050505030304" pitchFamily="18" charset="0"/>
              </a:rPr>
              <a:t>deltar</a:t>
            </a:r>
            <a:r>
              <a:rPr lang="en-GB" b="1" dirty="0">
                <a:solidFill>
                  <a:srgbClr val="0000FF"/>
                </a:solidFill>
                <a:latin typeface="Palatino Linotype" panose="02040502050505030304" pitchFamily="18" charset="0"/>
              </a:rPr>
              <a:t> </a:t>
            </a:r>
            <a:r>
              <a:rPr lang="en-GB" b="1" dirty="0" err="1">
                <a:solidFill>
                  <a:srgbClr val="0000FF"/>
                </a:solidFill>
                <a:latin typeface="Palatino Linotype" panose="02040502050505030304" pitchFamily="18" charset="0"/>
              </a:rPr>
              <a:t>i</a:t>
            </a:r>
            <a:r>
              <a:rPr lang="en-GB" b="1" dirty="0">
                <a:solidFill>
                  <a:srgbClr val="0000FF"/>
                </a:solidFill>
                <a:latin typeface="Palatino Linotype" panose="02040502050505030304" pitchFamily="18" charset="0"/>
              </a:rPr>
              <a:t> </a:t>
            </a:r>
            <a:r>
              <a:rPr lang="en-GB" b="1" dirty="0" err="1">
                <a:solidFill>
                  <a:srgbClr val="0000FF"/>
                </a:solidFill>
                <a:latin typeface="Palatino Linotype" panose="02040502050505030304" pitchFamily="18" charset="0"/>
              </a:rPr>
              <a:t>oktober</a:t>
            </a:r>
            <a:r>
              <a:rPr lang="en-GB" b="1" dirty="0">
                <a:solidFill>
                  <a:srgbClr val="0000FF"/>
                </a:solidFill>
                <a:latin typeface="Palatino Linotype" panose="02040502050505030304" pitchFamily="18" charset="0"/>
              </a:rPr>
              <a:t> </a:t>
            </a:r>
            <a:r>
              <a:rPr lang="en-GB" b="1" dirty="0" err="1">
                <a:solidFill>
                  <a:srgbClr val="0000FF"/>
                </a:solidFill>
                <a:latin typeface="Palatino Linotype" panose="02040502050505030304" pitchFamily="18" charset="0"/>
              </a:rPr>
              <a:t>måned</a:t>
            </a:r>
            <a:r>
              <a:rPr lang="en-GB" b="1" dirty="0">
                <a:solidFill>
                  <a:srgbClr val="0000FF"/>
                </a:solidFill>
                <a:latin typeface="Palatino Linotype" panose="02040502050505030304" pitchFamily="18" charset="0"/>
              </a:rPr>
              <a:t>.</a:t>
            </a:r>
          </a:p>
          <a:p>
            <a:pPr algn="l"/>
            <a:endParaRPr lang="en-GB" b="1" dirty="0">
              <a:solidFill>
                <a:srgbClr val="0000FF"/>
              </a:solidFill>
              <a:latin typeface="Palatino Linotype" panose="02040502050505030304" pitchFamily="18" charset="0"/>
            </a:endParaRPr>
          </a:p>
          <a:p>
            <a:pPr algn="l"/>
            <a:r>
              <a:rPr lang="en-GB" b="1" dirty="0">
                <a:solidFill>
                  <a:srgbClr val="0000FF"/>
                </a:solidFill>
                <a:latin typeface="Palatino Linotype" panose="02040502050505030304" pitchFamily="18" charset="0"/>
              </a:rPr>
              <a:t> </a:t>
            </a:r>
            <a:endParaRPr lang="en-GB" sz="2400" b="1" dirty="0">
              <a:solidFill>
                <a:srgbClr val="0000FF"/>
              </a:solidFill>
              <a:latin typeface="Palatino Linotype" panose="02040502050505030304" pitchFamily="18" charset="0"/>
            </a:endParaRPr>
          </a:p>
          <a:p>
            <a:pPr algn="l"/>
            <a:endParaRPr lang="en-GB" b="1" dirty="0">
              <a:solidFill>
                <a:srgbClr val="0000FF"/>
              </a:solidFill>
            </a:endParaRPr>
          </a:p>
          <a:p>
            <a:pPr algn="l"/>
            <a:endParaRPr lang="en-GB" sz="2400" b="1" dirty="0">
              <a:solidFill>
                <a:srgbClr val="0000FF"/>
              </a:solidFill>
            </a:endParaRPr>
          </a:p>
          <a:p>
            <a:pPr algn="l"/>
            <a:endParaRPr lang="en-GB" b="1" dirty="0">
              <a:solidFill>
                <a:srgbClr val="0000FF"/>
              </a:solidFill>
            </a:endParaRPr>
          </a:p>
          <a:p>
            <a:endParaRPr lang="en-GB"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010">
            <a:extLst>
              <a:ext uri="{FF2B5EF4-FFF2-40B4-BE49-F238E27FC236}">
                <a16:creationId xmlns:a16="http://schemas.microsoft.com/office/drawing/2014/main" id="{255C6BDE-E631-422D-B02D-4604DBAFA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9454" y="4376738"/>
            <a:ext cx="2899285"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001">
            <a:extLst>
              <a:ext uri="{FF2B5EF4-FFF2-40B4-BE49-F238E27FC236}">
                <a16:creationId xmlns:a16="http://schemas.microsoft.com/office/drawing/2014/main" id="{A1BAE94E-2122-46B8-A197-31B88104AF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1693" y="4410075"/>
            <a:ext cx="312442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017">
            <a:extLst>
              <a:ext uri="{FF2B5EF4-FFF2-40B4-BE49-F238E27FC236}">
                <a16:creationId xmlns:a16="http://schemas.microsoft.com/office/drawing/2014/main" id="{A4E982DE-89C8-4114-90C2-B0BE090C94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275" y="2784733"/>
            <a:ext cx="279427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Jlm_04m178_35">
            <a:extLst>
              <a:ext uri="{FF2B5EF4-FFF2-40B4-BE49-F238E27FC236}">
                <a16:creationId xmlns:a16="http://schemas.microsoft.com/office/drawing/2014/main" id="{3C1710D7-A77B-4D64-BD34-93DA4180B6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5268" y="2833945"/>
            <a:ext cx="3024187"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98686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lstStyle/>
          <a:p>
            <a:pPr algn="l"/>
            <a:endParaRPr lang="en-GB" sz="2400" b="1" dirty="0">
              <a:solidFill>
                <a:srgbClr val="0000FF"/>
              </a:solidFill>
              <a:latin typeface="Palatino Linotype" panose="02040502050505030304" pitchFamily="18" charset="0"/>
            </a:endParaRPr>
          </a:p>
          <a:p>
            <a:pPr algn="l"/>
            <a:endParaRPr lang="en-GB" b="1" dirty="0">
              <a:solidFill>
                <a:srgbClr val="0000FF"/>
              </a:solidFill>
              <a:latin typeface="Palatino Linotype" panose="02040502050505030304" pitchFamily="18" charset="0"/>
            </a:endParaRPr>
          </a:p>
          <a:p>
            <a:pPr algn="l"/>
            <a:r>
              <a:rPr lang="en-GB" b="1" dirty="0">
                <a:solidFill>
                  <a:srgbClr val="FF0000"/>
                </a:solidFill>
                <a:latin typeface="Palatino Linotype" panose="02040502050505030304" pitchFamily="18" charset="0"/>
              </a:rPr>
              <a:t>Vi </a:t>
            </a:r>
            <a:r>
              <a:rPr lang="en-GB" b="1" dirty="0" err="1">
                <a:solidFill>
                  <a:srgbClr val="FF0000"/>
                </a:solidFill>
                <a:latin typeface="Palatino Linotype" panose="02040502050505030304" pitchFamily="18" charset="0"/>
              </a:rPr>
              <a:t>vovede</a:t>
            </a:r>
            <a:r>
              <a:rPr lang="en-GB" b="1" dirty="0">
                <a:solidFill>
                  <a:srgbClr val="FF0000"/>
                </a:solidFill>
                <a:latin typeface="Palatino Linotype" panose="02040502050505030304" pitchFamily="18" charset="0"/>
              </a:rPr>
              <a:t> </a:t>
            </a:r>
            <a:r>
              <a:rPr lang="en-GB" b="1" dirty="0" err="1">
                <a:solidFill>
                  <a:srgbClr val="FF0000"/>
                </a:solidFill>
                <a:latin typeface="Palatino Linotype" panose="02040502050505030304" pitchFamily="18" charset="0"/>
              </a:rPr>
              <a:t>soemmeren</a:t>
            </a:r>
            <a:r>
              <a:rPr lang="en-GB" b="1" dirty="0">
                <a:solidFill>
                  <a:srgbClr val="FF0000"/>
                </a:solidFill>
                <a:latin typeface="Palatino Linotype" panose="02040502050505030304" pitchFamily="18" charset="0"/>
              </a:rPr>
              <a:t> 2012 at </a:t>
            </a:r>
            <a:r>
              <a:rPr lang="en-GB" b="1" dirty="0" err="1">
                <a:solidFill>
                  <a:srgbClr val="FF0000"/>
                </a:solidFill>
                <a:latin typeface="Palatino Linotype" panose="02040502050505030304" pitchFamily="18" charset="0"/>
              </a:rPr>
              <a:t>afvise</a:t>
            </a:r>
            <a:r>
              <a:rPr lang="en-GB" b="1" dirty="0">
                <a:solidFill>
                  <a:srgbClr val="FF0000"/>
                </a:solidFill>
                <a:latin typeface="Palatino Linotype" panose="02040502050505030304" pitchFamily="18" charset="0"/>
              </a:rPr>
              <a:t> </a:t>
            </a:r>
            <a:r>
              <a:rPr lang="en-GB" b="1" dirty="0" err="1">
                <a:solidFill>
                  <a:srgbClr val="FF0000"/>
                </a:solidFill>
                <a:latin typeface="Palatino Linotype" panose="02040502050505030304" pitchFamily="18" charset="0"/>
              </a:rPr>
              <a:t>en</a:t>
            </a:r>
            <a:r>
              <a:rPr lang="en-GB" b="1" dirty="0">
                <a:solidFill>
                  <a:srgbClr val="FF0000"/>
                </a:solidFill>
                <a:latin typeface="Palatino Linotype" panose="02040502050505030304" pitchFamily="18" charset="0"/>
              </a:rPr>
              <a:t> </a:t>
            </a:r>
            <a:r>
              <a:rPr lang="en-GB" b="1" dirty="0" err="1">
                <a:solidFill>
                  <a:srgbClr val="FF0000"/>
                </a:solidFill>
                <a:latin typeface="Palatino Linotype" panose="02040502050505030304" pitchFamily="18" charset="0"/>
              </a:rPr>
              <a:t>islamfjendtlig</a:t>
            </a:r>
            <a:r>
              <a:rPr lang="en-GB" b="1" dirty="0">
                <a:solidFill>
                  <a:srgbClr val="FF0000"/>
                </a:solidFill>
                <a:latin typeface="Palatino Linotype" panose="02040502050505030304" pitchFamily="18" charset="0"/>
              </a:rPr>
              <a:t> </a:t>
            </a:r>
            <a:r>
              <a:rPr lang="en-GB" b="1" dirty="0" err="1">
                <a:solidFill>
                  <a:srgbClr val="FF0000"/>
                </a:solidFill>
                <a:latin typeface="Palatino Linotype" panose="02040502050505030304" pitchFamily="18" charset="0"/>
              </a:rPr>
              <a:t>kunstner</a:t>
            </a:r>
            <a:r>
              <a:rPr lang="en-GB" b="1" dirty="0">
                <a:solidFill>
                  <a:srgbClr val="FF0000"/>
                </a:solidFill>
                <a:latin typeface="Palatino Linotype" panose="02040502050505030304" pitchFamily="18" charset="0"/>
              </a:rPr>
              <a:t>!</a:t>
            </a:r>
          </a:p>
          <a:p>
            <a:pPr algn="l"/>
            <a:r>
              <a:rPr lang="en-GB" b="1" dirty="0">
                <a:solidFill>
                  <a:srgbClr val="0000FF"/>
                </a:solidFill>
                <a:latin typeface="Palatino Linotype" panose="02040502050505030304" pitchFamily="18" charset="0"/>
              </a:rPr>
              <a:t>Det </a:t>
            </a:r>
            <a:r>
              <a:rPr lang="en-GB" b="1" dirty="0" err="1">
                <a:solidFill>
                  <a:srgbClr val="0000FF"/>
                </a:solidFill>
                <a:latin typeface="Palatino Linotype" panose="02040502050505030304" pitchFamily="18" charset="0"/>
              </a:rPr>
              <a:t>blev</a:t>
            </a:r>
            <a:r>
              <a:rPr lang="en-GB" b="1" dirty="0">
                <a:solidFill>
                  <a:srgbClr val="0000FF"/>
                </a:solidFill>
                <a:latin typeface="Palatino Linotype" panose="02040502050505030304" pitchFamily="18" charset="0"/>
              </a:rPr>
              <a:t> </a:t>
            </a:r>
            <a:r>
              <a:rPr lang="en-GB" b="1" dirty="0" err="1">
                <a:solidFill>
                  <a:srgbClr val="0000FF"/>
                </a:solidFill>
                <a:latin typeface="Palatino Linotype" panose="02040502050505030304" pitchFamily="18" charset="0"/>
              </a:rPr>
              <a:t>verden</a:t>
            </a:r>
            <a:r>
              <a:rPr lang="en-GB" b="1" dirty="0">
                <a:solidFill>
                  <a:srgbClr val="0000FF"/>
                </a:solidFill>
                <a:latin typeface="Palatino Linotype" panose="02040502050505030304" pitchFamily="18" charset="0"/>
              </a:rPr>
              <a:t> </a:t>
            </a:r>
            <a:r>
              <a:rPr lang="en-GB" b="1" dirty="0" err="1">
                <a:solidFill>
                  <a:srgbClr val="0000FF"/>
                </a:solidFill>
                <a:latin typeface="Palatino Linotype" panose="02040502050505030304" pitchFamily="18" charset="0"/>
              </a:rPr>
              <a:t>kalabalik</a:t>
            </a:r>
            <a:r>
              <a:rPr lang="en-GB" b="1" dirty="0">
                <a:solidFill>
                  <a:srgbClr val="0000FF"/>
                </a:solidFill>
                <a:latin typeface="Palatino Linotype" panose="02040502050505030304" pitchFamily="18" charset="0"/>
              </a:rPr>
              <a:t> </a:t>
            </a:r>
            <a:r>
              <a:rPr lang="en-GB" b="1" dirty="0" err="1">
                <a:solidFill>
                  <a:srgbClr val="0000FF"/>
                </a:solidFill>
                <a:latin typeface="Palatino Linotype" panose="02040502050505030304" pitchFamily="18" charset="0"/>
              </a:rPr>
              <a:t>og</a:t>
            </a:r>
            <a:r>
              <a:rPr lang="en-GB" b="1" dirty="0">
                <a:solidFill>
                  <a:srgbClr val="0000FF"/>
                </a:solidFill>
                <a:latin typeface="Palatino Linotype" panose="02040502050505030304" pitchFamily="18" charset="0"/>
              </a:rPr>
              <a:t> discussion om den </a:t>
            </a:r>
            <a:r>
              <a:rPr lang="en-GB" b="1" dirty="0" err="1">
                <a:solidFill>
                  <a:srgbClr val="0000FF"/>
                </a:solidFill>
                <a:latin typeface="Palatino Linotype" panose="02040502050505030304" pitchFamily="18" charset="0"/>
              </a:rPr>
              <a:t>danske</a:t>
            </a:r>
            <a:r>
              <a:rPr lang="en-GB" b="1" dirty="0">
                <a:solidFill>
                  <a:srgbClr val="0000FF"/>
                </a:solidFill>
                <a:latin typeface="Palatino Linotype" panose="02040502050505030304" pitchFamily="18" charset="0"/>
              </a:rPr>
              <a:t> </a:t>
            </a:r>
            <a:r>
              <a:rPr lang="en-GB" b="1" dirty="0" err="1">
                <a:solidFill>
                  <a:srgbClr val="0000FF"/>
                </a:solidFill>
                <a:latin typeface="Palatino Linotype" panose="02040502050505030304" pitchFamily="18" charset="0"/>
              </a:rPr>
              <a:t>museumschef</a:t>
            </a:r>
            <a:r>
              <a:rPr lang="en-GB" b="1" dirty="0">
                <a:solidFill>
                  <a:srgbClr val="0000FF"/>
                </a:solidFill>
                <a:latin typeface="Palatino Linotype" panose="02040502050505030304" pitchFamily="18" charset="0"/>
              </a:rPr>
              <a:t> </a:t>
            </a:r>
            <a:r>
              <a:rPr lang="en-GB" b="1" dirty="0" err="1">
                <a:solidFill>
                  <a:srgbClr val="0000FF"/>
                </a:solidFill>
                <a:latin typeface="Palatino Linotype" panose="02040502050505030304" pitchFamily="18" charset="0"/>
              </a:rPr>
              <a:t>som</a:t>
            </a:r>
            <a:r>
              <a:rPr lang="en-GB" b="1" dirty="0">
                <a:solidFill>
                  <a:srgbClr val="0000FF"/>
                </a:solidFill>
                <a:latin typeface="Palatino Linotype" panose="02040502050505030304" pitchFamily="18" charset="0"/>
              </a:rPr>
              <a:t> </a:t>
            </a:r>
            <a:r>
              <a:rPr lang="en-GB" b="1" dirty="0" err="1">
                <a:solidFill>
                  <a:srgbClr val="0000FF"/>
                </a:solidFill>
                <a:latin typeface="Palatino Linotype" panose="02040502050505030304" pitchFamily="18" charset="0"/>
              </a:rPr>
              <a:t>ikke</a:t>
            </a:r>
            <a:r>
              <a:rPr lang="en-GB" b="1" dirty="0">
                <a:solidFill>
                  <a:srgbClr val="0000FF"/>
                </a:solidFill>
                <a:latin typeface="Palatino Linotype" panose="02040502050505030304" pitchFamily="18" charset="0"/>
              </a:rPr>
              <a:t> </a:t>
            </a:r>
            <a:r>
              <a:rPr lang="en-GB" b="1" dirty="0" err="1">
                <a:solidFill>
                  <a:srgbClr val="0000FF"/>
                </a:solidFill>
                <a:latin typeface="Palatino Linotype" panose="02040502050505030304" pitchFamily="18" charset="0"/>
              </a:rPr>
              <a:t>forstod</a:t>
            </a:r>
            <a:r>
              <a:rPr lang="en-GB" b="1" dirty="0">
                <a:solidFill>
                  <a:srgbClr val="0000FF"/>
                </a:solidFill>
                <a:latin typeface="Palatino Linotype" panose="02040502050505030304" pitchFamily="18" charset="0"/>
              </a:rPr>
              <a:t> “</a:t>
            </a:r>
            <a:r>
              <a:rPr lang="en-GB" b="1" dirty="0" err="1">
                <a:solidFill>
                  <a:srgbClr val="0000FF"/>
                </a:solidFill>
                <a:latin typeface="Palatino Linotype" panose="02040502050505030304" pitchFamily="18" charset="0"/>
              </a:rPr>
              <a:t>svensk</a:t>
            </a:r>
            <a:r>
              <a:rPr lang="en-GB" b="1" dirty="0">
                <a:solidFill>
                  <a:srgbClr val="0000FF"/>
                </a:solidFill>
                <a:latin typeface="Palatino Linotype" panose="02040502050505030304" pitchFamily="18" charset="0"/>
              </a:rPr>
              <a:t> </a:t>
            </a:r>
            <a:r>
              <a:rPr lang="en-GB" b="1" dirty="0" err="1">
                <a:solidFill>
                  <a:srgbClr val="0000FF"/>
                </a:solidFill>
                <a:latin typeface="Palatino Linotype" panose="02040502050505030304" pitchFamily="18" charset="0"/>
              </a:rPr>
              <a:t>yttrandefrihet</a:t>
            </a:r>
            <a:r>
              <a:rPr lang="en-GB" b="1" dirty="0">
                <a:solidFill>
                  <a:srgbClr val="0000FF"/>
                </a:solidFill>
                <a:latin typeface="Palatino Linotype" panose="02040502050505030304" pitchFamily="18" charset="0"/>
              </a:rPr>
              <a:t>”. </a:t>
            </a:r>
            <a:r>
              <a:rPr lang="en-GB" b="1" dirty="0" err="1">
                <a:solidFill>
                  <a:srgbClr val="0000FF"/>
                </a:solidFill>
                <a:latin typeface="Palatino Linotype" panose="02040502050505030304" pitchFamily="18" charset="0"/>
              </a:rPr>
              <a:t>Stor</a:t>
            </a:r>
            <a:r>
              <a:rPr lang="en-GB" b="1" dirty="0">
                <a:solidFill>
                  <a:srgbClr val="0000FF"/>
                </a:solidFill>
                <a:latin typeface="Palatino Linotype" panose="02040502050505030304" pitchFamily="18" charset="0"/>
              </a:rPr>
              <a:t> </a:t>
            </a:r>
            <a:r>
              <a:rPr lang="en-GB" b="1" dirty="0" err="1">
                <a:solidFill>
                  <a:srgbClr val="0000FF"/>
                </a:solidFill>
                <a:latin typeface="Palatino Linotype" panose="02040502050505030304" pitchFamily="18" charset="0"/>
              </a:rPr>
              <a:t>opstandelse</a:t>
            </a:r>
            <a:r>
              <a:rPr lang="en-GB" b="1" dirty="0">
                <a:solidFill>
                  <a:srgbClr val="0000FF"/>
                </a:solidFill>
                <a:latin typeface="Palatino Linotype" panose="02040502050505030304" pitchFamily="18" charset="0"/>
              </a:rPr>
              <a:t> </a:t>
            </a:r>
            <a:r>
              <a:rPr lang="en-GB" b="1" dirty="0" err="1">
                <a:solidFill>
                  <a:srgbClr val="0000FF"/>
                </a:solidFill>
                <a:latin typeface="Palatino Linotype" panose="02040502050505030304" pitchFamily="18" charset="0"/>
              </a:rPr>
              <a:t>og</a:t>
            </a:r>
            <a:r>
              <a:rPr lang="en-GB" b="1" dirty="0">
                <a:solidFill>
                  <a:srgbClr val="0000FF"/>
                </a:solidFill>
                <a:latin typeface="Palatino Linotype" panose="02040502050505030304" pitchFamily="18" charset="0"/>
              </a:rPr>
              <a:t> </a:t>
            </a:r>
            <a:r>
              <a:rPr lang="en-GB" b="1" dirty="0" err="1">
                <a:solidFill>
                  <a:srgbClr val="0000FF"/>
                </a:solidFill>
                <a:latin typeface="Palatino Linotype" panose="02040502050505030304" pitchFamily="18" charset="0"/>
              </a:rPr>
              <a:t>diskussion</a:t>
            </a:r>
            <a:r>
              <a:rPr lang="en-GB" b="1" dirty="0">
                <a:solidFill>
                  <a:srgbClr val="0000FF"/>
                </a:solidFill>
                <a:latin typeface="Palatino Linotype" panose="02040502050505030304" pitchFamily="18" charset="0"/>
              </a:rPr>
              <a:t>…….</a:t>
            </a:r>
          </a:p>
          <a:p>
            <a:pPr algn="l"/>
            <a:endParaRPr lang="en-GB" b="1" dirty="0">
              <a:solidFill>
                <a:srgbClr val="0000FF"/>
              </a:solidFill>
            </a:endParaRPr>
          </a:p>
          <a:p>
            <a:pPr algn="l"/>
            <a:endParaRPr lang="en-GB" sz="2400" b="1" dirty="0">
              <a:solidFill>
                <a:srgbClr val="0000FF"/>
              </a:solidFill>
            </a:endParaRPr>
          </a:p>
          <a:p>
            <a:pPr algn="l"/>
            <a:r>
              <a:rPr lang="sv-SE" b="1" dirty="0"/>
              <a:t>Jamtli stoppar verk av Lars Vilks</a:t>
            </a:r>
            <a:endParaRPr lang="en-GB" b="1" dirty="0">
              <a:solidFill>
                <a:srgbClr val="0000FF"/>
              </a:solidFill>
            </a:endParaRPr>
          </a:p>
          <a:p>
            <a:endParaRPr lang="en-GB"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4" descr="En bild som visar person, man, glasögon, utomhus&#10;&#10;Automatiskt genererad beskrivning">
            <a:extLst>
              <a:ext uri="{FF2B5EF4-FFF2-40B4-BE49-F238E27FC236}">
                <a16:creationId xmlns:a16="http://schemas.microsoft.com/office/drawing/2014/main" id="{05A55FA9-0A79-4C33-A468-D9253675A0E2}"/>
              </a:ext>
            </a:extLst>
          </p:cNvPr>
          <p:cNvPicPr>
            <a:picLocks noChangeAspect="1"/>
          </p:cNvPicPr>
          <p:nvPr/>
        </p:nvPicPr>
        <p:blipFill>
          <a:blip r:embed="rId3"/>
          <a:stretch>
            <a:fillRect/>
          </a:stretch>
        </p:blipFill>
        <p:spPr>
          <a:xfrm>
            <a:off x="9846048" y="3429000"/>
            <a:ext cx="2190677" cy="3276600"/>
          </a:xfrm>
          <a:prstGeom prst="rect">
            <a:avLst/>
          </a:prstGeom>
        </p:spPr>
      </p:pic>
      <p:pic>
        <p:nvPicPr>
          <p:cNvPr id="7" name="Bildobjekt 6" descr="En bild som visar ritning&#10;&#10;Automatiskt genererad beskrivning">
            <a:extLst>
              <a:ext uri="{FF2B5EF4-FFF2-40B4-BE49-F238E27FC236}">
                <a16:creationId xmlns:a16="http://schemas.microsoft.com/office/drawing/2014/main" id="{1B4379A1-BDB0-4D8A-AD85-F6A433A8F094}"/>
              </a:ext>
            </a:extLst>
          </p:cNvPr>
          <p:cNvPicPr>
            <a:picLocks noChangeAspect="1"/>
          </p:cNvPicPr>
          <p:nvPr/>
        </p:nvPicPr>
        <p:blipFill>
          <a:blip r:embed="rId4"/>
          <a:stretch>
            <a:fillRect/>
          </a:stretch>
        </p:blipFill>
        <p:spPr>
          <a:xfrm>
            <a:off x="5306803" y="3201406"/>
            <a:ext cx="3147555" cy="3656594"/>
          </a:xfrm>
          <a:prstGeom prst="rect">
            <a:avLst/>
          </a:prstGeom>
        </p:spPr>
      </p:pic>
    </p:spTree>
    <p:extLst>
      <p:ext uri="{BB962C8B-B14F-4D97-AF65-F5344CB8AC3E}">
        <p14:creationId xmlns:p14="http://schemas.microsoft.com/office/powerpoint/2010/main" val="29072574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PPMallJamtli2010">
            <a:extLst>
              <a:ext uri="{FF2B5EF4-FFF2-40B4-BE49-F238E27FC236}">
                <a16:creationId xmlns:a16="http://schemas.microsoft.com/office/drawing/2014/main" id="{27826564-C843-4E86-9E2B-03184F2AC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172201"/>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5">
            <a:extLst>
              <a:ext uri="{FF2B5EF4-FFF2-40B4-BE49-F238E27FC236}">
                <a16:creationId xmlns:a16="http://schemas.microsoft.com/office/drawing/2014/main" id="{D517C090-35C6-4911-BC90-A9CDC6252E6F}"/>
              </a:ext>
            </a:extLst>
          </p:cNvPr>
          <p:cNvSpPr txBox="1">
            <a:spLocks noChangeArrowheads="1"/>
          </p:cNvSpPr>
          <p:nvPr/>
        </p:nvSpPr>
        <p:spPr bwMode="auto">
          <a:xfrm>
            <a:off x="1503362" y="0"/>
            <a:ext cx="9090026" cy="108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sv-SE" altLang="sv-SE" sz="4800" b="1" i="1">
                <a:solidFill>
                  <a:srgbClr val="FF0000"/>
                </a:solidFill>
                <a:latin typeface="Palatino Linotype" panose="02040502050505030304" pitchFamily="18" charset="0"/>
              </a:rPr>
              <a:t>Stiftelsen Jamtli</a:t>
            </a:r>
            <a:endParaRPr lang="sv-SE" altLang="sv-SE" sz="2800" b="1" i="1">
              <a:solidFill>
                <a:srgbClr val="0000FF"/>
              </a:solidFill>
              <a:latin typeface="Palatino Linotype" panose="02040502050505030304" pitchFamily="18" charset="0"/>
            </a:endParaRPr>
          </a:p>
        </p:txBody>
      </p:sp>
      <p:sp>
        <p:nvSpPr>
          <p:cNvPr id="20484" name="textruta 2">
            <a:extLst>
              <a:ext uri="{FF2B5EF4-FFF2-40B4-BE49-F238E27FC236}">
                <a16:creationId xmlns:a16="http://schemas.microsoft.com/office/drawing/2014/main" id="{31BEE98B-F0CF-4B9C-840B-2CCD4B520EC2}"/>
              </a:ext>
            </a:extLst>
          </p:cNvPr>
          <p:cNvSpPr txBox="1">
            <a:spLocks noChangeArrowheads="1"/>
          </p:cNvSpPr>
          <p:nvPr/>
        </p:nvSpPr>
        <p:spPr bwMode="auto">
          <a:xfrm rot="5400000">
            <a:off x="1600200" y="1915886"/>
            <a:ext cx="88392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v-SE" altLang="sv-SE" sz="2400" b="1" dirty="0">
              <a:solidFill>
                <a:srgbClr val="0000FF"/>
              </a:solidFill>
              <a:latin typeface="Palatino Linotype" panose="02040502050505030304" pitchFamily="18" charset="0"/>
            </a:endParaRPr>
          </a:p>
          <a:p>
            <a:pPr eaLnBrk="1" hangingPunct="1">
              <a:spcBef>
                <a:spcPct val="0"/>
              </a:spcBef>
              <a:buFontTx/>
              <a:buNone/>
            </a:pPr>
            <a:endParaRPr lang="sv-SE" altLang="sv-SE" sz="2400" b="1" dirty="0">
              <a:solidFill>
                <a:srgbClr val="0000FF"/>
              </a:solidFill>
              <a:latin typeface="Palatino Linotype" panose="02040502050505030304" pitchFamily="18" charset="0"/>
            </a:endParaRPr>
          </a:p>
          <a:p>
            <a:pPr eaLnBrk="1" hangingPunct="1">
              <a:spcBef>
                <a:spcPct val="0"/>
              </a:spcBef>
              <a:buFontTx/>
              <a:buNone/>
            </a:pPr>
            <a:endParaRPr lang="sv-SE" altLang="sv-SE" sz="2400" b="1" dirty="0">
              <a:solidFill>
                <a:srgbClr val="0000FF"/>
              </a:solidFill>
              <a:latin typeface="Palatino Linotype" panose="02040502050505030304" pitchFamily="18" charset="0"/>
            </a:endParaRPr>
          </a:p>
          <a:p>
            <a:pPr eaLnBrk="1" hangingPunct="1">
              <a:spcBef>
                <a:spcPct val="0"/>
              </a:spcBef>
              <a:buFontTx/>
              <a:buNone/>
            </a:pPr>
            <a:endParaRPr lang="sv-SE" altLang="sv-SE" sz="2400" b="1" dirty="0">
              <a:solidFill>
                <a:srgbClr val="0000FF"/>
              </a:solidFill>
              <a:latin typeface="Palatino Linotype" panose="02040502050505030304" pitchFamily="18" charset="0"/>
            </a:endParaRPr>
          </a:p>
          <a:p>
            <a:pPr eaLnBrk="1" hangingPunct="1">
              <a:spcBef>
                <a:spcPct val="0"/>
              </a:spcBef>
              <a:buFontTx/>
              <a:buNone/>
            </a:pPr>
            <a:endParaRPr lang="sv-SE" altLang="sv-SE" sz="2400" b="1" dirty="0">
              <a:solidFill>
                <a:srgbClr val="0000FF"/>
              </a:solidFill>
              <a:latin typeface="Palatino Linotype" panose="02040502050505030304" pitchFamily="18" charset="0"/>
            </a:endParaRPr>
          </a:p>
          <a:p>
            <a:pPr eaLnBrk="1" hangingPunct="1">
              <a:spcBef>
                <a:spcPct val="0"/>
              </a:spcBef>
              <a:buFontTx/>
              <a:buNone/>
            </a:pPr>
            <a:endParaRPr lang="sv-SE" altLang="sv-SE" sz="2400" b="1" dirty="0">
              <a:solidFill>
                <a:srgbClr val="0000FF"/>
              </a:solidFill>
              <a:latin typeface="Palatino Linotype" panose="02040502050505030304" pitchFamily="18" charset="0"/>
            </a:endParaRPr>
          </a:p>
          <a:p>
            <a:pPr eaLnBrk="1" hangingPunct="1">
              <a:spcBef>
                <a:spcPct val="0"/>
              </a:spcBef>
              <a:buFontTx/>
              <a:buNone/>
            </a:pPr>
            <a:endParaRPr lang="sv-SE" altLang="sv-SE" sz="2400" b="1" dirty="0">
              <a:solidFill>
                <a:srgbClr val="0000FF"/>
              </a:solidFill>
              <a:latin typeface="Palatino Linotype" panose="02040502050505030304" pitchFamily="18" charset="0"/>
            </a:endParaRPr>
          </a:p>
          <a:p>
            <a:pPr eaLnBrk="1" hangingPunct="1">
              <a:spcBef>
                <a:spcPct val="0"/>
              </a:spcBef>
              <a:buFontTx/>
              <a:buNone/>
            </a:pPr>
            <a:endParaRPr lang="sv-SE" altLang="sv-SE" sz="2400" b="1" dirty="0">
              <a:solidFill>
                <a:srgbClr val="0000FF"/>
              </a:solidFill>
              <a:latin typeface="Palatino Linotype" panose="02040502050505030304" pitchFamily="18" charset="0"/>
            </a:endParaRPr>
          </a:p>
          <a:p>
            <a:pPr eaLnBrk="1" hangingPunct="1">
              <a:spcBef>
                <a:spcPct val="0"/>
              </a:spcBef>
              <a:buFontTx/>
              <a:buNone/>
            </a:pPr>
            <a:endParaRPr lang="sv-SE" altLang="sv-SE" sz="2400" b="1" dirty="0">
              <a:solidFill>
                <a:srgbClr val="0000FF"/>
              </a:solidFill>
              <a:latin typeface="Palatino Linotype" panose="02040502050505030304" pitchFamily="18" charset="0"/>
            </a:endParaRPr>
          </a:p>
          <a:p>
            <a:pPr eaLnBrk="1" hangingPunct="1">
              <a:spcBef>
                <a:spcPct val="0"/>
              </a:spcBef>
              <a:buFontTx/>
              <a:buNone/>
            </a:pPr>
            <a:endParaRPr lang="sv-SE" altLang="sv-SE" sz="2400" b="1" dirty="0">
              <a:solidFill>
                <a:srgbClr val="0000FF"/>
              </a:solidFill>
              <a:latin typeface="Palatino Linotype" panose="02040502050505030304" pitchFamily="18" charset="0"/>
            </a:endParaRPr>
          </a:p>
          <a:p>
            <a:pPr eaLnBrk="1" hangingPunct="1">
              <a:spcBef>
                <a:spcPct val="0"/>
              </a:spcBef>
              <a:buFontTx/>
              <a:buNone/>
            </a:pPr>
            <a:endParaRPr lang="sv-SE" altLang="sv-SE" sz="2400" b="1" i="1" dirty="0">
              <a:solidFill>
                <a:srgbClr val="0000FF"/>
              </a:solidFill>
              <a:latin typeface="Palatino Linotype" panose="02040502050505030304" pitchFamily="18" charset="0"/>
            </a:endParaRPr>
          </a:p>
        </p:txBody>
      </p:sp>
      <p:pic>
        <p:nvPicPr>
          <p:cNvPr id="3" name="Bildobjekt 2">
            <a:extLst>
              <a:ext uri="{FF2B5EF4-FFF2-40B4-BE49-F238E27FC236}">
                <a16:creationId xmlns:a16="http://schemas.microsoft.com/office/drawing/2014/main" id="{E88FA73D-0C5C-42BD-8C17-AE1C76F7B8C4}"/>
              </a:ext>
            </a:extLst>
          </p:cNvPr>
          <p:cNvPicPr>
            <a:picLocks noChangeAspect="1"/>
          </p:cNvPicPr>
          <p:nvPr/>
        </p:nvPicPr>
        <p:blipFill>
          <a:blip r:embed="rId3"/>
          <a:stretch>
            <a:fillRect/>
          </a:stretch>
        </p:blipFill>
        <p:spPr>
          <a:xfrm>
            <a:off x="511629" y="1001485"/>
            <a:ext cx="11070771" cy="5170715"/>
          </a:xfrm>
          <a:prstGeom prst="rect">
            <a:avLst/>
          </a:prstGeom>
        </p:spPr>
      </p:pic>
    </p:spTree>
    <p:extLst>
      <p:ext uri="{BB962C8B-B14F-4D97-AF65-F5344CB8AC3E}">
        <p14:creationId xmlns:p14="http://schemas.microsoft.com/office/powerpoint/2010/main" val="4742994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lstStyle/>
          <a:p>
            <a:pPr algn="l"/>
            <a:r>
              <a:rPr lang="en-GB" b="1" dirty="0">
                <a:solidFill>
                  <a:srgbClr val="0000FF"/>
                </a:solidFill>
                <a:latin typeface="Palatino Linotype" panose="02040502050505030304" pitchFamily="18" charset="0"/>
              </a:rPr>
              <a:t>Jamtli </a:t>
            </a:r>
            <a:r>
              <a:rPr lang="en-GB" b="1" dirty="0" err="1">
                <a:solidFill>
                  <a:srgbClr val="0000FF"/>
                </a:solidFill>
                <a:latin typeface="Palatino Linotype" panose="02040502050505030304" pitchFamily="18" charset="0"/>
              </a:rPr>
              <a:t>Stugby</a:t>
            </a:r>
            <a:r>
              <a:rPr lang="en-GB" b="1" dirty="0">
                <a:solidFill>
                  <a:srgbClr val="0000FF"/>
                </a:solidFill>
                <a:latin typeface="Palatino Linotype" panose="02040502050505030304" pitchFamily="18" charset="0"/>
              </a:rPr>
              <a:t> </a:t>
            </a:r>
            <a:endParaRPr lang="en-GB" sz="2400" b="1" dirty="0">
              <a:solidFill>
                <a:srgbClr val="0000FF"/>
              </a:solidFill>
              <a:latin typeface="Palatino Linotype" panose="02040502050505030304" pitchFamily="18" charset="0"/>
            </a:endParaRPr>
          </a:p>
          <a:p>
            <a:pPr algn="l"/>
            <a:r>
              <a:rPr lang="en-GB" b="1" dirty="0" err="1">
                <a:solidFill>
                  <a:srgbClr val="0000FF"/>
                </a:solidFill>
                <a:latin typeface="Palatino Linotype" panose="02040502050505030304" pitchFamily="18" charset="0"/>
              </a:rPr>
              <a:t>Planlagt</a:t>
            </a:r>
            <a:r>
              <a:rPr lang="en-GB" b="1" dirty="0">
                <a:solidFill>
                  <a:srgbClr val="0000FF"/>
                </a:solidFill>
                <a:latin typeface="Palatino Linotype" panose="02040502050505030304" pitchFamily="18" charset="0"/>
              </a:rPr>
              <a:t> 2015 </a:t>
            </a:r>
            <a:r>
              <a:rPr lang="en-GB" b="1" dirty="0" err="1">
                <a:solidFill>
                  <a:srgbClr val="0000FF"/>
                </a:solidFill>
                <a:latin typeface="Palatino Linotype" panose="02040502050505030304" pitchFamily="18" charset="0"/>
              </a:rPr>
              <a:t>og</a:t>
            </a:r>
            <a:r>
              <a:rPr lang="en-GB" b="1" dirty="0">
                <a:solidFill>
                  <a:srgbClr val="0000FF"/>
                </a:solidFill>
                <a:latin typeface="Palatino Linotype" panose="02040502050505030304" pitchFamily="18" charset="0"/>
              </a:rPr>
              <a:t> </a:t>
            </a:r>
            <a:r>
              <a:rPr lang="en-GB" b="1" dirty="0" err="1">
                <a:solidFill>
                  <a:srgbClr val="0000FF"/>
                </a:solidFill>
                <a:latin typeface="Palatino Linotype" panose="02040502050505030304" pitchFamily="18" charset="0"/>
              </a:rPr>
              <a:t>ibrugtagning</a:t>
            </a:r>
            <a:r>
              <a:rPr lang="en-GB" b="1" dirty="0">
                <a:solidFill>
                  <a:srgbClr val="0000FF"/>
                </a:solidFill>
                <a:latin typeface="Palatino Linotype" panose="02040502050505030304" pitchFamily="18" charset="0"/>
              </a:rPr>
              <a:t> 2017 – </a:t>
            </a:r>
            <a:r>
              <a:rPr lang="en-GB" b="1" dirty="0" err="1">
                <a:solidFill>
                  <a:srgbClr val="0000FF"/>
                </a:solidFill>
                <a:latin typeface="Palatino Linotype" panose="02040502050505030304" pitchFamily="18" charset="0"/>
              </a:rPr>
              <a:t>ved</a:t>
            </a:r>
            <a:r>
              <a:rPr lang="en-GB" b="1" dirty="0">
                <a:solidFill>
                  <a:srgbClr val="0000FF"/>
                </a:solidFill>
                <a:latin typeface="Palatino Linotype" panose="02040502050505030304" pitchFamily="18" charset="0"/>
              </a:rPr>
              <a:t> </a:t>
            </a:r>
            <a:r>
              <a:rPr lang="en-GB" b="1" dirty="0" err="1">
                <a:solidFill>
                  <a:srgbClr val="0000FF"/>
                </a:solidFill>
                <a:latin typeface="Palatino Linotype" panose="02040502050505030304" pitchFamily="18" charset="0"/>
              </a:rPr>
              <a:t>udgangen</a:t>
            </a:r>
            <a:r>
              <a:rPr lang="en-GB" b="1" dirty="0">
                <a:solidFill>
                  <a:srgbClr val="0000FF"/>
                </a:solidFill>
                <a:latin typeface="Palatino Linotype" panose="02040502050505030304" pitchFamily="18" charset="0"/>
              </a:rPr>
              <a:t> </a:t>
            </a:r>
            <a:r>
              <a:rPr lang="en-GB" b="1" dirty="0" err="1">
                <a:solidFill>
                  <a:srgbClr val="0000FF"/>
                </a:solidFill>
                <a:latin typeface="Palatino Linotype" panose="02040502050505030304" pitchFamily="18" charset="0"/>
              </a:rPr>
              <a:t>af</a:t>
            </a:r>
            <a:r>
              <a:rPr lang="en-GB" b="1" dirty="0">
                <a:solidFill>
                  <a:srgbClr val="0000FF"/>
                </a:solidFill>
                <a:latin typeface="Palatino Linotype" panose="02040502050505030304" pitchFamily="18" charset="0"/>
              </a:rPr>
              <a:t> 2019 med 42 </a:t>
            </a:r>
            <a:r>
              <a:rPr lang="en-GB" b="1" dirty="0" err="1">
                <a:solidFill>
                  <a:srgbClr val="0000FF"/>
                </a:solidFill>
                <a:latin typeface="Palatino Linotype" panose="02040502050505030304" pitchFamily="18" charset="0"/>
              </a:rPr>
              <a:t>beboere</a:t>
            </a:r>
            <a:r>
              <a:rPr lang="en-GB" b="1" dirty="0">
                <a:solidFill>
                  <a:srgbClr val="0000FF"/>
                </a:solidFill>
                <a:latin typeface="Palatino Linotype" panose="02040502050505030304" pitchFamily="18" charset="0"/>
              </a:rPr>
              <a:t> </a:t>
            </a:r>
            <a:r>
              <a:rPr lang="en-GB" b="1" dirty="0" err="1">
                <a:solidFill>
                  <a:srgbClr val="0000FF"/>
                </a:solidFill>
                <a:latin typeface="Palatino Linotype" panose="02040502050505030304" pitchFamily="18" charset="0"/>
              </a:rPr>
              <a:t>på</a:t>
            </a:r>
            <a:r>
              <a:rPr lang="en-GB" b="1" dirty="0">
                <a:solidFill>
                  <a:srgbClr val="0000FF"/>
                </a:solidFill>
                <a:latin typeface="Palatino Linotype" panose="02040502050505030304" pitchFamily="18" charset="0"/>
              </a:rPr>
              <a:t> Jamtli!</a:t>
            </a:r>
          </a:p>
          <a:p>
            <a:pPr algn="l"/>
            <a:endParaRPr lang="en-GB" sz="2400" b="1" dirty="0">
              <a:solidFill>
                <a:srgbClr val="0000FF"/>
              </a:solidFill>
            </a:endParaRPr>
          </a:p>
          <a:p>
            <a:pPr algn="l"/>
            <a:endParaRPr lang="en-GB" b="1" dirty="0">
              <a:solidFill>
                <a:srgbClr val="0000FF"/>
              </a:solidFill>
            </a:endParaRPr>
          </a:p>
          <a:p>
            <a:endParaRPr lang="en-GB"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objekt 6" descr="En bild som visar gräs, utomhus, stor, berg&#10;&#10;Automatiskt genererad beskrivning">
            <a:extLst>
              <a:ext uri="{FF2B5EF4-FFF2-40B4-BE49-F238E27FC236}">
                <a16:creationId xmlns:a16="http://schemas.microsoft.com/office/drawing/2014/main" id="{113A5352-2E32-4DA9-879F-BC9739BAB018}"/>
              </a:ext>
            </a:extLst>
          </p:cNvPr>
          <p:cNvPicPr>
            <a:picLocks noChangeAspect="1"/>
          </p:cNvPicPr>
          <p:nvPr/>
        </p:nvPicPr>
        <p:blipFill>
          <a:blip r:embed="rId3"/>
          <a:stretch>
            <a:fillRect/>
          </a:stretch>
        </p:blipFill>
        <p:spPr>
          <a:xfrm>
            <a:off x="3475309" y="1928247"/>
            <a:ext cx="8653431" cy="4929753"/>
          </a:xfrm>
          <a:prstGeom prst="rect">
            <a:avLst/>
          </a:prstGeom>
        </p:spPr>
      </p:pic>
    </p:spTree>
    <p:extLst>
      <p:ext uri="{BB962C8B-B14F-4D97-AF65-F5344CB8AC3E}">
        <p14:creationId xmlns:p14="http://schemas.microsoft.com/office/powerpoint/2010/main" val="24669665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normAutofit/>
          </a:bodyPr>
          <a:lstStyle/>
          <a:p>
            <a:pPr algn="l"/>
            <a:r>
              <a:rPr lang="da-DK" b="1" dirty="0">
                <a:solidFill>
                  <a:srgbClr val="0000FF"/>
                </a:solidFill>
                <a:latin typeface="Palatino Linotype" panose="02040502050505030304" pitchFamily="18" charset="0"/>
              </a:rPr>
              <a:t>Det vigtigste budskab med disse satsninger er deres </a:t>
            </a:r>
            <a:r>
              <a:rPr lang="da-DK" b="1" dirty="0" err="1">
                <a:solidFill>
                  <a:srgbClr val="0000FF"/>
                </a:solidFill>
                <a:latin typeface="Palatino Linotype" panose="02040502050505030304" pitchFamily="18" charset="0"/>
              </a:rPr>
              <a:t>bidag</a:t>
            </a:r>
            <a:r>
              <a:rPr lang="da-DK" b="1" dirty="0">
                <a:solidFill>
                  <a:srgbClr val="0000FF"/>
                </a:solidFill>
                <a:latin typeface="Palatino Linotype" panose="02040502050505030304" pitchFamily="18" charset="0"/>
              </a:rPr>
              <a:t> til at forstærke varemærket.</a:t>
            </a:r>
          </a:p>
          <a:p>
            <a:pPr algn="l"/>
            <a:endParaRPr lang="da-DK" sz="2400" b="1" dirty="0">
              <a:solidFill>
                <a:srgbClr val="FF0000"/>
              </a:solidFill>
              <a:latin typeface="Palatino Linotype" panose="02040502050505030304" pitchFamily="18" charset="0"/>
            </a:endParaRPr>
          </a:p>
          <a:p>
            <a:pPr algn="l"/>
            <a:endParaRPr lang="da-DK" b="1" dirty="0">
              <a:solidFill>
                <a:srgbClr val="0000FF"/>
              </a:solidFill>
            </a:endParaRPr>
          </a:p>
          <a:p>
            <a:pPr algn="l"/>
            <a:endParaRPr lang="en-GB" sz="2400" b="1" dirty="0">
              <a:solidFill>
                <a:srgbClr val="0000FF"/>
              </a:solidFill>
            </a:endParaRPr>
          </a:p>
          <a:p>
            <a:pPr algn="l"/>
            <a:endParaRPr lang="en-GB" b="1" dirty="0">
              <a:solidFill>
                <a:srgbClr val="0000FF"/>
              </a:solidFill>
            </a:endParaRPr>
          </a:p>
          <a:p>
            <a:endParaRPr lang="en-GB"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3210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normAutofit/>
          </a:bodyPr>
          <a:lstStyle/>
          <a:p>
            <a:pPr algn="l"/>
            <a:r>
              <a:rPr lang="da-DK" b="1" dirty="0">
                <a:solidFill>
                  <a:srgbClr val="0000FF"/>
                </a:solidFill>
                <a:latin typeface="Palatino Linotype" panose="02040502050505030304" pitchFamily="18" charset="0"/>
              </a:rPr>
              <a:t>Det vigtigste budskab med disse satsninger er deres </a:t>
            </a:r>
            <a:r>
              <a:rPr lang="da-DK" b="1" dirty="0" err="1">
                <a:solidFill>
                  <a:srgbClr val="0000FF"/>
                </a:solidFill>
                <a:latin typeface="Palatino Linotype" panose="02040502050505030304" pitchFamily="18" charset="0"/>
              </a:rPr>
              <a:t>bidag</a:t>
            </a:r>
            <a:r>
              <a:rPr lang="da-DK" b="1" dirty="0">
                <a:solidFill>
                  <a:srgbClr val="0000FF"/>
                </a:solidFill>
                <a:latin typeface="Palatino Linotype" panose="02040502050505030304" pitchFamily="18" charset="0"/>
              </a:rPr>
              <a:t> til at forstærke varemærket.</a:t>
            </a:r>
          </a:p>
          <a:p>
            <a:pPr algn="l"/>
            <a:endParaRPr lang="da-DK" sz="2400" b="1" dirty="0">
              <a:solidFill>
                <a:srgbClr val="FF0000"/>
              </a:solidFill>
              <a:latin typeface="Palatino Linotype" panose="02040502050505030304" pitchFamily="18" charset="0"/>
            </a:endParaRPr>
          </a:p>
          <a:p>
            <a:pPr marL="342900" indent="-342900" algn="l">
              <a:buFontTx/>
              <a:buChar char="-"/>
            </a:pPr>
            <a:r>
              <a:rPr lang="da-DK" b="1" dirty="0">
                <a:solidFill>
                  <a:srgbClr val="FF0000"/>
                </a:solidFill>
                <a:latin typeface="Palatino Linotype" panose="02040502050505030304" pitchFamily="18" charset="0"/>
              </a:rPr>
              <a:t>Det er helt tydeligt at politikere og erhvervsfolk gerne vil have en relation til Jamtli</a:t>
            </a:r>
          </a:p>
          <a:p>
            <a:pPr algn="l"/>
            <a:endParaRPr lang="da-DK" b="1" dirty="0">
              <a:solidFill>
                <a:srgbClr val="FF0000"/>
              </a:solidFill>
              <a:latin typeface="Palatino Linotype" panose="02040502050505030304" pitchFamily="18" charset="0"/>
            </a:endParaRPr>
          </a:p>
          <a:p>
            <a:pPr algn="l"/>
            <a:endParaRPr lang="da-DK" b="1" dirty="0">
              <a:solidFill>
                <a:srgbClr val="0000FF"/>
              </a:solidFill>
            </a:endParaRPr>
          </a:p>
          <a:p>
            <a:pPr algn="l"/>
            <a:endParaRPr lang="en-GB" sz="2400" b="1" dirty="0">
              <a:solidFill>
                <a:srgbClr val="0000FF"/>
              </a:solidFill>
            </a:endParaRPr>
          </a:p>
          <a:p>
            <a:pPr algn="l"/>
            <a:endParaRPr lang="en-GB" b="1" dirty="0">
              <a:solidFill>
                <a:srgbClr val="0000FF"/>
              </a:solidFill>
            </a:endParaRPr>
          </a:p>
          <a:p>
            <a:endParaRPr lang="en-GB"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39751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normAutofit/>
          </a:bodyPr>
          <a:lstStyle/>
          <a:p>
            <a:pPr algn="l"/>
            <a:r>
              <a:rPr lang="da-DK" b="1" dirty="0">
                <a:solidFill>
                  <a:srgbClr val="0000FF"/>
                </a:solidFill>
                <a:latin typeface="Palatino Linotype" panose="02040502050505030304" pitchFamily="18" charset="0"/>
              </a:rPr>
              <a:t>Det vigtigste budskab med disse satsninger er deres </a:t>
            </a:r>
            <a:r>
              <a:rPr lang="da-DK" b="1" dirty="0" err="1">
                <a:solidFill>
                  <a:srgbClr val="0000FF"/>
                </a:solidFill>
                <a:latin typeface="Palatino Linotype" panose="02040502050505030304" pitchFamily="18" charset="0"/>
              </a:rPr>
              <a:t>bidag</a:t>
            </a:r>
            <a:r>
              <a:rPr lang="da-DK" b="1" dirty="0">
                <a:solidFill>
                  <a:srgbClr val="0000FF"/>
                </a:solidFill>
                <a:latin typeface="Palatino Linotype" panose="02040502050505030304" pitchFamily="18" charset="0"/>
              </a:rPr>
              <a:t> til at forstærke varemærket.</a:t>
            </a:r>
          </a:p>
          <a:p>
            <a:pPr algn="l"/>
            <a:endParaRPr lang="da-DK" sz="2400" b="1" dirty="0">
              <a:solidFill>
                <a:srgbClr val="FF0000"/>
              </a:solidFill>
              <a:latin typeface="Palatino Linotype" panose="02040502050505030304" pitchFamily="18" charset="0"/>
            </a:endParaRPr>
          </a:p>
          <a:p>
            <a:pPr marL="342900" indent="-342900" algn="l">
              <a:buFontTx/>
              <a:buChar char="-"/>
            </a:pPr>
            <a:r>
              <a:rPr lang="da-DK" b="1" dirty="0">
                <a:solidFill>
                  <a:srgbClr val="FF0000"/>
                </a:solidFill>
                <a:latin typeface="Palatino Linotype" panose="02040502050505030304" pitchFamily="18" charset="0"/>
              </a:rPr>
              <a:t>Det er helt tydeligt at politikere og erhvervsfolk gerne vil have en relation til Jamtli</a:t>
            </a:r>
          </a:p>
          <a:p>
            <a:pPr algn="l"/>
            <a:endParaRPr lang="da-DK" b="1" dirty="0">
              <a:solidFill>
                <a:srgbClr val="FF0000"/>
              </a:solidFill>
              <a:latin typeface="Palatino Linotype" panose="02040502050505030304" pitchFamily="18" charset="0"/>
            </a:endParaRPr>
          </a:p>
          <a:p>
            <a:pPr marL="342900" indent="-342900" algn="l">
              <a:buFontTx/>
              <a:buChar char="-"/>
            </a:pPr>
            <a:r>
              <a:rPr lang="da-DK" sz="2400" b="1" dirty="0">
                <a:solidFill>
                  <a:srgbClr val="FF0000"/>
                </a:solidFill>
                <a:latin typeface="Palatino Linotype" panose="02040502050505030304" pitchFamily="18" charset="0"/>
              </a:rPr>
              <a:t>Jamtli står for værdier som er interessante</a:t>
            </a:r>
            <a:r>
              <a:rPr lang="da-DK" b="1" dirty="0">
                <a:solidFill>
                  <a:srgbClr val="FF0000"/>
                </a:solidFill>
                <a:latin typeface="Palatino Linotype" panose="02040502050505030304" pitchFamily="18" charset="0"/>
              </a:rPr>
              <a:t>, passer i vor tid og dermed bliver Jamtli en god investering som kan måle sig med skistadion, </a:t>
            </a:r>
            <a:r>
              <a:rPr lang="da-DK" b="1" dirty="0" err="1">
                <a:solidFill>
                  <a:srgbClr val="FF0000"/>
                </a:solidFill>
                <a:latin typeface="Palatino Linotype" panose="02040502050505030304" pitchFamily="18" charset="0"/>
              </a:rPr>
              <a:t>fodboldkluben</a:t>
            </a:r>
            <a:r>
              <a:rPr lang="da-DK" b="1" dirty="0">
                <a:solidFill>
                  <a:srgbClr val="FF0000"/>
                </a:solidFill>
                <a:latin typeface="Palatino Linotype" panose="02040502050505030304" pitchFamily="18" charset="0"/>
              </a:rPr>
              <a:t> og svømmehallen!</a:t>
            </a:r>
            <a:endParaRPr lang="da-DK" sz="2400" b="1" dirty="0">
              <a:solidFill>
                <a:srgbClr val="FF0000"/>
              </a:solidFill>
              <a:latin typeface="Palatino Linotype" panose="02040502050505030304" pitchFamily="18" charset="0"/>
            </a:endParaRPr>
          </a:p>
          <a:p>
            <a:pPr algn="l"/>
            <a:endParaRPr lang="da-DK" b="1" dirty="0">
              <a:solidFill>
                <a:srgbClr val="0000FF"/>
              </a:solidFill>
            </a:endParaRPr>
          </a:p>
          <a:p>
            <a:pPr algn="l"/>
            <a:endParaRPr lang="en-GB" sz="2400" b="1" dirty="0">
              <a:solidFill>
                <a:srgbClr val="0000FF"/>
              </a:solidFill>
            </a:endParaRPr>
          </a:p>
          <a:p>
            <a:pPr algn="l"/>
            <a:endParaRPr lang="en-GB" b="1" dirty="0">
              <a:solidFill>
                <a:srgbClr val="0000FF"/>
              </a:solidFill>
            </a:endParaRPr>
          </a:p>
          <a:p>
            <a:endParaRPr lang="en-GB"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22025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normAutofit lnSpcReduction="10000"/>
          </a:bodyPr>
          <a:lstStyle/>
          <a:p>
            <a:pPr algn="l"/>
            <a:r>
              <a:rPr lang="da-DK" b="1" dirty="0">
                <a:solidFill>
                  <a:srgbClr val="0000FF"/>
                </a:solidFill>
                <a:latin typeface="Palatino Linotype" panose="02040502050505030304" pitchFamily="18" charset="0"/>
              </a:rPr>
              <a:t>Det vigtigste budskab med disse satsninger er deres </a:t>
            </a:r>
            <a:r>
              <a:rPr lang="da-DK" b="1" dirty="0" err="1">
                <a:solidFill>
                  <a:srgbClr val="0000FF"/>
                </a:solidFill>
                <a:latin typeface="Palatino Linotype" panose="02040502050505030304" pitchFamily="18" charset="0"/>
              </a:rPr>
              <a:t>bidag</a:t>
            </a:r>
            <a:r>
              <a:rPr lang="da-DK" b="1" dirty="0">
                <a:solidFill>
                  <a:srgbClr val="0000FF"/>
                </a:solidFill>
                <a:latin typeface="Palatino Linotype" panose="02040502050505030304" pitchFamily="18" charset="0"/>
              </a:rPr>
              <a:t> til at forstærke varemærket.</a:t>
            </a:r>
          </a:p>
          <a:p>
            <a:pPr algn="l"/>
            <a:endParaRPr lang="da-DK" sz="2400" b="1" dirty="0">
              <a:solidFill>
                <a:srgbClr val="FF0000"/>
              </a:solidFill>
              <a:latin typeface="Palatino Linotype" panose="02040502050505030304" pitchFamily="18" charset="0"/>
            </a:endParaRPr>
          </a:p>
          <a:p>
            <a:pPr marL="342900" indent="-342900" algn="l">
              <a:buFontTx/>
              <a:buChar char="-"/>
            </a:pPr>
            <a:r>
              <a:rPr lang="da-DK" b="1" dirty="0">
                <a:solidFill>
                  <a:srgbClr val="FF0000"/>
                </a:solidFill>
                <a:latin typeface="Palatino Linotype" panose="02040502050505030304" pitchFamily="18" charset="0"/>
              </a:rPr>
              <a:t>Det er helt tydeligt at politikere og erhvervsfolk gerne vil have en relation til Jamtli</a:t>
            </a:r>
          </a:p>
          <a:p>
            <a:pPr algn="l"/>
            <a:endParaRPr lang="da-DK" b="1" dirty="0">
              <a:solidFill>
                <a:srgbClr val="FF0000"/>
              </a:solidFill>
              <a:latin typeface="Palatino Linotype" panose="02040502050505030304" pitchFamily="18" charset="0"/>
            </a:endParaRPr>
          </a:p>
          <a:p>
            <a:pPr marL="342900" indent="-342900" algn="l">
              <a:buFontTx/>
              <a:buChar char="-"/>
            </a:pPr>
            <a:r>
              <a:rPr lang="da-DK" sz="2400" b="1" dirty="0">
                <a:solidFill>
                  <a:srgbClr val="FF0000"/>
                </a:solidFill>
                <a:latin typeface="Palatino Linotype" panose="02040502050505030304" pitchFamily="18" charset="0"/>
              </a:rPr>
              <a:t>Jamtli står for værdier som er interessante</a:t>
            </a:r>
            <a:r>
              <a:rPr lang="da-DK" b="1" dirty="0">
                <a:solidFill>
                  <a:srgbClr val="FF0000"/>
                </a:solidFill>
                <a:latin typeface="Palatino Linotype" panose="02040502050505030304" pitchFamily="18" charset="0"/>
              </a:rPr>
              <a:t>, passer i vor tid og dermed bliver Jamtli en god investering som kan måle sig med skistadion, </a:t>
            </a:r>
            <a:r>
              <a:rPr lang="da-DK" b="1" dirty="0" err="1">
                <a:solidFill>
                  <a:srgbClr val="FF0000"/>
                </a:solidFill>
                <a:latin typeface="Palatino Linotype" panose="02040502050505030304" pitchFamily="18" charset="0"/>
              </a:rPr>
              <a:t>fodboldkluben</a:t>
            </a:r>
            <a:r>
              <a:rPr lang="da-DK" b="1" dirty="0">
                <a:solidFill>
                  <a:srgbClr val="FF0000"/>
                </a:solidFill>
                <a:latin typeface="Palatino Linotype" panose="02040502050505030304" pitchFamily="18" charset="0"/>
              </a:rPr>
              <a:t> og svømmehallen!</a:t>
            </a:r>
            <a:endParaRPr lang="da-DK" sz="2400" b="1" dirty="0">
              <a:solidFill>
                <a:srgbClr val="FF0000"/>
              </a:solidFill>
              <a:latin typeface="Palatino Linotype" panose="02040502050505030304" pitchFamily="18" charset="0"/>
            </a:endParaRPr>
          </a:p>
          <a:p>
            <a:pPr algn="l"/>
            <a:endParaRPr lang="da-DK" b="1" dirty="0">
              <a:solidFill>
                <a:srgbClr val="0000FF"/>
              </a:solidFill>
            </a:endParaRPr>
          </a:p>
          <a:p>
            <a:pPr algn="l"/>
            <a:r>
              <a:rPr lang="da-DK" b="1" i="1" dirty="0">
                <a:solidFill>
                  <a:srgbClr val="003300"/>
                </a:solidFill>
              </a:rPr>
              <a:t>Personligt er jeg overbevist om at det er varemærkets styrke, som har gjort det muligt at lokke Nationalmuseum at drive filial på Jamtli, at Jamtli har kunnet etablere </a:t>
            </a:r>
            <a:r>
              <a:rPr lang="da-DK" b="1" i="1" dirty="0" err="1">
                <a:solidFill>
                  <a:srgbClr val="003300"/>
                </a:solidFill>
              </a:rPr>
              <a:t>datter-selskaber</a:t>
            </a:r>
            <a:r>
              <a:rPr lang="da-DK" b="1" i="1" dirty="0">
                <a:solidFill>
                  <a:srgbClr val="003300"/>
                </a:solidFill>
              </a:rPr>
              <a:t>, osv.</a:t>
            </a:r>
          </a:p>
          <a:p>
            <a:pPr algn="l"/>
            <a:endParaRPr lang="en-GB" sz="2400" b="1" dirty="0">
              <a:solidFill>
                <a:srgbClr val="0000FF"/>
              </a:solidFill>
            </a:endParaRPr>
          </a:p>
          <a:p>
            <a:pPr algn="l"/>
            <a:endParaRPr lang="en-GB" b="1" dirty="0">
              <a:solidFill>
                <a:srgbClr val="0000FF"/>
              </a:solidFill>
            </a:endParaRPr>
          </a:p>
          <a:p>
            <a:endParaRPr lang="en-GB"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68687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E08F9-C450-455C-8E4E-95DA540BC42F}"/>
              </a:ext>
            </a:extLst>
          </p:cNvPr>
          <p:cNvSpPr>
            <a:spLocks noGrp="1"/>
          </p:cNvSpPr>
          <p:nvPr>
            <p:ph type="ctrTitle"/>
          </p:nvPr>
        </p:nvSpPr>
        <p:spPr>
          <a:xfrm>
            <a:off x="63261" y="172720"/>
            <a:ext cx="11973464" cy="551899"/>
          </a:xfrm>
        </p:spPr>
        <p:txBody>
          <a:bodyPr>
            <a:normAutofit fontScale="90000"/>
          </a:bodyPr>
          <a:lstStyle/>
          <a:p>
            <a:pPr algn="ctr"/>
            <a:r>
              <a:rPr lang="da-DK" sz="2400" b="1" i="1" dirty="0">
                <a:solidFill>
                  <a:srgbClr val="008000"/>
                </a:solidFill>
                <a:latin typeface="Palatino Linotype" panose="02040502050505030304" pitchFamily="18" charset="0"/>
              </a:rPr>
              <a:t>Bæredygtige og fremtidsorienterede museer med afsæt i europæiske trends og egne erfaringer</a:t>
            </a:r>
            <a:endParaRPr lang="sv-SE" sz="2400" b="1" i="1" dirty="0">
              <a:solidFill>
                <a:srgbClr val="008000"/>
              </a:solidFill>
              <a:latin typeface="Palatino Linotype" panose="02040502050505030304" pitchFamily="18" charset="0"/>
            </a:endParaRPr>
          </a:p>
        </p:txBody>
      </p:sp>
      <p:sp>
        <p:nvSpPr>
          <p:cNvPr id="3" name="Underrubrik 2">
            <a:extLst>
              <a:ext uri="{FF2B5EF4-FFF2-40B4-BE49-F238E27FC236}">
                <a16:creationId xmlns:a16="http://schemas.microsoft.com/office/drawing/2014/main" id="{B376EA8F-A757-4D74-BAA3-AD8130F4BA7A}"/>
              </a:ext>
            </a:extLst>
          </p:cNvPr>
          <p:cNvSpPr>
            <a:spLocks noGrp="1"/>
          </p:cNvSpPr>
          <p:nvPr>
            <p:ph type="subTitle" idx="1"/>
          </p:nvPr>
        </p:nvSpPr>
        <p:spPr>
          <a:xfrm>
            <a:off x="281796" y="822385"/>
            <a:ext cx="11846944" cy="5029776"/>
          </a:xfrm>
        </p:spPr>
        <p:txBody>
          <a:bodyPr/>
          <a:lstStyle/>
          <a:p>
            <a:pPr algn="l"/>
            <a:endParaRPr lang="en-GB" b="1" dirty="0">
              <a:solidFill>
                <a:srgbClr val="0000FF"/>
              </a:solidFill>
              <a:latin typeface="Palatino Linotype" panose="02040502050505030304" pitchFamily="18" charset="0"/>
            </a:endParaRPr>
          </a:p>
          <a:p>
            <a:pPr algn="l"/>
            <a:endParaRPr lang="en-GB" sz="2400" b="1" dirty="0">
              <a:solidFill>
                <a:srgbClr val="0000FF"/>
              </a:solidFill>
              <a:latin typeface="Palatino Linotype" panose="02040502050505030304" pitchFamily="18" charset="0"/>
            </a:endParaRPr>
          </a:p>
          <a:p>
            <a:pPr algn="l"/>
            <a:endParaRPr lang="en-GB" b="1" dirty="0">
              <a:solidFill>
                <a:srgbClr val="0000FF"/>
              </a:solidFill>
              <a:latin typeface="Palatino Linotype" panose="02040502050505030304" pitchFamily="18" charset="0"/>
            </a:endParaRPr>
          </a:p>
          <a:p>
            <a:pPr algn="l"/>
            <a:endParaRPr lang="en-GB" sz="2400" b="1" dirty="0">
              <a:solidFill>
                <a:srgbClr val="0000FF"/>
              </a:solidFill>
              <a:latin typeface="Palatino Linotype" panose="02040502050505030304" pitchFamily="18" charset="0"/>
            </a:endParaRPr>
          </a:p>
          <a:p>
            <a:r>
              <a:rPr lang="en-GB" sz="5400" b="1" dirty="0" err="1">
                <a:solidFill>
                  <a:srgbClr val="0000FF"/>
                </a:solidFill>
                <a:latin typeface="Palatino Linotype" panose="02040502050505030304" pitchFamily="18" charset="0"/>
              </a:rPr>
              <a:t>Tak</a:t>
            </a:r>
            <a:r>
              <a:rPr lang="en-GB" sz="5400" b="1" dirty="0">
                <a:solidFill>
                  <a:srgbClr val="0000FF"/>
                </a:solidFill>
                <a:latin typeface="Palatino Linotype" panose="02040502050505030304" pitchFamily="18" charset="0"/>
              </a:rPr>
              <a:t>!</a:t>
            </a:r>
          </a:p>
          <a:p>
            <a:endParaRPr lang="en-GB" sz="5400" b="1" dirty="0">
              <a:solidFill>
                <a:srgbClr val="0000FF"/>
              </a:solidFill>
              <a:latin typeface="Palatino Linotype" panose="02040502050505030304" pitchFamily="18" charset="0"/>
            </a:endParaRPr>
          </a:p>
          <a:p>
            <a:r>
              <a:rPr lang="en-GB" sz="2800" b="1" dirty="0">
                <a:solidFill>
                  <a:srgbClr val="0000FF"/>
                </a:solidFill>
                <a:hlinkClick r:id="rId2"/>
              </a:rPr>
              <a:t>director@europeanmuseumacademy.eu</a:t>
            </a:r>
            <a:r>
              <a:rPr lang="en-GB" sz="2800" b="1" dirty="0">
                <a:solidFill>
                  <a:srgbClr val="0000FF"/>
                </a:solidFill>
              </a:rPr>
              <a:t> </a:t>
            </a:r>
          </a:p>
          <a:p>
            <a:pPr algn="l"/>
            <a:endParaRPr lang="en-GB" sz="2800" b="1" dirty="0">
              <a:solidFill>
                <a:srgbClr val="0000FF"/>
              </a:solidFill>
            </a:endParaRPr>
          </a:p>
          <a:p>
            <a:pPr algn="l"/>
            <a:endParaRPr lang="en-GB" b="1" dirty="0">
              <a:solidFill>
                <a:srgbClr val="0000FF"/>
              </a:solidFill>
            </a:endParaRPr>
          </a:p>
          <a:p>
            <a:endParaRPr lang="en-GB" sz="2400" b="1" dirty="0">
              <a:solidFill>
                <a:srgbClr val="0000FF"/>
              </a:solidFill>
            </a:endParaRPr>
          </a:p>
          <a:p>
            <a:pPr algn="l"/>
            <a:endParaRPr lang="sv-SE" sz="2400" b="1" dirty="0">
              <a:solidFill>
                <a:srgbClr val="0000FF"/>
              </a:solidFill>
            </a:endParaRPr>
          </a:p>
        </p:txBody>
      </p:sp>
      <p:pic>
        <p:nvPicPr>
          <p:cNvPr id="1026" name="Picture 2" descr="ema-dec010">
            <a:extLst>
              <a:ext uri="{FF2B5EF4-FFF2-40B4-BE49-F238E27FC236}">
                <a16:creationId xmlns:a16="http://schemas.microsoft.com/office/drawing/2014/main" id="{BFAC1F8D-387E-4F47-83E9-D5B72FAE1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61101"/>
            <a:ext cx="3282060" cy="109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7327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PPMallJamtli2010">
            <a:extLst>
              <a:ext uri="{FF2B5EF4-FFF2-40B4-BE49-F238E27FC236}">
                <a16:creationId xmlns:a16="http://schemas.microsoft.com/office/drawing/2014/main" id="{30DD0F88-3CAF-421B-AE31-80DE39EC9F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172201"/>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5">
            <a:extLst>
              <a:ext uri="{FF2B5EF4-FFF2-40B4-BE49-F238E27FC236}">
                <a16:creationId xmlns:a16="http://schemas.microsoft.com/office/drawing/2014/main" id="{BEA84E49-06A5-485E-AE98-8D083ACF12FB}"/>
              </a:ext>
            </a:extLst>
          </p:cNvPr>
          <p:cNvSpPr txBox="1">
            <a:spLocks noChangeArrowheads="1"/>
          </p:cNvSpPr>
          <p:nvPr/>
        </p:nvSpPr>
        <p:spPr bwMode="auto">
          <a:xfrm>
            <a:off x="1524001" y="1"/>
            <a:ext cx="9090025"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sv-SE" altLang="sv-SE" sz="4800" b="1" i="1">
                <a:solidFill>
                  <a:srgbClr val="FF0000"/>
                </a:solidFill>
                <a:latin typeface="Palatino Linotype" panose="02040502050505030304" pitchFamily="18" charset="0"/>
              </a:rPr>
              <a:t>Stiftelsen Jamtli</a:t>
            </a:r>
          </a:p>
          <a:p>
            <a:pPr algn="ctr" eaLnBrk="1" hangingPunct="1">
              <a:lnSpc>
                <a:spcPct val="150000"/>
              </a:lnSpc>
              <a:spcBef>
                <a:spcPct val="0"/>
              </a:spcBef>
              <a:buFontTx/>
              <a:buNone/>
            </a:pPr>
            <a:r>
              <a:rPr lang="sv-SE" altLang="sv-SE" sz="2800" b="1" i="1">
                <a:solidFill>
                  <a:srgbClr val="FF0000"/>
                </a:solidFill>
                <a:latin typeface="Palatino Linotype" panose="02040502050505030304" pitchFamily="18" charset="0"/>
              </a:rPr>
              <a:t>En kort introduktion</a:t>
            </a:r>
          </a:p>
          <a:p>
            <a:pPr algn="ctr" eaLnBrk="1" hangingPunct="1">
              <a:lnSpc>
                <a:spcPct val="150000"/>
              </a:lnSpc>
              <a:spcBef>
                <a:spcPct val="0"/>
              </a:spcBef>
              <a:buFontTx/>
              <a:buNone/>
            </a:pPr>
            <a:endParaRPr lang="sv-SE" altLang="sv-SE" sz="2800" b="1" i="1">
              <a:solidFill>
                <a:srgbClr val="0000FF"/>
              </a:solidFill>
              <a:latin typeface="Palatino Linotype" panose="02040502050505030304" pitchFamily="18" charset="0"/>
            </a:endParaRPr>
          </a:p>
        </p:txBody>
      </p:sp>
      <p:sp>
        <p:nvSpPr>
          <p:cNvPr id="4100" name="textruta 2">
            <a:extLst>
              <a:ext uri="{FF2B5EF4-FFF2-40B4-BE49-F238E27FC236}">
                <a16:creationId xmlns:a16="http://schemas.microsoft.com/office/drawing/2014/main" id="{621FC47A-FE24-416E-B735-1C0AC135493B}"/>
              </a:ext>
            </a:extLst>
          </p:cNvPr>
          <p:cNvSpPr txBox="1">
            <a:spLocks noChangeArrowheads="1"/>
          </p:cNvSpPr>
          <p:nvPr/>
        </p:nvSpPr>
        <p:spPr bwMode="auto">
          <a:xfrm>
            <a:off x="1676400" y="1752600"/>
            <a:ext cx="8839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400" b="1">
                <a:solidFill>
                  <a:srgbClr val="0000FF"/>
                </a:solidFill>
                <a:latin typeface="Palatino Linotype" panose="02040502050505030304" pitchFamily="18" charset="0"/>
              </a:rPr>
              <a:t>Stiftelsen Jamtli har ho</a:t>
            </a:r>
            <a:r>
              <a:rPr lang="da-DK" altLang="sv-SE" sz="2400" b="1">
                <a:solidFill>
                  <a:srgbClr val="0000FF"/>
                </a:solidFill>
                <a:latin typeface="Palatino Linotype" panose="02040502050505030304" pitchFamily="18" charset="0"/>
              </a:rPr>
              <a:t>vedsæde i </a:t>
            </a:r>
            <a:r>
              <a:rPr lang="sv-SE" altLang="sv-SE" sz="2400" b="1">
                <a:solidFill>
                  <a:srgbClr val="0000FF"/>
                </a:solidFill>
                <a:latin typeface="Palatino Linotype" panose="02040502050505030304" pitchFamily="18" charset="0"/>
              </a:rPr>
              <a:t>Ö</a:t>
            </a:r>
            <a:r>
              <a:rPr lang="da-DK" altLang="sv-SE" sz="2400" b="1">
                <a:solidFill>
                  <a:srgbClr val="0000FF"/>
                </a:solidFill>
                <a:latin typeface="Palatino Linotype" panose="02040502050505030304" pitchFamily="18" charset="0"/>
              </a:rPr>
              <a:t>stersund</a:t>
            </a:r>
          </a:p>
          <a:p>
            <a:pPr eaLnBrk="1" hangingPunct="1">
              <a:spcBef>
                <a:spcPct val="0"/>
              </a:spcBef>
              <a:buFontTx/>
              <a:buNone/>
            </a:pPr>
            <a:r>
              <a:rPr lang="da-DK" altLang="sv-SE" sz="2400" b="1">
                <a:solidFill>
                  <a:srgbClr val="0000FF"/>
                </a:solidFill>
                <a:latin typeface="Palatino Linotype" panose="02040502050505030304" pitchFamily="18" charset="0"/>
              </a:rPr>
              <a:t>i regionen Jämtland-Härjedalen.</a:t>
            </a:r>
          </a:p>
          <a:p>
            <a:pPr eaLnBrk="1" hangingPunct="1">
              <a:spcBef>
                <a:spcPct val="0"/>
              </a:spcBef>
              <a:buFontTx/>
              <a:buNone/>
            </a:pPr>
            <a:endParaRPr lang="da-DK" altLang="sv-SE" sz="2400" b="1">
              <a:solidFill>
                <a:srgbClr val="0000FF"/>
              </a:solidFill>
              <a:latin typeface="Palatino Linotype" panose="02040502050505030304" pitchFamily="18" charset="0"/>
            </a:endParaRPr>
          </a:p>
          <a:p>
            <a:pPr eaLnBrk="1" hangingPunct="1">
              <a:spcBef>
                <a:spcPct val="0"/>
              </a:spcBef>
              <a:buFontTx/>
              <a:buNone/>
            </a:pPr>
            <a:r>
              <a:rPr lang="da-DK" altLang="sv-SE" sz="2400" b="1">
                <a:solidFill>
                  <a:srgbClr val="0000FF"/>
                </a:solidFill>
                <a:latin typeface="Palatino Linotype" panose="02040502050505030304" pitchFamily="18" charset="0"/>
              </a:rPr>
              <a:t> </a:t>
            </a:r>
          </a:p>
          <a:p>
            <a:pPr eaLnBrk="1" hangingPunct="1">
              <a:spcBef>
                <a:spcPct val="0"/>
              </a:spcBef>
              <a:buFontTx/>
              <a:buNone/>
            </a:pPr>
            <a:r>
              <a:rPr lang="sv-SE" altLang="sv-SE" sz="2400" b="1" i="1">
                <a:solidFill>
                  <a:srgbClr val="0000FF"/>
                </a:solidFill>
                <a:latin typeface="Palatino Linotype" panose="02040502050505030304" pitchFamily="18" charset="0"/>
              </a:rPr>
              <a:t> </a:t>
            </a:r>
          </a:p>
        </p:txBody>
      </p:sp>
      <p:pic>
        <p:nvPicPr>
          <p:cNvPr id="4101" name="Bildobjekt 2">
            <a:extLst>
              <a:ext uri="{FF2B5EF4-FFF2-40B4-BE49-F238E27FC236}">
                <a16:creationId xmlns:a16="http://schemas.microsoft.com/office/drawing/2014/main" id="{02F89FB2-38EB-4A35-91E8-C1320FB53E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1738314"/>
            <a:ext cx="22860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Bildobjekt 3">
            <a:extLst>
              <a:ext uri="{FF2B5EF4-FFF2-40B4-BE49-F238E27FC236}">
                <a16:creationId xmlns:a16="http://schemas.microsoft.com/office/drawing/2014/main" id="{D2BC2837-D2AE-4F14-B525-4501D80FFE6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590800"/>
            <a:ext cx="5094288"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PPMallJamtli2010">
            <a:extLst>
              <a:ext uri="{FF2B5EF4-FFF2-40B4-BE49-F238E27FC236}">
                <a16:creationId xmlns:a16="http://schemas.microsoft.com/office/drawing/2014/main" id="{7A4BA311-EBCF-4525-9CFB-2C7322B71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172201"/>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5">
            <a:extLst>
              <a:ext uri="{FF2B5EF4-FFF2-40B4-BE49-F238E27FC236}">
                <a16:creationId xmlns:a16="http://schemas.microsoft.com/office/drawing/2014/main" id="{D7F4D903-74FE-4F6B-B76E-ED49583E93C5}"/>
              </a:ext>
            </a:extLst>
          </p:cNvPr>
          <p:cNvSpPr txBox="1">
            <a:spLocks noChangeArrowheads="1"/>
          </p:cNvSpPr>
          <p:nvPr/>
        </p:nvSpPr>
        <p:spPr bwMode="auto">
          <a:xfrm>
            <a:off x="1524001" y="1"/>
            <a:ext cx="9090025"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sv-SE" altLang="sv-SE" sz="4800" b="1" i="1">
                <a:solidFill>
                  <a:srgbClr val="FF0000"/>
                </a:solidFill>
                <a:latin typeface="Palatino Linotype" panose="02040502050505030304" pitchFamily="18" charset="0"/>
              </a:rPr>
              <a:t>Stiftelsen Jamtli</a:t>
            </a:r>
          </a:p>
          <a:p>
            <a:pPr algn="ctr" eaLnBrk="1" hangingPunct="1">
              <a:lnSpc>
                <a:spcPct val="150000"/>
              </a:lnSpc>
              <a:spcBef>
                <a:spcPct val="0"/>
              </a:spcBef>
              <a:buFontTx/>
              <a:buNone/>
            </a:pPr>
            <a:r>
              <a:rPr lang="sv-SE" altLang="sv-SE" sz="2800" b="1" i="1">
                <a:solidFill>
                  <a:srgbClr val="FF0000"/>
                </a:solidFill>
                <a:latin typeface="Palatino Linotype" panose="02040502050505030304" pitchFamily="18" charset="0"/>
              </a:rPr>
              <a:t>En kort introduktion</a:t>
            </a:r>
          </a:p>
          <a:p>
            <a:pPr algn="ctr" eaLnBrk="1" hangingPunct="1">
              <a:lnSpc>
                <a:spcPct val="150000"/>
              </a:lnSpc>
              <a:spcBef>
                <a:spcPct val="0"/>
              </a:spcBef>
              <a:buFontTx/>
              <a:buNone/>
            </a:pPr>
            <a:endParaRPr lang="sv-SE" altLang="sv-SE" sz="2800" b="1" i="1">
              <a:solidFill>
                <a:srgbClr val="0000FF"/>
              </a:solidFill>
              <a:latin typeface="Palatino Linotype" panose="02040502050505030304" pitchFamily="18" charset="0"/>
            </a:endParaRPr>
          </a:p>
        </p:txBody>
      </p:sp>
      <p:sp>
        <p:nvSpPr>
          <p:cNvPr id="5124" name="textruta 2">
            <a:extLst>
              <a:ext uri="{FF2B5EF4-FFF2-40B4-BE49-F238E27FC236}">
                <a16:creationId xmlns:a16="http://schemas.microsoft.com/office/drawing/2014/main" id="{420274FF-FF19-45B6-A1CF-534A61218FC4}"/>
              </a:ext>
            </a:extLst>
          </p:cNvPr>
          <p:cNvSpPr txBox="1">
            <a:spLocks noChangeArrowheads="1"/>
          </p:cNvSpPr>
          <p:nvPr/>
        </p:nvSpPr>
        <p:spPr bwMode="auto">
          <a:xfrm>
            <a:off x="1676400" y="1752601"/>
            <a:ext cx="8839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400" b="1">
                <a:solidFill>
                  <a:srgbClr val="0000FF"/>
                </a:solidFill>
                <a:latin typeface="Palatino Linotype" panose="02040502050505030304" pitchFamily="18" charset="0"/>
              </a:rPr>
              <a:t>Stiftelsen Jamtli har ho</a:t>
            </a:r>
            <a:r>
              <a:rPr lang="da-DK" altLang="sv-SE" sz="2400" b="1">
                <a:solidFill>
                  <a:srgbClr val="0000FF"/>
                </a:solidFill>
                <a:latin typeface="Palatino Linotype" panose="02040502050505030304" pitchFamily="18" charset="0"/>
              </a:rPr>
              <a:t>vedsæde i </a:t>
            </a:r>
            <a:r>
              <a:rPr lang="sv-SE" altLang="sv-SE" sz="2400" b="1">
                <a:solidFill>
                  <a:srgbClr val="0000FF"/>
                </a:solidFill>
                <a:latin typeface="Palatino Linotype" panose="02040502050505030304" pitchFamily="18" charset="0"/>
              </a:rPr>
              <a:t>Ö</a:t>
            </a:r>
            <a:r>
              <a:rPr lang="da-DK" altLang="sv-SE" sz="2400" b="1">
                <a:solidFill>
                  <a:srgbClr val="0000FF"/>
                </a:solidFill>
                <a:latin typeface="Palatino Linotype" panose="02040502050505030304" pitchFamily="18" charset="0"/>
              </a:rPr>
              <a:t>stersund</a:t>
            </a:r>
          </a:p>
          <a:p>
            <a:pPr eaLnBrk="1" hangingPunct="1">
              <a:spcBef>
                <a:spcPct val="0"/>
              </a:spcBef>
              <a:buFontTx/>
              <a:buNone/>
            </a:pPr>
            <a:r>
              <a:rPr lang="da-DK" altLang="sv-SE" sz="2400" b="1">
                <a:solidFill>
                  <a:srgbClr val="0000FF"/>
                </a:solidFill>
                <a:latin typeface="Palatino Linotype" panose="02040502050505030304" pitchFamily="18" charset="0"/>
              </a:rPr>
              <a:t>i regionen Jämtland-Härjedalen.</a:t>
            </a:r>
          </a:p>
          <a:p>
            <a:pPr eaLnBrk="1" hangingPunct="1">
              <a:spcBef>
                <a:spcPct val="0"/>
              </a:spcBef>
              <a:buFontTx/>
              <a:buNone/>
            </a:pPr>
            <a:endParaRPr lang="da-DK" altLang="sv-SE" sz="2400" b="1">
              <a:solidFill>
                <a:srgbClr val="0000FF"/>
              </a:solidFill>
              <a:latin typeface="Palatino Linotype" panose="02040502050505030304" pitchFamily="18" charset="0"/>
            </a:endParaRPr>
          </a:p>
          <a:p>
            <a:pPr eaLnBrk="1" hangingPunct="1">
              <a:spcBef>
                <a:spcPct val="0"/>
              </a:spcBef>
              <a:buFontTx/>
              <a:buNone/>
            </a:pPr>
            <a:r>
              <a:rPr lang="da-DK" altLang="sv-SE" sz="2400" b="1">
                <a:solidFill>
                  <a:srgbClr val="0000FF"/>
                </a:solidFill>
                <a:latin typeface="Palatino Linotype" panose="02040502050505030304" pitchFamily="18" charset="0"/>
              </a:rPr>
              <a:t>Regionen </a:t>
            </a:r>
          </a:p>
          <a:p>
            <a:pPr eaLnBrk="1" hangingPunct="1">
              <a:spcBef>
                <a:spcPct val="0"/>
              </a:spcBef>
              <a:buFontTx/>
              <a:buNone/>
            </a:pPr>
            <a:endParaRPr lang="da-DK" altLang="sv-SE" sz="2400" b="1">
              <a:solidFill>
                <a:srgbClr val="0000FF"/>
              </a:solidFill>
              <a:latin typeface="Palatino Linotype" panose="02040502050505030304" pitchFamily="18" charset="0"/>
            </a:endParaRPr>
          </a:p>
          <a:p>
            <a:pPr eaLnBrk="1" hangingPunct="1">
              <a:spcBef>
                <a:spcPct val="0"/>
              </a:spcBef>
              <a:buFontTx/>
              <a:buNone/>
            </a:pPr>
            <a:r>
              <a:rPr lang="sv-SE" altLang="sv-SE" sz="2400" b="1" i="1">
                <a:solidFill>
                  <a:srgbClr val="0000FF"/>
                </a:solidFill>
                <a:latin typeface="Palatino Linotype" panose="02040502050505030304" pitchFamily="18" charset="0"/>
              </a:rPr>
              <a:t> </a:t>
            </a:r>
          </a:p>
        </p:txBody>
      </p:sp>
      <p:pic>
        <p:nvPicPr>
          <p:cNvPr id="5125" name="Bildobjekt 2">
            <a:extLst>
              <a:ext uri="{FF2B5EF4-FFF2-40B4-BE49-F238E27FC236}">
                <a16:creationId xmlns:a16="http://schemas.microsoft.com/office/drawing/2014/main" id="{C4C591EC-21B0-4C7B-A073-9102A35BEC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1738314"/>
            <a:ext cx="22860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PPMallJamtli2010">
            <a:extLst>
              <a:ext uri="{FF2B5EF4-FFF2-40B4-BE49-F238E27FC236}">
                <a16:creationId xmlns:a16="http://schemas.microsoft.com/office/drawing/2014/main" id="{CB949313-71A1-40F6-90E8-A27234AD6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172201"/>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5">
            <a:extLst>
              <a:ext uri="{FF2B5EF4-FFF2-40B4-BE49-F238E27FC236}">
                <a16:creationId xmlns:a16="http://schemas.microsoft.com/office/drawing/2014/main" id="{06F97421-7F13-4A4D-862E-65A4105BB24E}"/>
              </a:ext>
            </a:extLst>
          </p:cNvPr>
          <p:cNvSpPr txBox="1">
            <a:spLocks noChangeArrowheads="1"/>
          </p:cNvSpPr>
          <p:nvPr/>
        </p:nvSpPr>
        <p:spPr bwMode="auto">
          <a:xfrm>
            <a:off x="1524001" y="1"/>
            <a:ext cx="9090025"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sv-SE" altLang="sv-SE" sz="4800" b="1" i="1">
                <a:solidFill>
                  <a:srgbClr val="FF0000"/>
                </a:solidFill>
                <a:latin typeface="Palatino Linotype" panose="02040502050505030304" pitchFamily="18" charset="0"/>
              </a:rPr>
              <a:t>Stiftelsen Jamtli</a:t>
            </a:r>
          </a:p>
          <a:p>
            <a:pPr algn="ctr" eaLnBrk="1" hangingPunct="1">
              <a:lnSpc>
                <a:spcPct val="150000"/>
              </a:lnSpc>
              <a:spcBef>
                <a:spcPct val="0"/>
              </a:spcBef>
              <a:buFontTx/>
              <a:buNone/>
            </a:pPr>
            <a:r>
              <a:rPr lang="sv-SE" altLang="sv-SE" sz="2800" b="1" i="1">
                <a:solidFill>
                  <a:srgbClr val="FF0000"/>
                </a:solidFill>
                <a:latin typeface="Palatino Linotype" panose="02040502050505030304" pitchFamily="18" charset="0"/>
              </a:rPr>
              <a:t>En kort introduktion</a:t>
            </a:r>
          </a:p>
          <a:p>
            <a:pPr algn="ctr" eaLnBrk="1" hangingPunct="1">
              <a:lnSpc>
                <a:spcPct val="150000"/>
              </a:lnSpc>
              <a:spcBef>
                <a:spcPct val="0"/>
              </a:spcBef>
              <a:buFontTx/>
              <a:buNone/>
            </a:pPr>
            <a:endParaRPr lang="sv-SE" altLang="sv-SE" sz="2800" b="1" i="1">
              <a:solidFill>
                <a:srgbClr val="0000FF"/>
              </a:solidFill>
              <a:latin typeface="Palatino Linotype" panose="02040502050505030304" pitchFamily="18" charset="0"/>
            </a:endParaRPr>
          </a:p>
        </p:txBody>
      </p:sp>
      <p:sp>
        <p:nvSpPr>
          <p:cNvPr id="6148" name="textruta 2">
            <a:extLst>
              <a:ext uri="{FF2B5EF4-FFF2-40B4-BE49-F238E27FC236}">
                <a16:creationId xmlns:a16="http://schemas.microsoft.com/office/drawing/2014/main" id="{D93F643D-F1CF-444E-8AE0-121205D8257B}"/>
              </a:ext>
            </a:extLst>
          </p:cNvPr>
          <p:cNvSpPr txBox="1">
            <a:spLocks noChangeArrowheads="1"/>
          </p:cNvSpPr>
          <p:nvPr/>
        </p:nvSpPr>
        <p:spPr bwMode="auto">
          <a:xfrm>
            <a:off x="1676400" y="1752601"/>
            <a:ext cx="8839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400" b="1">
                <a:solidFill>
                  <a:srgbClr val="0000FF"/>
                </a:solidFill>
                <a:latin typeface="Palatino Linotype" panose="02040502050505030304" pitchFamily="18" charset="0"/>
              </a:rPr>
              <a:t>Stiftelsen Jamtli har ho</a:t>
            </a:r>
            <a:r>
              <a:rPr lang="da-DK" altLang="sv-SE" sz="2400" b="1">
                <a:solidFill>
                  <a:srgbClr val="0000FF"/>
                </a:solidFill>
                <a:latin typeface="Palatino Linotype" panose="02040502050505030304" pitchFamily="18" charset="0"/>
              </a:rPr>
              <a:t>vedsæde i </a:t>
            </a:r>
            <a:r>
              <a:rPr lang="sv-SE" altLang="sv-SE" sz="2400" b="1">
                <a:solidFill>
                  <a:srgbClr val="0000FF"/>
                </a:solidFill>
                <a:latin typeface="Palatino Linotype" panose="02040502050505030304" pitchFamily="18" charset="0"/>
              </a:rPr>
              <a:t>Ö</a:t>
            </a:r>
            <a:r>
              <a:rPr lang="da-DK" altLang="sv-SE" sz="2400" b="1">
                <a:solidFill>
                  <a:srgbClr val="0000FF"/>
                </a:solidFill>
                <a:latin typeface="Palatino Linotype" panose="02040502050505030304" pitchFamily="18" charset="0"/>
              </a:rPr>
              <a:t>stersund</a:t>
            </a:r>
          </a:p>
          <a:p>
            <a:pPr eaLnBrk="1" hangingPunct="1">
              <a:spcBef>
                <a:spcPct val="0"/>
              </a:spcBef>
              <a:buFontTx/>
              <a:buNone/>
            </a:pPr>
            <a:r>
              <a:rPr lang="da-DK" altLang="sv-SE" sz="2400" b="1">
                <a:solidFill>
                  <a:srgbClr val="0000FF"/>
                </a:solidFill>
                <a:latin typeface="Palatino Linotype" panose="02040502050505030304" pitchFamily="18" charset="0"/>
              </a:rPr>
              <a:t>i regionen Jämtland-Härjedalen.</a:t>
            </a:r>
          </a:p>
          <a:p>
            <a:pPr eaLnBrk="1" hangingPunct="1">
              <a:spcBef>
                <a:spcPct val="0"/>
              </a:spcBef>
              <a:buFontTx/>
              <a:buNone/>
            </a:pPr>
            <a:endParaRPr lang="da-DK" altLang="sv-SE" sz="2400" b="1">
              <a:solidFill>
                <a:srgbClr val="0000FF"/>
              </a:solidFill>
              <a:latin typeface="Palatino Linotype" panose="02040502050505030304" pitchFamily="18" charset="0"/>
            </a:endParaRPr>
          </a:p>
          <a:p>
            <a:pPr eaLnBrk="1" hangingPunct="1">
              <a:spcBef>
                <a:spcPct val="0"/>
              </a:spcBef>
              <a:buFontTx/>
              <a:buNone/>
            </a:pPr>
            <a:r>
              <a:rPr lang="da-DK" altLang="sv-SE" sz="2400" b="1">
                <a:solidFill>
                  <a:srgbClr val="0000FF"/>
                </a:solidFill>
                <a:latin typeface="Palatino Linotype" panose="02040502050505030304" pitchFamily="18" charset="0"/>
              </a:rPr>
              <a:t>Regionen </a:t>
            </a:r>
          </a:p>
          <a:p>
            <a:pPr eaLnBrk="1" hangingPunct="1">
              <a:spcBef>
                <a:spcPct val="0"/>
              </a:spcBef>
              <a:buFontTx/>
              <a:buNone/>
            </a:pPr>
            <a:r>
              <a:rPr lang="da-DK" altLang="sv-SE" sz="2400" b="1">
                <a:solidFill>
                  <a:srgbClr val="0000FF"/>
                </a:solidFill>
                <a:latin typeface="Palatino Linotype" panose="02040502050505030304" pitchFamily="18" charset="0"/>
              </a:rPr>
              <a:t>- er lige så stor som Danmark</a:t>
            </a:r>
          </a:p>
          <a:p>
            <a:pPr eaLnBrk="1" hangingPunct="1">
              <a:spcBef>
                <a:spcPct val="0"/>
              </a:spcBef>
              <a:buFontTx/>
              <a:buNone/>
            </a:pPr>
            <a:r>
              <a:rPr lang="sv-SE" altLang="sv-SE" sz="2400" b="1" i="1">
                <a:solidFill>
                  <a:srgbClr val="0000FF"/>
                </a:solidFill>
                <a:latin typeface="Palatino Linotype" panose="02040502050505030304" pitchFamily="18" charset="0"/>
              </a:rPr>
              <a:t> </a:t>
            </a:r>
          </a:p>
        </p:txBody>
      </p:sp>
      <p:pic>
        <p:nvPicPr>
          <p:cNvPr id="6149" name="Bildobjekt 2">
            <a:extLst>
              <a:ext uri="{FF2B5EF4-FFF2-40B4-BE49-F238E27FC236}">
                <a16:creationId xmlns:a16="http://schemas.microsoft.com/office/drawing/2014/main" id="{AE8E18DC-6406-427C-986E-9DAEC62FF5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1738314"/>
            <a:ext cx="22860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70C91FF23F80D43B77867A0E930EE1F" ma:contentTypeVersion="8" ma:contentTypeDescription="Opret et nyt dokument." ma:contentTypeScope="" ma:versionID="dfc48ffae7101a304bf5671017a2aeee">
  <xsd:schema xmlns:xsd="http://www.w3.org/2001/XMLSchema" xmlns:xs="http://www.w3.org/2001/XMLSchema" xmlns:p="http://schemas.microsoft.com/office/2006/metadata/properties" xmlns:ns2="9a23820f-6dfd-4e36-bac8-1abcb865682b" targetNamespace="http://schemas.microsoft.com/office/2006/metadata/properties" ma:root="true" ma:fieldsID="1ab55122d4048cad376ec480aee4ee41" ns2:_="">
    <xsd:import namespace="9a23820f-6dfd-4e36-bac8-1abcb865682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23820f-6dfd-4e36-bac8-1abcb86568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BC301A1-67D9-4263-9DE9-9AF478D8F1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23820f-6dfd-4e36-bac8-1abcb86568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737E058-6F5F-49E1-8B18-A40BC66337FE}">
  <ds:schemaRefs>
    <ds:schemaRef ds:uri="http://schemas.microsoft.com/sharepoint/v3/contenttype/forms"/>
  </ds:schemaRefs>
</ds:datastoreItem>
</file>

<file path=customXml/itemProps3.xml><?xml version="1.0" encoding="utf-8"?>
<ds:datastoreItem xmlns:ds="http://schemas.openxmlformats.org/officeDocument/2006/customXml" ds:itemID="{B4373893-4B0E-4062-AC79-D6A15C381E7C}">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614</TotalTime>
  <Words>3361</Words>
  <Application>Microsoft Office PowerPoint</Application>
  <PresentationFormat>Widescreen</PresentationFormat>
  <Paragraphs>690</Paragraphs>
  <Slides>69</Slides>
  <Notes>0</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69</vt:i4>
      </vt:variant>
    </vt:vector>
  </HeadingPairs>
  <TitlesOfParts>
    <vt:vector size="74" baseType="lpstr">
      <vt:lpstr>Arial</vt:lpstr>
      <vt:lpstr>Calibri</vt:lpstr>
      <vt:lpstr>Calibri Light</vt:lpstr>
      <vt:lpstr>Palatino Linotype</vt:lpstr>
      <vt:lpstr>Office-tema</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PowerPoint-præsentation</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lpstr>Bæredygtige og fremtidsorienterede museer med afsæt i europæiske trends og egne erfaringer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Panorama Methodology – Roots of Living History and Virtual Reality</dc:title>
  <dc:creator>Henrik Zipsane</dc:creator>
  <cp:lastModifiedBy>Lene Larsen</cp:lastModifiedBy>
  <cp:revision>67</cp:revision>
  <dcterms:created xsi:type="dcterms:W3CDTF">2019-11-02T12:56:35Z</dcterms:created>
  <dcterms:modified xsi:type="dcterms:W3CDTF">2020-01-23T11:59:19Z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0x010100C70C91FF23F80D43B77867A0E930EE1F</vt:lpwstr>
  </property>
</Properties>
</file>