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84" r:id="rId5"/>
    <p:sldId id="303" r:id="rId6"/>
    <p:sldId id="652" r:id="rId7"/>
    <p:sldId id="653" r:id="rId8"/>
    <p:sldId id="654" r:id="rId9"/>
    <p:sldId id="655" r:id="rId10"/>
    <p:sldId id="263" r:id="rId11"/>
    <p:sldId id="660" r:id="rId12"/>
    <p:sldId id="661" r:id="rId13"/>
    <p:sldId id="650" r:id="rId14"/>
    <p:sldId id="662" r:id="rId15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ea Neumann" initials="SN" lastIdx="2" clrIdx="0">
    <p:extLst>
      <p:ext uri="{19B8F6BF-5375-455C-9EA6-DF929625EA0E}">
        <p15:presenceInfo xmlns:p15="http://schemas.microsoft.com/office/powerpoint/2012/main" userId="S::sn@dkmuseer.dk::176c00bb-22d1-4d34-a157-ca7e763e48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44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45" autoAdjust="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57AFE-10A9-4CC9-BD82-68C4566C6F03}" type="datetimeFigureOut">
              <a:rPr lang="da-DK" smtClean="0"/>
              <a:t>30-01-2020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352E8-E451-4946-9BC2-C4F93200DE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8391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7121F-0FE8-43F5-80CD-B71679F43729}" type="datetimeFigureOut">
              <a:rPr lang="da-DK"/>
              <a:pPr>
                <a:defRPr/>
              </a:pPr>
              <a:t>30-01-2020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F6748-0CA8-4FA8-B553-D8BBC1B924F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32956-ABD0-47C5-8261-98A1C3DC41E3}" type="datetimeFigureOut">
              <a:rPr lang="da-DK"/>
              <a:pPr>
                <a:defRPr/>
              </a:pPr>
              <a:t>30-01-2020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081BB-F9EC-4194-B228-6D26C3AAAFF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E9798-3DA4-479B-AE68-2496A27DCE58}" type="datetimeFigureOut">
              <a:rPr lang="da-DK"/>
              <a:pPr>
                <a:defRPr/>
              </a:pPr>
              <a:t>30-01-2020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A801D-CBEE-4B78-AF27-5535F5D8C09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44F6C-036E-43BE-8C88-9FE886654CDC}" type="datetimeFigureOut">
              <a:rPr lang="da-DK"/>
              <a:pPr>
                <a:defRPr/>
              </a:pPr>
              <a:t>30-01-2020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63233-C8EB-42FC-9D7F-E9D9CCB9A09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66A14-CBD9-4B7D-B31A-3A2245F99F71}" type="datetimeFigureOut">
              <a:rPr lang="da-DK"/>
              <a:pPr>
                <a:defRPr/>
              </a:pPr>
              <a:t>30-01-2020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D3CFB-0636-42A6-A946-42D1BE22748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7430E-72AB-4C38-9733-4A1B7E7B6188}" type="datetimeFigureOut">
              <a:rPr lang="da-DK"/>
              <a:pPr>
                <a:defRPr/>
              </a:pPr>
              <a:t>30-01-2020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A3FE8-D8F5-4C49-A58D-FB62EBDCA35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EA3C4-7054-4628-8F2A-0631CDCE61BE}" type="datetimeFigureOut">
              <a:rPr lang="da-DK"/>
              <a:pPr>
                <a:defRPr/>
              </a:pPr>
              <a:t>30-01-2020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71D11-4583-4334-8A8E-86769BFF0D8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FDF03-0C99-4574-926A-5FEC4469828A}" type="datetimeFigureOut">
              <a:rPr lang="da-DK"/>
              <a:pPr>
                <a:defRPr/>
              </a:pPr>
              <a:t>30-01-2020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9291C-D383-4429-8974-42A7FD67032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2D3F8-0161-42B2-967A-FC6B17E01087}" type="datetimeFigureOut">
              <a:rPr lang="da-DK"/>
              <a:pPr>
                <a:defRPr/>
              </a:pPr>
              <a:t>30-01-2020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BD881-6E43-4640-811F-B499808A51A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59E45-1C8B-4B5E-B093-2D10D2AB48DB}" type="datetimeFigureOut">
              <a:rPr lang="da-DK"/>
              <a:pPr>
                <a:defRPr/>
              </a:pPr>
              <a:t>30-01-2020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6A2D0-CD21-430F-B9E7-F9797908AEC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04BA4-B6DD-40F3-A508-5F7D69CA9B11}" type="datetimeFigureOut">
              <a:rPr lang="da-DK"/>
              <a:pPr>
                <a:defRPr/>
              </a:pPr>
              <a:t>30-01-2020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9B7A5-7F0E-48EE-AB4E-7D754B4260B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30CE07-6D89-4A12-AB96-9A7AC8CABC10}" type="datetimeFigureOut">
              <a:rPr lang="da-DK"/>
              <a:pPr>
                <a:defRPr/>
              </a:pPr>
              <a:t>30-01-2020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4C10A3-098C-49B3-9F2B-02E601B1ECA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3384376"/>
          </a:xfrm>
        </p:spPr>
        <p:txBody>
          <a:bodyPr/>
          <a:lstStyle/>
          <a:p>
            <a:pPr eaLnBrk="1" hangingPunct="1"/>
            <a:br>
              <a:rPr lang="da-DK" sz="3200" b="1" dirty="0"/>
            </a:br>
            <a:br>
              <a:rPr lang="da-DK" sz="3200" b="1" dirty="0"/>
            </a:br>
            <a:r>
              <a:rPr lang="da-DK" sz="3200" b="1" dirty="0"/>
              <a:t>Strategi </a:t>
            </a:r>
            <a:br>
              <a:rPr lang="da-DK" sz="3200" b="1" dirty="0"/>
            </a:br>
            <a:r>
              <a:rPr lang="da-DK" sz="3200" b="1" dirty="0"/>
              <a:t>MUSEUM2030</a:t>
            </a:r>
            <a:br>
              <a:rPr lang="da-DK" sz="3200" b="1" dirty="0"/>
            </a:br>
            <a:br>
              <a:rPr lang="da-DK" sz="3200" b="1" dirty="0"/>
            </a:br>
            <a:r>
              <a:rPr lang="da-DK" sz="3200" dirty="0"/>
              <a:t>Chefnetværksmøde, </a:t>
            </a:r>
            <a:r>
              <a:rPr lang="da-DK" sz="3200" dirty="0" err="1"/>
              <a:t>Kongebrogården</a:t>
            </a:r>
            <a:br>
              <a:rPr lang="da-DK" sz="3200" dirty="0"/>
            </a:br>
            <a:r>
              <a:rPr lang="da-DK" sz="2400" dirty="0"/>
              <a:t>d. 21.1. 2020</a:t>
            </a:r>
            <a:br>
              <a:rPr lang="da-DK" sz="3200" dirty="0"/>
            </a:br>
            <a:endParaRPr lang="da-DK" sz="3200" dirty="0"/>
          </a:p>
        </p:txBody>
      </p:sp>
      <p:sp>
        <p:nvSpPr>
          <p:cNvPr id="2051" name="Undertitel 2"/>
          <p:cNvSpPr>
            <a:spLocks noGrp="1"/>
          </p:cNvSpPr>
          <p:nvPr>
            <p:ph type="subTitle" idx="1"/>
          </p:nvPr>
        </p:nvSpPr>
        <p:spPr>
          <a:xfrm>
            <a:off x="1143000" y="4725144"/>
            <a:ext cx="6858000" cy="1489919"/>
          </a:xfrm>
        </p:spPr>
        <p:txBody>
          <a:bodyPr/>
          <a:lstStyle/>
          <a:p>
            <a:pPr eaLnBrk="1" hangingPunct="1"/>
            <a:endParaRPr lang="da-DK" sz="2000" dirty="0">
              <a:solidFill>
                <a:schemeClr val="tx1"/>
              </a:solidFill>
            </a:endParaRPr>
          </a:p>
          <a:p>
            <a:pPr eaLnBrk="1" hangingPunct="1"/>
            <a:endParaRPr lang="da-DK" sz="2000" dirty="0">
              <a:solidFill>
                <a:schemeClr val="tx1"/>
              </a:solidFill>
            </a:endParaRPr>
          </a:p>
        </p:txBody>
      </p:sp>
      <p:pic>
        <p:nvPicPr>
          <p:cNvPr id="2052" name="Picture 2" descr="F:\odm_logotype_6x6cm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142875"/>
            <a:ext cx="2160587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>
          <a:xfrm>
            <a:off x="467544" y="476673"/>
            <a:ext cx="7886750" cy="864096"/>
          </a:xfrm>
        </p:spPr>
        <p:txBody>
          <a:bodyPr/>
          <a:lstStyle/>
          <a:p>
            <a:pPr algn="l" eaLnBrk="1" hangingPunct="1"/>
            <a:r>
              <a:rPr lang="da-DK" i="1" dirty="0"/>
              <a:t>Museum2030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714375" y="3886200"/>
            <a:ext cx="7786688" cy="26146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/>
              <a:t> </a:t>
            </a:r>
          </a:p>
        </p:txBody>
      </p:sp>
      <p:pic>
        <p:nvPicPr>
          <p:cNvPr id="3076" name="Picture 2" descr="F:\odm_logotype_6x6cm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142875"/>
            <a:ext cx="2160587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Undertitel 2"/>
          <p:cNvSpPr txBox="1">
            <a:spLocks/>
          </p:cNvSpPr>
          <p:nvPr/>
        </p:nvSpPr>
        <p:spPr bwMode="auto">
          <a:xfrm>
            <a:off x="539552" y="1628801"/>
            <a:ext cx="806489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a-DK" sz="2400" b="1" dirty="0"/>
              <a:t>Derfor:</a:t>
            </a:r>
            <a:r>
              <a:rPr lang="da-DK" sz="2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Har vi set bare nogenlunde rigtigt?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Har vi valgt de markører som bliver mest markante og betydningsfulde for museerne?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Hvordan tror I at disse, evt. andre markører, vil forandre museerne i det kommende årti – og i relation til FN’s 17 verdensmåls prioriteringer?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Velkommen til Museum2030- strategien…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24977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7886750" cy="704503"/>
          </a:xfrm>
        </p:spPr>
        <p:txBody>
          <a:bodyPr/>
          <a:lstStyle/>
          <a:p>
            <a:pPr algn="l" eaLnBrk="1" hangingPunct="1"/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714375" y="3886200"/>
            <a:ext cx="7786688" cy="26146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/>
              <a:t> </a:t>
            </a:r>
          </a:p>
        </p:txBody>
      </p:sp>
      <p:pic>
        <p:nvPicPr>
          <p:cNvPr id="3076" name="Picture 2" descr="F:\odm_logotype_6x6cm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142875"/>
            <a:ext cx="2160587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Undertitel 2"/>
          <p:cNvSpPr txBox="1">
            <a:spLocks/>
          </p:cNvSpPr>
          <p:nvPr/>
        </p:nvSpPr>
        <p:spPr bwMode="auto">
          <a:xfrm>
            <a:off x="539552" y="1628800"/>
            <a:ext cx="8064896" cy="49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algn="ctr"/>
            <a:r>
              <a:rPr lang="da-DK" sz="3600" dirty="0"/>
              <a:t>Tak for ordet </a:t>
            </a:r>
          </a:p>
        </p:txBody>
      </p:sp>
    </p:spTree>
    <p:extLst>
      <p:ext uri="{BB962C8B-B14F-4D97-AF65-F5344CB8AC3E}">
        <p14:creationId xmlns:p14="http://schemas.microsoft.com/office/powerpoint/2010/main" val="232929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>
          <a:xfrm>
            <a:off x="857250" y="276225"/>
            <a:ext cx="7886750" cy="704503"/>
          </a:xfrm>
        </p:spPr>
        <p:txBody>
          <a:bodyPr/>
          <a:lstStyle/>
          <a:p>
            <a:pPr algn="l" eaLnBrk="1" hangingPunct="1"/>
            <a:r>
              <a:rPr lang="da-DK" i="1" dirty="0"/>
              <a:t>Museum2030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714375" y="3886200"/>
            <a:ext cx="7786688" cy="26146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/>
              <a:t> </a:t>
            </a:r>
          </a:p>
        </p:txBody>
      </p:sp>
      <p:pic>
        <p:nvPicPr>
          <p:cNvPr id="3076" name="Picture 2" descr="F:\odm_logotype_6x6cm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142875"/>
            <a:ext cx="2160587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Undertitel 2"/>
          <p:cNvSpPr txBox="1">
            <a:spLocks/>
          </p:cNvSpPr>
          <p:nvPr/>
        </p:nvSpPr>
        <p:spPr bwMode="auto">
          <a:xfrm>
            <a:off x="857250" y="1196752"/>
            <a:ext cx="7747198" cy="538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a-DK" b="1" dirty="0"/>
          </a:p>
          <a:p>
            <a:r>
              <a:rPr lang="da-DK" sz="2800" b="1" dirty="0"/>
              <a:t>Formål </a:t>
            </a:r>
            <a:endParaRPr lang="da-DK" sz="2800" dirty="0"/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Formålet med </a:t>
            </a:r>
            <a:r>
              <a:rPr lang="da-DK" sz="2800" i="1" dirty="0"/>
              <a:t>Museum2030 </a:t>
            </a:r>
            <a:r>
              <a:rPr lang="da-DK" sz="2800" dirty="0"/>
              <a:t>er at skabe og gennemføre en </a:t>
            </a:r>
            <a:r>
              <a:rPr lang="da-DK" sz="2800" b="1" dirty="0"/>
              <a:t>udforskende og involverende proces</a:t>
            </a:r>
            <a:r>
              <a:rPr lang="da-DK" sz="2800" dirty="0"/>
              <a:t>, der giver de danske museer og ODM ny indsigter og anviser en </a:t>
            </a:r>
            <a:r>
              <a:rPr lang="da-DK" sz="2800" b="1" dirty="0"/>
              <a:t>tydelig strategisk retning</a:t>
            </a:r>
            <a:r>
              <a:rPr lang="da-DK" sz="2800" dirty="0"/>
              <a:t> for de danske museer og i forlængelse her af også for ODM’s arbejde.</a:t>
            </a:r>
          </a:p>
        </p:txBody>
      </p:sp>
    </p:spTree>
    <p:extLst>
      <p:ext uri="{BB962C8B-B14F-4D97-AF65-F5344CB8AC3E}">
        <p14:creationId xmlns:p14="http://schemas.microsoft.com/office/powerpoint/2010/main" val="206417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>
          <a:xfrm>
            <a:off x="857250" y="276225"/>
            <a:ext cx="7886750" cy="704503"/>
          </a:xfrm>
        </p:spPr>
        <p:txBody>
          <a:bodyPr/>
          <a:lstStyle/>
          <a:p>
            <a:pPr algn="l" eaLnBrk="1" hangingPunct="1"/>
            <a:r>
              <a:rPr lang="da-DK" i="1" dirty="0"/>
              <a:t>Museum2030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714375" y="3886200"/>
            <a:ext cx="7786688" cy="26146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/>
              <a:t> </a:t>
            </a:r>
          </a:p>
        </p:txBody>
      </p:sp>
      <p:pic>
        <p:nvPicPr>
          <p:cNvPr id="3076" name="Picture 2" descr="F:\odm_logotype_6x6cm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142875"/>
            <a:ext cx="2160587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Undertitel 2"/>
          <p:cNvSpPr txBox="1">
            <a:spLocks/>
          </p:cNvSpPr>
          <p:nvPr/>
        </p:nvSpPr>
        <p:spPr bwMode="auto">
          <a:xfrm>
            <a:off x="857250" y="1196752"/>
            <a:ext cx="7747198" cy="5385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a-DK" sz="2800" b="1" dirty="0"/>
              <a:t>Tidsramme</a:t>
            </a:r>
            <a:endParaRPr lang="da-DK" sz="2800" dirty="0"/>
          </a:p>
          <a:p>
            <a:endParaRPr lang="da-DK" sz="2400" dirty="0"/>
          </a:p>
          <a:p>
            <a:r>
              <a:rPr lang="da-DK" sz="2400" dirty="0"/>
              <a:t>Strategiprocessen strækker sig over 2020 med følgende tentative milepæle: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400" i="1" dirty="0"/>
              <a:t>Januar 2020: </a:t>
            </a:r>
            <a:r>
              <a:rPr lang="da-DK" sz="2400" dirty="0"/>
              <a:t>Aftale indgået med leverandør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2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400" i="1" dirty="0"/>
              <a:t>Juni 2020: 5 </a:t>
            </a:r>
            <a:r>
              <a:rPr lang="da-DK" sz="2400" dirty="0"/>
              <a:t>Regionale møder og evt. andre medlemsinddragende aktiviteter er gennemført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da-DK" sz="2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400" i="1" dirty="0"/>
              <a:t>September 2020</a:t>
            </a:r>
            <a:r>
              <a:rPr lang="da-DK" sz="2400" dirty="0"/>
              <a:t>: 1. udkast til rapport </a:t>
            </a:r>
            <a:r>
              <a:rPr lang="da-DK" sz="2400" i="1" dirty="0"/>
              <a:t>Museum2030</a:t>
            </a:r>
            <a:r>
              <a:rPr lang="da-DK" sz="2400" dirty="0"/>
              <a:t> er afleveret til ODM’s bestyrelse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da-DK" sz="2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a-DK" sz="2400" i="1" dirty="0"/>
              <a:t>December 2020 </a:t>
            </a:r>
            <a:r>
              <a:rPr lang="da-DK" sz="2400" i="1" dirty="0" err="1"/>
              <a:t>ff</a:t>
            </a:r>
            <a:r>
              <a:rPr lang="da-DK" sz="2400" dirty="0"/>
              <a:t>: opmærksomhedsskabende event vedr. </a:t>
            </a:r>
            <a:r>
              <a:rPr lang="da-DK" sz="2400" i="1" dirty="0"/>
              <a:t>Museum2030</a:t>
            </a:r>
            <a:r>
              <a:rPr lang="da-DK" sz="2400" dirty="0"/>
              <a:t> er afholdt</a:t>
            </a:r>
          </a:p>
        </p:txBody>
      </p:sp>
    </p:spTree>
    <p:extLst>
      <p:ext uri="{BB962C8B-B14F-4D97-AF65-F5344CB8AC3E}">
        <p14:creationId xmlns:p14="http://schemas.microsoft.com/office/powerpoint/2010/main" val="145155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>
          <a:xfrm>
            <a:off x="685602" y="262011"/>
            <a:ext cx="8058398" cy="704503"/>
          </a:xfrm>
        </p:spPr>
        <p:txBody>
          <a:bodyPr/>
          <a:lstStyle/>
          <a:p>
            <a:pPr algn="l" eaLnBrk="1" hangingPunct="1"/>
            <a:r>
              <a:rPr lang="da-DK" i="1" dirty="0"/>
              <a:t>Museum2030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714375" y="3886200"/>
            <a:ext cx="7786688" cy="26146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/>
              <a:t> </a:t>
            </a:r>
          </a:p>
        </p:txBody>
      </p:sp>
      <p:pic>
        <p:nvPicPr>
          <p:cNvPr id="3076" name="Picture 2" descr="F:\odm_logotype_6x6cm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142875"/>
            <a:ext cx="2160587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Undertitel 2"/>
          <p:cNvSpPr txBox="1">
            <a:spLocks/>
          </p:cNvSpPr>
          <p:nvPr/>
        </p:nvSpPr>
        <p:spPr bwMode="auto">
          <a:xfrm>
            <a:off x="714375" y="980728"/>
            <a:ext cx="8058398" cy="5601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a-DK" sz="2800" b="1" dirty="0"/>
              <a:t>Leverancer</a:t>
            </a:r>
            <a:endParaRPr lang="da-DK" sz="2800" dirty="0"/>
          </a:p>
          <a:p>
            <a:endParaRPr lang="da-DK" dirty="0"/>
          </a:p>
          <a:p>
            <a:r>
              <a:rPr lang="da-DK" dirty="0"/>
              <a:t>Projektet skal levere følgende:</a:t>
            </a:r>
          </a:p>
          <a:p>
            <a:r>
              <a:rPr lang="da-DK" dirty="0"/>
              <a:t> </a:t>
            </a:r>
            <a:endParaRPr lang="da-DK" u="sng" dirty="0"/>
          </a:p>
          <a:p>
            <a:pPr lvl="0"/>
            <a:r>
              <a:rPr lang="da-DK" u="sng" dirty="0" err="1"/>
              <a:t>Facilitering</a:t>
            </a:r>
            <a:r>
              <a:rPr lang="da-DK" dirty="0"/>
              <a:t>: Forberedelse, gennemførelse og opsamling på </a:t>
            </a:r>
            <a:r>
              <a:rPr lang="da-DK" b="1" dirty="0"/>
              <a:t>5 regionale møder med danske museer. </a:t>
            </a:r>
          </a:p>
          <a:p>
            <a:pPr lvl="0"/>
            <a:endParaRPr lang="da-DK" b="1" dirty="0"/>
          </a:p>
          <a:p>
            <a:pPr lvl="0"/>
            <a:r>
              <a:rPr lang="da-DK" u="sng" dirty="0"/>
              <a:t>Strategidokument</a:t>
            </a:r>
            <a:r>
              <a:rPr lang="da-DK" dirty="0"/>
              <a:t>: Udarbejdelse af </a:t>
            </a:r>
            <a:r>
              <a:rPr lang="da-DK" b="1" dirty="0"/>
              <a:t>strategidokument</a:t>
            </a:r>
            <a:r>
              <a:rPr lang="da-DK" dirty="0"/>
              <a:t> på 40-50 normalsider. Disposition skal godkendes og arbejdet følges af styregruppe nedsat af ODM.</a:t>
            </a:r>
          </a:p>
          <a:p>
            <a:pPr lvl="0"/>
            <a:r>
              <a:rPr lang="da-DK" dirty="0"/>
              <a:t> </a:t>
            </a:r>
          </a:p>
          <a:p>
            <a:pPr lvl="0"/>
            <a:r>
              <a:rPr lang="da-DK" u="sng" dirty="0"/>
              <a:t>Strategidokument kort</a:t>
            </a:r>
            <a:r>
              <a:rPr lang="da-DK" dirty="0"/>
              <a:t>: Udarbejdelse af </a:t>
            </a:r>
            <a:r>
              <a:rPr lang="da-DK" b="1" dirty="0"/>
              <a:t>kort ”læs let” -udgave </a:t>
            </a:r>
            <a:r>
              <a:rPr lang="da-DK" dirty="0"/>
              <a:t>på 8-10 sider. Udarbejdes i samarbejde med ODM’s kommunikationskonsulent.</a:t>
            </a:r>
          </a:p>
          <a:p>
            <a:pPr lvl="0"/>
            <a:endParaRPr lang="da-DK" dirty="0"/>
          </a:p>
          <a:p>
            <a:pPr lvl="0"/>
            <a:r>
              <a:rPr lang="da-DK" u="sng" dirty="0"/>
              <a:t>Konference</a:t>
            </a:r>
            <a:r>
              <a:rPr lang="da-DK" dirty="0"/>
              <a:t>: Forberedelse, hjælp ved markedsføring og gennemførsel samt opsamling af indhøstede erfaringer på </a:t>
            </a:r>
            <a:r>
              <a:rPr lang="da-DK" b="1" dirty="0"/>
              <a:t>afslutningskonference/event</a:t>
            </a:r>
            <a:r>
              <a:rPr lang="da-DK" dirty="0"/>
              <a:t>, hvor </a:t>
            </a:r>
            <a:r>
              <a:rPr lang="da-DK" i="1" dirty="0"/>
              <a:t>Museum2030</a:t>
            </a:r>
            <a:r>
              <a:rPr lang="da-DK" dirty="0"/>
              <a:t> lanceres. </a:t>
            </a:r>
          </a:p>
          <a:p>
            <a:pPr lvl="0"/>
            <a:endParaRPr lang="da-DK" dirty="0"/>
          </a:p>
          <a:p>
            <a:pPr lvl="0"/>
            <a:r>
              <a:rPr lang="da-DK" u="sng" dirty="0"/>
              <a:t>Strategiens efterliv</a:t>
            </a:r>
            <a:r>
              <a:rPr lang="da-DK" dirty="0"/>
              <a:t>: Overvejelser om </a:t>
            </a:r>
            <a:r>
              <a:rPr lang="da-DK" b="1" dirty="0"/>
              <a:t>efterlivet af Museum2030</a:t>
            </a:r>
            <a:r>
              <a:rPr lang="da-DK" dirty="0"/>
              <a:t>, herunder forslag til opfølgning på museernes brug af indsatsens anbefalinger.</a:t>
            </a:r>
          </a:p>
          <a:p>
            <a:endParaRPr 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2388598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>
          <a:xfrm>
            <a:off x="857250" y="276225"/>
            <a:ext cx="7886750" cy="704503"/>
          </a:xfrm>
        </p:spPr>
        <p:txBody>
          <a:bodyPr/>
          <a:lstStyle/>
          <a:p>
            <a:pPr algn="l" eaLnBrk="1" hangingPunct="1"/>
            <a:r>
              <a:rPr lang="da-DK" i="1" dirty="0"/>
              <a:t>Museum2030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714375" y="3886200"/>
            <a:ext cx="7786688" cy="26146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/>
              <a:t> </a:t>
            </a:r>
          </a:p>
        </p:txBody>
      </p:sp>
      <p:pic>
        <p:nvPicPr>
          <p:cNvPr id="3076" name="Picture 2" descr="F:\odm_logotype_6x6cm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142875"/>
            <a:ext cx="2160587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Undertitel 2"/>
          <p:cNvSpPr txBox="1">
            <a:spLocks/>
          </p:cNvSpPr>
          <p:nvPr/>
        </p:nvSpPr>
        <p:spPr bwMode="auto">
          <a:xfrm>
            <a:off x="714375" y="980728"/>
            <a:ext cx="8058398" cy="5601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a-DK" sz="2800" b="1" dirty="0"/>
          </a:p>
          <a:p>
            <a:endParaRPr lang="da-DK" sz="2800" b="1" dirty="0"/>
          </a:p>
          <a:p>
            <a:r>
              <a:rPr lang="da-DK" sz="2400" b="1" dirty="0"/>
              <a:t>Organisering</a:t>
            </a:r>
            <a:endParaRPr lang="da-DK" sz="2400" dirty="0"/>
          </a:p>
          <a:p>
            <a:endParaRPr lang="da-DK" sz="2400" b="1" dirty="0"/>
          </a:p>
          <a:p>
            <a:r>
              <a:rPr lang="da-DK" sz="2400" u="sng" dirty="0"/>
              <a:t>Styregruppe: </a:t>
            </a:r>
          </a:p>
          <a:p>
            <a:r>
              <a:rPr lang="da-DK" sz="2400" dirty="0"/>
              <a:t>Formand Flemming Just </a:t>
            </a:r>
          </a:p>
          <a:p>
            <a:r>
              <a:rPr lang="da-DK" sz="2400" dirty="0"/>
              <a:t>Næstformand Berit Anne Larsen (SMK) </a:t>
            </a:r>
          </a:p>
          <a:p>
            <a:r>
              <a:rPr lang="da-DK" sz="2400" dirty="0"/>
              <a:t>bestyrelsesmedlem Anja Olsen</a:t>
            </a:r>
          </a:p>
          <a:p>
            <a:endParaRPr lang="da-DK" sz="2400" dirty="0"/>
          </a:p>
          <a:p>
            <a:r>
              <a:rPr lang="da-DK" sz="2400" dirty="0"/>
              <a:t>-  Og under medvirken af ODM’s sekretariat</a:t>
            </a:r>
          </a:p>
        </p:txBody>
      </p:sp>
    </p:spTree>
    <p:extLst>
      <p:ext uri="{BB962C8B-B14F-4D97-AF65-F5344CB8AC3E}">
        <p14:creationId xmlns:p14="http://schemas.microsoft.com/office/powerpoint/2010/main" val="231509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>
          <a:xfrm>
            <a:off x="539552" y="262012"/>
            <a:ext cx="8204448" cy="704503"/>
          </a:xfrm>
        </p:spPr>
        <p:txBody>
          <a:bodyPr/>
          <a:lstStyle/>
          <a:p>
            <a:pPr algn="l" eaLnBrk="1" hangingPunct="1"/>
            <a:r>
              <a:rPr lang="da-DK" i="1" dirty="0"/>
              <a:t>Museum2030-baggrund</a:t>
            </a:r>
            <a:endParaRPr lang="da-DK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714375" y="3886200"/>
            <a:ext cx="7786688" cy="26146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/>
              <a:t> </a:t>
            </a:r>
          </a:p>
        </p:txBody>
      </p:sp>
      <p:pic>
        <p:nvPicPr>
          <p:cNvPr id="3076" name="Picture 2" descr="F:\odm_logotype_6x6cm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142875"/>
            <a:ext cx="2160587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Undertitel 2"/>
          <p:cNvSpPr txBox="1">
            <a:spLocks/>
          </p:cNvSpPr>
          <p:nvPr/>
        </p:nvSpPr>
        <p:spPr bwMode="auto">
          <a:xfrm>
            <a:off x="474295" y="692696"/>
            <a:ext cx="8058398" cy="5601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a-DK" sz="2800" b="1" dirty="0"/>
          </a:p>
          <a:p>
            <a:r>
              <a:rPr lang="da-DK" sz="2800" b="1" dirty="0"/>
              <a:t>MEGATRENDS</a:t>
            </a:r>
          </a:p>
          <a:p>
            <a:endParaRPr lang="da-DK" sz="2800" dirty="0"/>
          </a:p>
          <a:p>
            <a:r>
              <a:rPr lang="da-DK" sz="2400" dirty="0"/>
              <a:t>Omverdenen i markant opbrud. Den traditionelle vestlige styreform og levevis, som vi har kendt den siden omkring 1950, er udfordret: </a:t>
            </a:r>
          </a:p>
          <a:p>
            <a:r>
              <a:rPr lang="da-DK" sz="2400" dirty="0"/>
              <a:t>Klima, fødevarer, migration, autokratiske styreformer, fornyet stormagtsrivalisering, </a:t>
            </a:r>
            <a:r>
              <a:rPr lang="da-DK" sz="2400" dirty="0" err="1"/>
              <a:t>tech</a:t>
            </a:r>
            <a:r>
              <a:rPr lang="da-DK" sz="2400" dirty="0"/>
              <a:t>-giganter, ulighed, social mobilisering, identitetspolitik osv. </a:t>
            </a:r>
          </a:p>
          <a:p>
            <a:r>
              <a:rPr lang="da-DK" sz="2800" dirty="0"/>
              <a:t> </a:t>
            </a:r>
            <a:endParaRPr lang="da-DK" sz="2400" dirty="0"/>
          </a:p>
          <a:p>
            <a:r>
              <a:rPr lang="da-DK" sz="2400" dirty="0"/>
              <a:t>…museerne skal håndtere disse markante tendenser og udfordringer, samtidig med at bevare deres identitet som væsentlige (og selvstændige) kulturinstitutioner.</a:t>
            </a:r>
          </a:p>
          <a:p>
            <a:endParaRPr 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626532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F0C5FE-B868-4161-BD09-433022157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i="1" dirty="0"/>
              <a:t>Museum2030-baggrund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FDDE128-B391-40F3-9A17-EBC5B217A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253" y="1268760"/>
            <a:ext cx="8229600" cy="4886003"/>
          </a:xfrm>
        </p:spPr>
        <p:txBody>
          <a:bodyPr/>
          <a:lstStyle/>
          <a:p>
            <a:pPr marL="0" indent="0">
              <a:buNone/>
            </a:pPr>
            <a:r>
              <a:rPr lang="da-DK" sz="2800" b="1" dirty="0"/>
              <a:t>Fokusskifte:</a:t>
            </a:r>
          </a:p>
          <a:p>
            <a:pPr marL="0" indent="0">
              <a:buNone/>
            </a:pPr>
            <a:r>
              <a:rPr lang="da-DK" sz="2400" b="1" dirty="0"/>
              <a:t>Museer – fra vidensformidling til demokratisk mødested </a:t>
            </a:r>
            <a:endParaRPr lang="da-DK" sz="2400" dirty="0"/>
          </a:p>
          <a:p>
            <a:pPr marL="0" indent="0">
              <a:buNone/>
            </a:pPr>
            <a:r>
              <a:rPr lang="da-DK" sz="2400" dirty="0"/>
              <a:t>Fokus </a:t>
            </a:r>
            <a:r>
              <a:rPr lang="da-DK" sz="2400" u="sng" dirty="0"/>
              <a:t>er</a:t>
            </a:r>
            <a:r>
              <a:rPr lang="da-DK" sz="2400" dirty="0"/>
              <a:t> flyttet fra museet som rene formidlere af viden – </a:t>
            </a:r>
          </a:p>
          <a:p>
            <a:pPr marL="0" indent="0">
              <a:buNone/>
            </a:pPr>
            <a:r>
              <a:rPr lang="da-DK" sz="2400" dirty="0"/>
              <a:t>til </a:t>
            </a:r>
            <a:r>
              <a:rPr lang="da-DK" sz="2400" u="sng" dirty="0"/>
              <a:t>også</a:t>
            </a:r>
            <a:r>
              <a:rPr lang="da-DK" sz="2400" dirty="0"/>
              <a:t> at være platform for et </a:t>
            </a:r>
            <a:r>
              <a:rPr lang="da-DK" sz="2400" i="1" dirty="0"/>
              <a:t>demokratisk møde</a:t>
            </a:r>
            <a:r>
              <a:rPr lang="da-DK" sz="2400" dirty="0"/>
              <a:t>:</a:t>
            </a:r>
          </a:p>
          <a:p>
            <a:r>
              <a:rPr lang="da-DK" sz="2400" dirty="0"/>
              <a:t>…Hvor </a:t>
            </a:r>
            <a:r>
              <a:rPr lang="da-DK" sz="2400" i="1" dirty="0"/>
              <a:t>inkludering, samskabelse og engagerede </a:t>
            </a:r>
            <a:r>
              <a:rPr lang="da-DK" sz="2400" dirty="0"/>
              <a:t>brugere præger virksomheden</a:t>
            </a:r>
          </a:p>
          <a:p>
            <a:r>
              <a:rPr lang="da-DK" sz="2400" dirty="0"/>
              <a:t>…Hvor </a:t>
            </a:r>
            <a:r>
              <a:rPr lang="da-DK" sz="2400" i="1" dirty="0"/>
              <a:t>indhold og viden skabes sammen</a:t>
            </a:r>
          </a:p>
          <a:p>
            <a:r>
              <a:rPr lang="da-DK" sz="2400" dirty="0"/>
              <a:t>…Hvor </a:t>
            </a:r>
            <a:r>
              <a:rPr lang="da-DK" sz="2400" i="1" dirty="0"/>
              <a:t>museernes rolle er at stå for værtskabet</a:t>
            </a:r>
            <a:r>
              <a:rPr lang="da-DK" sz="2400" dirty="0"/>
              <a:t>, åbne dørene og </a:t>
            </a:r>
            <a:r>
              <a:rPr lang="da-DK" sz="2400" i="1" dirty="0"/>
              <a:t>muliggøre samskabelse</a:t>
            </a:r>
          </a:p>
          <a:p>
            <a:r>
              <a:rPr lang="da-DK" sz="2400" dirty="0"/>
              <a:t>…Hvor udviklingen kræver, at museer og personale besidder </a:t>
            </a:r>
            <a:r>
              <a:rPr lang="da-DK" sz="2400" i="1" dirty="0"/>
              <a:t>hybridkompetencer 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994376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539552" y="-1395536"/>
            <a:ext cx="7918648" cy="4608512"/>
          </a:xfrm>
        </p:spPr>
        <p:txBody>
          <a:bodyPr/>
          <a:lstStyle/>
          <a:p>
            <a:pPr algn="l"/>
            <a:br>
              <a:rPr lang="da-DK" sz="3600" dirty="0"/>
            </a:br>
            <a:br>
              <a:rPr lang="da-DK" sz="3600" dirty="0"/>
            </a:br>
            <a:br>
              <a:rPr lang="da-DK" sz="3600" dirty="0"/>
            </a:br>
            <a:br>
              <a:rPr lang="da-DK" sz="3600" dirty="0"/>
            </a:br>
            <a:r>
              <a:rPr lang="da-DK" dirty="0"/>
              <a:t>Nogle specifikke museums- </a:t>
            </a:r>
            <a:br>
              <a:rPr lang="da-DK" dirty="0"/>
            </a:br>
            <a:r>
              <a:rPr lang="da-DK" dirty="0"/>
              <a:t>megatrends </a:t>
            </a:r>
            <a:br>
              <a:rPr lang="da-DK" sz="3200" dirty="0"/>
            </a:br>
            <a:br>
              <a:rPr lang="da-DK" sz="3200" dirty="0"/>
            </a:br>
            <a:br>
              <a:rPr lang="da-DK" sz="3200" dirty="0"/>
            </a:br>
            <a:br>
              <a:rPr lang="da-DK" sz="3600" dirty="0"/>
            </a:br>
            <a:endParaRPr lang="da-DK" sz="3600" dirty="0"/>
          </a:p>
        </p:txBody>
      </p:sp>
      <p:sp>
        <p:nvSpPr>
          <p:cNvPr id="2051" name="Undertitel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461448" cy="4968552"/>
          </a:xfrm>
        </p:spPr>
        <p:txBody>
          <a:bodyPr/>
          <a:lstStyle/>
          <a:p>
            <a:pPr algn="l" eaLnBrk="1" hangingPunct="1"/>
            <a:endParaRPr lang="da-DK" sz="2400" b="1" i="1" dirty="0">
              <a:solidFill>
                <a:schemeClr val="tx1"/>
              </a:solidFill>
            </a:endParaRPr>
          </a:p>
          <a:p>
            <a:pPr algn="l" eaLnBrk="1" hangingPunct="1"/>
            <a:r>
              <a:rPr lang="da-DK" sz="2400" b="1" i="1" dirty="0">
                <a:solidFill>
                  <a:schemeClr val="tx1"/>
                </a:solidFill>
              </a:rPr>
              <a:t>Differentiering:</a:t>
            </a:r>
            <a:r>
              <a:rPr lang="da-DK" sz="2400" b="1" dirty="0">
                <a:solidFill>
                  <a:schemeClr val="tx1"/>
                </a:solidFill>
              </a:rPr>
              <a:t> </a:t>
            </a:r>
            <a:r>
              <a:rPr lang="da-DK" sz="2400" dirty="0">
                <a:solidFill>
                  <a:schemeClr val="tx1"/>
                </a:solidFill>
              </a:rPr>
              <a:t>hvor nogle museer er blevet markante, nationale og internationale attraktioner. </a:t>
            </a:r>
          </a:p>
          <a:p>
            <a:pPr algn="l" eaLnBrk="1" hangingPunct="1"/>
            <a:endParaRPr lang="da-DK" sz="2400" dirty="0">
              <a:solidFill>
                <a:schemeClr val="tx1"/>
              </a:solidFill>
            </a:endParaRPr>
          </a:p>
          <a:p>
            <a:pPr algn="l" eaLnBrk="1" hangingPunct="1"/>
            <a:r>
              <a:rPr lang="da-DK" sz="2400" b="1" i="1" dirty="0">
                <a:solidFill>
                  <a:schemeClr val="tx1"/>
                </a:solidFill>
              </a:rPr>
              <a:t>Specialisering: </a:t>
            </a:r>
            <a:r>
              <a:rPr lang="da-DK" sz="2400" dirty="0">
                <a:solidFill>
                  <a:schemeClr val="tx1"/>
                </a:solidFill>
              </a:rPr>
              <a:t>hvor det traditionelle altomfattende kunst- eller by-/egnsmuseum er trængt af museer med special-temaer.</a:t>
            </a:r>
          </a:p>
          <a:p>
            <a:pPr algn="l" eaLnBrk="1" hangingPunct="1"/>
            <a:endParaRPr lang="da-DK" sz="2400" dirty="0">
              <a:solidFill>
                <a:schemeClr val="tx1"/>
              </a:solidFill>
            </a:endParaRPr>
          </a:p>
          <a:p>
            <a:pPr algn="l" eaLnBrk="1" hangingPunct="1"/>
            <a:r>
              <a:rPr lang="da-DK" sz="2400" b="1" i="1" dirty="0">
                <a:solidFill>
                  <a:schemeClr val="tx1"/>
                </a:solidFill>
              </a:rPr>
              <a:t>Borgerinddragelse:</a:t>
            </a:r>
            <a:r>
              <a:rPr lang="da-DK" sz="2400" b="1" dirty="0">
                <a:solidFill>
                  <a:schemeClr val="tx1"/>
                </a:solidFill>
              </a:rPr>
              <a:t> </a:t>
            </a:r>
            <a:r>
              <a:rPr lang="da-DK" sz="2400" dirty="0">
                <a:solidFill>
                  <a:schemeClr val="tx1"/>
                </a:solidFill>
              </a:rPr>
              <a:t>hvor både omverden (og museer) ønsker en langt tættere dialog og stærkere involvering i mange dele af museernes virke. </a:t>
            </a:r>
            <a:r>
              <a:rPr lang="da-DK" sz="2400" i="1" dirty="0">
                <a:solidFill>
                  <a:schemeClr val="tx1"/>
                </a:solidFill>
              </a:rPr>
              <a:t>Citizen Science…</a:t>
            </a:r>
            <a:br>
              <a:rPr lang="da-DK" sz="2400" dirty="0">
                <a:solidFill>
                  <a:schemeClr val="tx1"/>
                </a:solidFill>
              </a:rPr>
            </a:br>
            <a:br>
              <a:rPr lang="da-DK" sz="2000" dirty="0">
                <a:solidFill>
                  <a:schemeClr val="tx1"/>
                </a:solidFill>
              </a:rPr>
            </a:br>
            <a:endParaRPr lang="da-DK" sz="2000" dirty="0">
              <a:solidFill>
                <a:schemeClr val="tx1"/>
              </a:solidFill>
            </a:endParaRPr>
          </a:p>
        </p:txBody>
      </p:sp>
      <p:pic>
        <p:nvPicPr>
          <p:cNvPr id="2052" name="Picture 2" descr="F:\odm_logotype_6x6cm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42875"/>
            <a:ext cx="1872208" cy="1629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4218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539552" y="-1395536"/>
            <a:ext cx="7918648" cy="4608512"/>
          </a:xfrm>
        </p:spPr>
        <p:txBody>
          <a:bodyPr/>
          <a:lstStyle/>
          <a:p>
            <a:pPr algn="l"/>
            <a:br>
              <a:rPr lang="da-DK" sz="3600" dirty="0"/>
            </a:br>
            <a:br>
              <a:rPr lang="da-DK" sz="3600" dirty="0"/>
            </a:br>
            <a:br>
              <a:rPr lang="da-DK" sz="3600" dirty="0"/>
            </a:br>
            <a:br>
              <a:rPr lang="da-DK" sz="3600" dirty="0"/>
            </a:br>
            <a:r>
              <a:rPr lang="da-DK" sz="3600" dirty="0"/>
              <a:t>Nogle specifikke museums- </a:t>
            </a:r>
            <a:br>
              <a:rPr lang="da-DK" sz="3600" dirty="0"/>
            </a:br>
            <a:r>
              <a:rPr lang="da-DK" sz="3600" dirty="0"/>
              <a:t>megatrends </a:t>
            </a:r>
            <a:br>
              <a:rPr lang="da-DK" sz="3200" dirty="0"/>
            </a:br>
            <a:br>
              <a:rPr lang="da-DK" sz="3200" dirty="0"/>
            </a:br>
            <a:br>
              <a:rPr lang="da-DK" sz="3200" dirty="0"/>
            </a:br>
            <a:br>
              <a:rPr lang="da-DK" sz="3600" dirty="0"/>
            </a:br>
            <a:endParaRPr lang="da-DK" sz="3600" dirty="0"/>
          </a:p>
        </p:txBody>
      </p:sp>
      <p:sp>
        <p:nvSpPr>
          <p:cNvPr id="2051" name="Undertitel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7461448" cy="4968552"/>
          </a:xfrm>
        </p:spPr>
        <p:txBody>
          <a:bodyPr/>
          <a:lstStyle/>
          <a:p>
            <a:pPr algn="l" eaLnBrk="1" hangingPunct="1"/>
            <a:r>
              <a:rPr lang="da-DK" sz="2400" b="1" i="1" dirty="0">
                <a:solidFill>
                  <a:schemeClr val="tx1"/>
                </a:solidFill>
              </a:rPr>
              <a:t>Instrumentalisering:</a:t>
            </a:r>
            <a:r>
              <a:rPr lang="da-DK" sz="2400" i="1" dirty="0">
                <a:solidFill>
                  <a:schemeClr val="tx1"/>
                </a:solidFill>
              </a:rPr>
              <a:t> </a:t>
            </a:r>
            <a:r>
              <a:rPr lang="da-DK" sz="2400" dirty="0">
                <a:solidFill>
                  <a:schemeClr val="tx1"/>
                </a:solidFill>
              </a:rPr>
              <a:t>hvor museernes rolle ikke kun ses ud fra et traditionelt museumssyn, men skal leve op til forventningen om at bidrage til at tiltrække turister, styrke lokal udvikling, udvise socialt ansvar </a:t>
            </a:r>
            <a:r>
              <a:rPr lang="da-DK" sz="2400" dirty="0" err="1">
                <a:solidFill>
                  <a:schemeClr val="tx1"/>
                </a:solidFill>
              </a:rPr>
              <a:t>o.m.a</a:t>
            </a:r>
            <a:r>
              <a:rPr lang="da-DK" sz="2400" dirty="0">
                <a:solidFill>
                  <a:schemeClr val="tx1"/>
                </a:solidFill>
              </a:rPr>
              <a:t>.</a:t>
            </a:r>
          </a:p>
          <a:p>
            <a:pPr algn="l" eaLnBrk="1" hangingPunct="1"/>
            <a:r>
              <a:rPr lang="da-DK" sz="2400" b="1" i="1" dirty="0" err="1">
                <a:solidFill>
                  <a:schemeClr val="tx1"/>
                </a:solidFill>
              </a:rPr>
              <a:t>Markedsgørelse</a:t>
            </a:r>
            <a:r>
              <a:rPr lang="da-DK" sz="2400" b="1" i="1" dirty="0">
                <a:solidFill>
                  <a:schemeClr val="tx1"/>
                </a:solidFill>
              </a:rPr>
              <a:t>:</a:t>
            </a:r>
            <a:r>
              <a:rPr lang="da-DK" sz="2400" i="1" dirty="0">
                <a:solidFill>
                  <a:schemeClr val="tx1"/>
                </a:solidFill>
              </a:rPr>
              <a:t> </a:t>
            </a:r>
            <a:r>
              <a:rPr lang="da-DK" sz="2400" dirty="0">
                <a:solidFill>
                  <a:schemeClr val="tx1"/>
                </a:solidFill>
              </a:rPr>
              <a:t>hvor de offentlige tilskud fra stat og kommune generelt falder, medens indtjening fra fonde, entre, butik og arrangementer fylder mere.</a:t>
            </a:r>
          </a:p>
          <a:p>
            <a:pPr algn="l" eaLnBrk="1" hangingPunct="1"/>
            <a:r>
              <a:rPr lang="da-DK" sz="2400" b="1" i="1" dirty="0">
                <a:solidFill>
                  <a:schemeClr val="tx1"/>
                </a:solidFill>
              </a:rPr>
              <a:t>Digitalisering:</a:t>
            </a:r>
            <a:r>
              <a:rPr lang="da-DK" sz="2400" i="1" dirty="0">
                <a:solidFill>
                  <a:schemeClr val="tx1"/>
                </a:solidFill>
              </a:rPr>
              <a:t> </a:t>
            </a:r>
            <a:r>
              <a:rPr lang="da-DK" sz="2400" dirty="0">
                <a:solidFill>
                  <a:schemeClr val="tx1"/>
                </a:solidFill>
              </a:rPr>
              <a:t>hvor ny teknologi giver udfordringer - og uanede muligheder - i forhold til indsamling, bevaring, forskning, formidling … og involvering.</a:t>
            </a:r>
          </a:p>
          <a:p>
            <a:pPr algn="l" eaLnBrk="1" hangingPunct="1"/>
            <a:endParaRPr lang="da-DK" sz="2400" dirty="0">
              <a:solidFill>
                <a:schemeClr val="tx1"/>
              </a:solidFill>
            </a:endParaRPr>
          </a:p>
          <a:p>
            <a:pPr algn="l" eaLnBrk="1" hangingPunct="1"/>
            <a:r>
              <a:rPr lang="da-DK" sz="2400" dirty="0">
                <a:solidFill>
                  <a:schemeClr val="tx1"/>
                </a:solidFill>
              </a:rPr>
              <a:t>…evt. andre?… vi mangler noget - hvad?  </a:t>
            </a:r>
            <a:br>
              <a:rPr lang="da-DK" sz="2400" dirty="0">
                <a:solidFill>
                  <a:schemeClr val="tx1"/>
                </a:solidFill>
              </a:rPr>
            </a:br>
            <a:endParaRPr lang="da-DK" sz="2400" dirty="0">
              <a:solidFill>
                <a:schemeClr val="tx1"/>
              </a:solidFill>
            </a:endParaRPr>
          </a:p>
        </p:txBody>
      </p:sp>
      <p:pic>
        <p:nvPicPr>
          <p:cNvPr id="2052" name="Picture 2" descr="F:\odm_logotype_6x6cm_cmy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42875"/>
            <a:ext cx="2072035" cy="1557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053331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0C91FF23F80D43B77867A0E930EE1F" ma:contentTypeVersion="8" ma:contentTypeDescription="Opret et nyt dokument." ma:contentTypeScope="" ma:versionID="dfc48ffae7101a304bf5671017a2aeee">
  <xsd:schema xmlns:xsd="http://www.w3.org/2001/XMLSchema" xmlns:xs="http://www.w3.org/2001/XMLSchema" xmlns:p="http://schemas.microsoft.com/office/2006/metadata/properties" xmlns:ns2="9a23820f-6dfd-4e36-bac8-1abcb865682b" targetNamespace="http://schemas.microsoft.com/office/2006/metadata/properties" ma:root="true" ma:fieldsID="1ab55122d4048cad376ec480aee4ee41" ns2:_="">
    <xsd:import namespace="9a23820f-6dfd-4e36-bac8-1abcb86568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3820f-6dfd-4e36-bac8-1abcb86568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92F2F3-1BF8-45CB-A53A-E6CC94579A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23820f-6dfd-4e36-bac8-1abcb86568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E5E25E-206F-4663-BEBD-61592AE1C9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809CBD-C740-4481-8EE4-F63ADA5147A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661</Words>
  <Application>Microsoft Office PowerPoint</Application>
  <PresentationFormat>Skærmshow (4:3)</PresentationFormat>
  <Paragraphs>97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4" baseType="lpstr">
      <vt:lpstr>Arial</vt:lpstr>
      <vt:lpstr>Calibri</vt:lpstr>
      <vt:lpstr>Kontortema</vt:lpstr>
      <vt:lpstr>  Strategi  MUSEUM2030  Chefnetværksmøde, Kongebrogården d. 21.1. 2020 </vt:lpstr>
      <vt:lpstr>Museum2030</vt:lpstr>
      <vt:lpstr>Museum2030</vt:lpstr>
      <vt:lpstr>Museum2030</vt:lpstr>
      <vt:lpstr>Museum2030</vt:lpstr>
      <vt:lpstr>Museum2030-baggrund</vt:lpstr>
      <vt:lpstr>Museum2030-baggrund</vt:lpstr>
      <vt:lpstr>    Nogle specifikke museums-  megatrends     </vt:lpstr>
      <vt:lpstr>    Nogle specifikke museums-  megatrends     </vt:lpstr>
      <vt:lpstr>Museum2030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Nils M. Jensen</dc:creator>
  <cp:lastModifiedBy>Lene Larsen</cp:lastModifiedBy>
  <cp:revision>145</cp:revision>
  <dcterms:created xsi:type="dcterms:W3CDTF">2010-04-14T13:09:58Z</dcterms:created>
  <dcterms:modified xsi:type="dcterms:W3CDTF">2020-01-30T09:49:26Z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0x010100C70C91FF23F80D43B77867A0E930EE1F</vt:lpwstr>
  </property>
</Properties>
</file>