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497" r:id="rId3"/>
    <p:sldId id="477" r:id="rId4"/>
    <p:sldId id="475" r:id="rId5"/>
    <p:sldId id="478" r:id="rId6"/>
    <p:sldId id="319" r:id="rId7"/>
    <p:sldId id="479" r:id="rId8"/>
    <p:sldId id="299" r:id="rId9"/>
    <p:sldId id="480" r:id="rId10"/>
    <p:sldId id="481" r:id="rId11"/>
    <p:sldId id="487" r:id="rId12"/>
    <p:sldId id="488" r:id="rId13"/>
    <p:sldId id="489" r:id="rId14"/>
    <p:sldId id="484" r:id="rId15"/>
    <p:sldId id="472" r:id="rId16"/>
    <p:sldId id="486" r:id="rId17"/>
    <p:sldId id="491" r:id="rId18"/>
    <p:sldId id="490" r:id="rId19"/>
    <p:sldId id="492" r:id="rId20"/>
    <p:sldId id="494" r:id="rId21"/>
    <p:sldId id="485" r:id="rId22"/>
    <p:sldId id="482" r:id="rId23"/>
    <p:sldId id="316" r:id="rId24"/>
    <p:sldId id="474" r:id="rId25"/>
    <p:sldId id="473" r:id="rId26"/>
    <p:sldId id="407" r:id="rId27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6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1F1DA9-8D54-47F5-AAF1-C574D5924E7A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32E7696E-C4F9-4DC5-BB56-36BE558ECB55}">
      <dgm:prSet phldrT="[Tekst]"/>
      <dgm:spPr/>
      <dgm:t>
        <a:bodyPr/>
        <a:lstStyle/>
        <a:p>
          <a:r>
            <a:rPr lang="da-DK" b="1" dirty="0"/>
            <a:t>Kulturarvs-forvaltning</a:t>
          </a:r>
        </a:p>
        <a:p>
          <a:endParaRPr lang="da-DK" dirty="0"/>
        </a:p>
      </dgm:t>
    </dgm:pt>
    <dgm:pt modelId="{6B5C6545-8629-4516-9083-7A2AC7DEC2BC}" type="parTrans" cxnId="{1B4A9F8C-C066-4BDE-A664-26F58423FD6D}">
      <dgm:prSet/>
      <dgm:spPr/>
      <dgm:t>
        <a:bodyPr/>
        <a:lstStyle/>
        <a:p>
          <a:endParaRPr lang="da-DK"/>
        </a:p>
      </dgm:t>
    </dgm:pt>
    <dgm:pt modelId="{EADCF4F4-490C-4421-A504-FBF281CF5634}" type="sibTrans" cxnId="{1B4A9F8C-C066-4BDE-A664-26F58423FD6D}">
      <dgm:prSet/>
      <dgm:spPr/>
      <dgm:t>
        <a:bodyPr/>
        <a:lstStyle/>
        <a:p>
          <a:endParaRPr lang="da-DK"/>
        </a:p>
      </dgm:t>
    </dgm:pt>
    <dgm:pt modelId="{76B28E5A-A053-4988-9937-32388E475E13}">
      <dgm:prSet phldrT="[Tekst]"/>
      <dgm:spPr/>
      <dgm:t>
        <a:bodyPr/>
        <a:lstStyle/>
        <a:p>
          <a:pPr>
            <a:spcAft>
              <a:spcPts val="0"/>
            </a:spcAft>
          </a:pPr>
          <a:r>
            <a:rPr lang="da-DK" b="1" dirty="0"/>
            <a:t>Samfunds-</a:t>
          </a:r>
        </a:p>
        <a:p>
          <a:pPr>
            <a:spcAft>
              <a:spcPts val="0"/>
            </a:spcAft>
          </a:pPr>
          <a:r>
            <a:rPr lang="da-DK" b="1" dirty="0"/>
            <a:t>ansvar</a:t>
          </a:r>
        </a:p>
        <a:p>
          <a:pPr>
            <a:spcAft>
              <a:spcPts val="0"/>
            </a:spcAft>
          </a:pPr>
          <a:endParaRPr lang="da-DK" b="1" dirty="0"/>
        </a:p>
        <a:p>
          <a:pPr>
            <a:spcAft>
              <a:spcPts val="0"/>
            </a:spcAft>
          </a:pPr>
          <a:r>
            <a:rPr lang="da-DK" b="1" dirty="0"/>
            <a:t>2020’erne-</a:t>
          </a:r>
        </a:p>
      </dgm:t>
    </dgm:pt>
    <dgm:pt modelId="{C7E20844-FA35-4304-83DE-DCC4CEACCD84}" type="parTrans" cxnId="{90EB39E2-1DD9-42F5-897D-6C67344F5D10}">
      <dgm:prSet/>
      <dgm:spPr/>
      <dgm:t>
        <a:bodyPr/>
        <a:lstStyle/>
        <a:p>
          <a:endParaRPr lang="da-DK"/>
        </a:p>
      </dgm:t>
    </dgm:pt>
    <dgm:pt modelId="{DDF37113-972C-476A-A8D1-7C9D7B67ED9E}" type="sibTrans" cxnId="{90EB39E2-1DD9-42F5-897D-6C67344F5D10}">
      <dgm:prSet/>
      <dgm:spPr/>
      <dgm:t>
        <a:bodyPr/>
        <a:lstStyle/>
        <a:p>
          <a:endParaRPr lang="da-DK"/>
        </a:p>
      </dgm:t>
    </dgm:pt>
    <dgm:pt modelId="{7DBEA771-05BC-4CD6-865C-6A33ACC44D5B}">
      <dgm:prSet phldrT="[Tekst]"/>
      <dgm:spPr/>
      <dgm:t>
        <a:bodyPr/>
        <a:lstStyle/>
        <a:p>
          <a:pPr>
            <a:spcAft>
              <a:spcPts val="0"/>
            </a:spcAft>
          </a:pPr>
          <a:endParaRPr lang="da-DK" dirty="0"/>
        </a:p>
      </dgm:t>
    </dgm:pt>
    <dgm:pt modelId="{A804EC49-3ECB-4BE3-8442-41883CC117BD}" type="parTrans" cxnId="{B255FCCE-7EB0-4394-AB5D-5ACEACC5E8CF}">
      <dgm:prSet/>
      <dgm:spPr/>
      <dgm:t>
        <a:bodyPr/>
        <a:lstStyle/>
        <a:p>
          <a:endParaRPr lang="da-DK"/>
        </a:p>
      </dgm:t>
    </dgm:pt>
    <dgm:pt modelId="{F8C31725-DD94-405C-9130-183A06F305BE}" type="sibTrans" cxnId="{B255FCCE-7EB0-4394-AB5D-5ACEACC5E8CF}">
      <dgm:prSet/>
      <dgm:spPr/>
      <dgm:t>
        <a:bodyPr/>
        <a:lstStyle/>
        <a:p>
          <a:endParaRPr lang="da-DK"/>
        </a:p>
      </dgm:t>
    </dgm:pt>
    <dgm:pt modelId="{812AAF7A-5217-475A-8C45-F57C3EE531F4}">
      <dgm:prSet phldrT="[Tekst]"/>
      <dgm:spPr/>
      <dgm:t>
        <a:bodyPr/>
        <a:lstStyle/>
        <a:p>
          <a:r>
            <a:rPr lang="da-DK" b="1" dirty="0"/>
            <a:t>Læring og formidling</a:t>
          </a:r>
        </a:p>
        <a:p>
          <a:r>
            <a:rPr lang="da-DK" dirty="0"/>
            <a:t>1970’erne -</a:t>
          </a:r>
        </a:p>
      </dgm:t>
    </dgm:pt>
    <dgm:pt modelId="{463BCCAE-D692-4FC8-87A3-DC21A28F31BC}" type="sibTrans" cxnId="{0633B313-AABC-4731-957F-63D83E40D452}">
      <dgm:prSet/>
      <dgm:spPr/>
      <dgm:t>
        <a:bodyPr/>
        <a:lstStyle/>
        <a:p>
          <a:endParaRPr lang="da-DK"/>
        </a:p>
      </dgm:t>
    </dgm:pt>
    <dgm:pt modelId="{43AEFD01-AA72-4C49-806F-130976B61346}" type="parTrans" cxnId="{0633B313-AABC-4731-957F-63D83E40D452}">
      <dgm:prSet/>
      <dgm:spPr/>
      <dgm:t>
        <a:bodyPr/>
        <a:lstStyle/>
        <a:p>
          <a:endParaRPr lang="da-DK"/>
        </a:p>
      </dgm:t>
    </dgm:pt>
    <dgm:pt modelId="{DE8F1B86-A90C-4123-8477-5097DA31A5A8}">
      <dgm:prSet phldrT="[Tekst]"/>
      <dgm:spPr/>
      <dgm:t>
        <a:bodyPr/>
        <a:lstStyle/>
        <a:p>
          <a:endParaRPr lang="da-DK" dirty="0"/>
        </a:p>
      </dgm:t>
    </dgm:pt>
    <dgm:pt modelId="{75C08B1D-5272-4B5F-8EB2-00B15B7DD1A2}" type="parTrans" cxnId="{6F8B7227-5C58-4605-9AB7-C29CF40B99B1}">
      <dgm:prSet/>
      <dgm:spPr/>
      <dgm:t>
        <a:bodyPr/>
        <a:lstStyle/>
        <a:p>
          <a:endParaRPr lang="da-DK"/>
        </a:p>
      </dgm:t>
    </dgm:pt>
    <dgm:pt modelId="{ACFC2343-9438-48F6-92FB-A546C7ABE855}" type="sibTrans" cxnId="{6F8B7227-5C58-4605-9AB7-C29CF40B99B1}">
      <dgm:prSet/>
      <dgm:spPr/>
      <dgm:t>
        <a:bodyPr/>
        <a:lstStyle/>
        <a:p>
          <a:endParaRPr lang="da-DK"/>
        </a:p>
      </dgm:t>
    </dgm:pt>
    <dgm:pt modelId="{EE1BF346-A1D8-41AF-BDC3-8B037667FD14}">
      <dgm:prSet/>
      <dgm:spPr/>
      <dgm:t>
        <a:bodyPr/>
        <a:lstStyle/>
        <a:p>
          <a:r>
            <a:rPr lang="da-DK" b="1" dirty="0"/>
            <a:t>Oplevelser</a:t>
          </a:r>
        </a:p>
        <a:p>
          <a:endParaRPr lang="da-DK" b="1" dirty="0"/>
        </a:p>
        <a:p>
          <a:r>
            <a:rPr lang="da-DK" b="1" dirty="0"/>
            <a:t>2010’erne</a:t>
          </a:r>
        </a:p>
      </dgm:t>
    </dgm:pt>
    <dgm:pt modelId="{80206DAD-FA75-42ED-9D2C-0CC82E5C047E}" type="parTrans" cxnId="{5D96C71A-4984-4D67-8D9F-B8521AC8D687}">
      <dgm:prSet/>
      <dgm:spPr/>
      <dgm:t>
        <a:bodyPr/>
        <a:lstStyle/>
        <a:p>
          <a:endParaRPr lang="da-DK"/>
        </a:p>
      </dgm:t>
    </dgm:pt>
    <dgm:pt modelId="{96C80E83-38F5-4AC5-B00A-E2E5C55AC3EA}" type="sibTrans" cxnId="{5D96C71A-4984-4D67-8D9F-B8521AC8D687}">
      <dgm:prSet/>
      <dgm:spPr/>
      <dgm:t>
        <a:bodyPr/>
        <a:lstStyle/>
        <a:p>
          <a:endParaRPr lang="da-DK"/>
        </a:p>
      </dgm:t>
    </dgm:pt>
    <dgm:pt modelId="{FA744FEE-DCC6-4F2E-8B84-63618D8E6D41}">
      <dgm:prSet/>
      <dgm:spPr/>
    </dgm:pt>
    <dgm:pt modelId="{1B72D164-40D6-478C-B908-AB338D7242B2}" type="parTrans" cxnId="{09CCEEAD-C567-4217-9F4A-FD019B05DB5E}">
      <dgm:prSet/>
      <dgm:spPr/>
      <dgm:t>
        <a:bodyPr/>
        <a:lstStyle/>
        <a:p>
          <a:endParaRPr lang="da-DK"/>
        </a:p>
      </dgm:t>
    </dgm:pt>
    <dgm:pt modelId="{26A29283-29BA-4C39-BEFD-BA18E88B9308}" type="sibTrans" cxnId="{09CCEEAD-C567-4217-9F4A-FD019B05DB5E}">
      <dgm:prSet/>
      <dgm:spPr/>
      <dgm:t>
        <a:bodyPr/>
        <a:lstStyle/>
        <a:p>
          <a:endParaRPr lang="da-DK"/>
        </a:p>
      </dgm:t>
    </dgm:pt>
    <dgm:pt modelId="{FF182502-A23E-4FDE-BDF5-93D4FBDF5BB6}">
      <dgm:prSet/>
      <dgm:spPr/>
      <dgm:t>
        <a:bodyPr/>
        <a:lstStyle/>
        <a:p>
          <a:endParaRPr lang="da-DK" dirty="0"/>
        </a:p>
      </dgm:t>
    </dgm:pt>
    <dgm:pt modelId="{D5F3B32E-65A7-47FE-B7CA-4B40CEF9B7ED}" type="parTrans" cxnId="{744E4422-B00F-4EB6-AB39-D70B939FFC67}">
      <dgm:prSet/>
      <dgm:spPr/>
      <dgm:t>
        <a:bodyPr/>
        <a:lstStyle/>
        <a:p>
          <a:endParaRPr lang="da-DK"/>
        </a:p>
      </dgm:t>
    </dgm:pt>
    <dgm:pt modelId="{A2432047-472B-4903-A679-06C88FAEBD92}" type="sibTrans" cxnId="{744E4422-B00F-4EB6-AB39-D70B939FFC67}">
      <dgm:prSet/>
      <dgm:spPr/>
      <dgm:t>
        <a:bodyPr/>
        <a:lstStyle/>
        <a:p>
          <a:endParaRPr lang="da-DK"/>
        </a:p>
      </dgm:t>
    </dgm:pt>
    <dgm:pt modelId="{A00D36FB-FF17-4D33-93F3-A53DFFD09B48}">
      <dgm:prSet/>
      <dgm:spPr/>
    </dgm:pt>
    <dgm:pt modelId="{FCAF931D-1BA9-4AED-99E2-B8D376081D7E}" type="parTrans" cxnId="{25717F0E-6F8C-4EC3-AC99-D24AAC83828E}">
      <dgm:prSet/>
      <dgm:spPr/>
      <dgm:t>
        <a:bodyPr/>
        <a:lstStyle/>
        <a:p>
          <a:endParaRPr lang="da-DK"/>
        </a:p>
      </dgm:t>
    </dgm:pt>
    <dgm:pt modelId="{104BC843-054C-4398-B22A-DD115DFCFD02}" type="sibTrans" cxnId="{25717F0E-6F8C-4EC3-AC99-D24AAC83828E}">
      <dgm:prSet/>
      <dgm:spPr/>
      <dgm:t>
        <a:bodyPr/>
        <a:lstStyle/>
        <a:p>
          <a:endParaRPr lang="da-DK"/>
        </a:p>
      </dgm:t>
    </dgm:pt>
    <dgm:pt modelId="{0CA72C5B-54F5-4EF2-9D0F-37AEC893023C}" type="pres">
      <dgm:prSet presAssocID="{C11F1DA9-8D54-47F5-AAF1-C574D5924E7A}" presName="matrix" presStyleCnt="0">
        <dgm:presLayoutVars>
          <dgm:chMax val="1"/>
          <dgm:dir/>
          <dgm:resizeHandles val="exact"/>
        </dgm:presLayoutVars>
      </dgm:prSet>
      <dgm:spPr/>
    </dgm:pt>
    <dgm:pt modelId="{20EA2AC1-1BFE-4A2A-A79A-42BE16B94D23}" type="pres">
      <dgm:prSet presAssocID="{C11F1DA9-8D54-47F5-AAF1-C574D5924E7A}" presName="axisShape" presStyleLbl="bgShp" presStyleIdx="0" presStyleCnt="1"/>
      <dgm:spPr/>
    </dgm:pt>
    <dgm:pt modelId="{4E94E9F2-2612-4D24-93A4-66217C0BA5A6}" type="pres">
      <dgm:prSet presAssocID="{C11F1DA9-8D54-47F5-AAF1-C574D5924E7A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67433BC-3419-4392-A72A-428EC3F05800}" type="pres">
      <dgm:prSet presAssocID="{C11F1DA9-8D54-47F5-AAF1-C574D5924E7A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610C7568-9C35-4FAF-AADD-DB2D9B71CC87}" type="pres">
      <dgm:prSet presAssocID="{C11F1DA9-8D54-47F5-AAF1-C574D5924E7A}" presName="rect3" presStyleLbl="node1" presStyleIdx="2" presStyleCnt="4" custLinFactNeighborY="-530">
        <dgm:presLayoutVars>
          <dgm:chMax val="0"/>
          <dgm:chPref val="0"/>
          <dgm:bulletEnabled val="1"/>
        </dgm:presLayoutVars>
      </dgm:prSet>
      <dgm:spPr/>
    </dgm:pt>
    <dgm:pt modelId="{3B6E002B-5EE8-47A0-A404-5786AFC4E914}" type="pres">
      <dgm:prSet presAssocID="{C11F1DA9-8D54-47F5-AAF1-C574D5924E7A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25717F0E-6F8C-4EC3-AC99-D24AAC83828E}" srcId="{C11F1DA9-8D54-47F5-AAF1-C574D5924E7A}" destId="{A00D36FB-FF17-4D33-93F3-A53DFFD09B48}" srcOrd="6" destOrd="0" parTransId="{FCAF931D-1BA9-4AED-99E2-B8D376081D7E}" sibTransId="{104BC843-054C-4398-B22A-DD115DFCFD02}"/>
    <dgm:cxn modelId="{0633B313-AABC-4731-957F-63D83E40D452}" srcId="{C11F1DA9-8D54-47F5-AAF1-C574D5924E7A}" destId="{812AAF7A-5217-475A-8C45-F57C3EE531F4}" srcOrd="1" destOrd="0" parTransId="{43AEFD01-AA72-4C49-806F-130976B61346}" sibTransId="{463BCCAE-D692-4FC8-87A3-DC21A28F31BC}"/>
    <dgm:cxn modelId="{F22BB318-45B7-4CB2-9E3E-BC36889BE482}" type="presOf" srcId="{32E7696E-C4F9-4DC5-BB56-36BE558ECB55}" destId="{4E94E9F2-2612-4D24-93A4-66217C0BA5A6}" srcOrd="0" destOrd="0" presId="urn:microsoft.com/office/officeart/2005/8/layout/matrix2"/>
    <dgm:cxn modelId="{5D96C71A-4984-4D67-8D9F-B8521AC8D687}" srcId="{C11F1DA9-8D54-47F5-AAF1-C574D5924E7A}" destId="{EE1BF346-A1D8-41AF-BDC3-8B037667FD14}" srcOrd="3" destOrd="0" parTransId="{80206DAD-FA75-42ED-9D2C-0CC82E5C047E}" sibTransId="{96C80E83-38F5-4AC5-B00A-E2E5C55AC3EA}"/>
    <dgm:cxn modelId="{744E4422-B00F-4EB6-AB39-D70B939FFC67}" srcId="{C11F1DA9-8D54-47F5-AAF1-C574D5924E7A}" destId="{FF182502-A23E-4FDE-BDF5-93D4FBDF5BB6}" srcOrd="5" destOrd="0" parTransId="{D5F3B32E-65A7-47FE-B7CA-4B40CEF9B7ED}" sibTransId="{A2432047-472B-4903-A679-06C88FAEBD92}"/>
    <dgm:cxn modelId="{6F8B7227-5C58-4605-9AB7-C29CF40B99B1}" srcId="{C11F1DA9-8D54-47F5-AAF1-C574D5924E7A}" destId="{DE8F1B86-A90C-4123-8477-5097DA31A5A8}" srcOrd="8" destOrd="0" parTransId="{75C08B1D-5272-4B5F-8EB2-00B15B7DD1A2}" sibTransId="{ACFC2343-9438-48F6-92FB-A546C7ABE855}"/>
    <dgm:cxn modelId="{7AA03257-22EC-45C9-83D7-62B6E2099E39}" type="presOf" srcId="{76B28E5A-A053-4988-9937-32388E475E13}" destId="{610C7568-9C35-4FAF-AADD-DB2D9B71CC87}" srcOrd="0" destOrd="0" presId="urn:microsoft.com/office/officeart/2005/8/layout/matrix2"/>
    <dgm:cxn modelId="{1B4A9F8C-C066-4BDE-A664-26F58423FD6D}" srcId="{C11F1DA9-8D54-47F5-AAF1-C574D5924E7A}" destId="{32E7696E-C4F9-4DC5-BB56-36BE558ECB55}" srcOrd="0" destOrd="0" parTransId="{6B5C6545-8629-4516-9083-7A2AC7DEC2BC}" sibTransId="{EADCF4F4-490C-4421-A504-FBF281CF5634}"/>
    <dgm:cxn modelId="{E108F19D-12FB-4BAE-9BEE-20DF38AC6B69}" type="presOf" srcId="{C11F1DA9-8D54-47F5-AAF1-C574D5924E7A}" destId="{0CA72C5B-54F5-4EF2-9D0F-37AEC893023C}" srcOrd="0" destOrd="0" presId="urn:microsoft.com/office/officeart/2005/8/layout/matrix2"/>
    <dgm:cxn modelId="{09CCEEAD-C567-4217-9F4A-FD019B05DB5E}" srcId="{C11F1DA9-8D54-47F5-AAF1-C574D5924E7A}" destId="{FA744FEE-DCC6-4F2E-8B84-63618D8E6D41}" srcOrd="4" destOrd="0" parTransId="{1B72D164-40D6-478C-B908-AB338D7242B2}" sibTransId="{26A29283-29BA-4C39-BEFD-BA18E88B9308}"/>
    <dgm:cxn modelId="{36E45CB4-DD83-49AE-A0CA-2E63F718A707}" type="presOf" srcId="{EE1BF346-A1D8-41AF-BDC3-8B037667FD14}" destId="{3B6E002B-5EE8-47A0-A404-5786AFC4E914}" srcOrd="0" destOrd="0" presId="urn:microsoft.com/office/officeart/2005/8/layout/matrix2"/>
    <dgm:cxn modelId="{B255FCCE-7EB0-4394-AB5D-5ACEACC5E8CF}" srcId="{C11F1DA9-8D54-47F5-AAF1-C574D5924E7A}" destId="{7DBEA771-05BC-4CD6-865C-6A33ACC44D5B}" srcOrd="7" destOrd="0" parTransId="{A804EC49-3ECB-4BE3-8442-41883CC117BD}" sibTransId="{F8C31725-DD94-405C-9130-183A06F305BE}"/>
    <dgm:cxn modelId="{90EB39E2-1DD9-42F5-897D-6C67344F5D10}" srcId="{C11F1DA9-8D54-47F5-AAF1-C574D5924E7A}" destId="{76B28E5A-A053-4988-9937-32388E475E13}" srcOrd="2" destOrd="0" parTransId="{C7E20844-FA35-4304-83DE-DCC4CEACCD84}" sibTransId="{DDF37113-972C-476A-A8D1-7C9D7B67ED9E}"/>
    <dgm:cxn modelId="{72FC40FC-B3E0-4A8C-8A06-9154D9DF4A67}" type="presOf" srcId="{812AAF7A-5217-475A-8C45-F57C3EE531F4}" destId="{967433BC-3419-4392-A72A-428EC3F05800}" srcOrd="0" destOrd="0" presId="urn:microsoft.com/office/officeart/2005/8/layout/matrix2"/>
    <dgm:cxn modelId="{1EBEBF1C-A8A1-47CD-99F5-493E96B16A4D}" type="presParOf" srcId="{0CA72C5B-54F5-4EF2-9D0F-37AEC893023C}" destId="{20EA2AC1-1BFE-4A2A-A79A-42BE16B94D23}" srcOrd="0" destOrd="0" presId="urn:microsoft.com/office/officeart/2005/8/layout/matrix2"/>
    <dgm:cxn modelId="{4D77EF5A-1FBC-4262-BDFC-27870C230B48}" type="presParOf" srcId="{0CA72C5B-54F5-4EF2-9D0F-37AEC893023C}" destId="{4E94E9F2-2612-4D24-93A4-66217C0BA5A6}" srcOrd="1" destOrd="0" presId="urn:microsoft.com/office/officeart/2005/8/layout/matrix2"/>
    <dgm:cxn modelId="{538F65E7-5943-4645-AA68-B51DB2E7ECA5}" type="presParOf" srcId="{0CA72C5B-54F5-4EF2-9D0F-37AEC893023C}" destId="{967433BC-3419-4392-A72A-428EC3F05800}" srcOrd="2" destOrd="0" presId="urn:microsoft.com/office/officeart/2005/8/layout/matrix2"/>
    <dgm:cxn modelId="{8E2A7671-3E6D-4919-9DC0-65C919B812E5}" type="presParOf" srcId="{0CA72C5B-54F5-4EF2-9D0F-37AEC893023C}" destId="{610C7568-9C35-4FAF-AADD-DB2D9B71CC87}" srcOrd="3" destOrd="0" presId="urn:microsoft.com/office/officeart/2005/8/layout/matrix2"/>
    <dgm:cxn modelId="{CE4B877D-D801-46F0-A6DA-1B37D0052902}" type="presParOf" srcId="{0CA72C5B-54F5-4EF2-9D0F-37AEC893023C}" destId="{3B6E002B-5EE8-47A0-A404-5786AFC4E914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EA2AC1-1BFE-4A2A-A79A-42BE16B94D23}">
      <dsp:nvSpPr>
        <dsp:cNvPr id="0" name=""/>
        <dsp:cNvSpPr/>
      </dsp:nvSpPr>
      <dsp:spPr>
        <a:xfrm>
          <a:off x="647700" y="0"/>
          <a:ext cx="4495799" cy="4495799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94E9F2-2612-4D24-93A4-66217C0BA5A6}">
      <dsp:nvSpPr>
        <dsp:cNvPr id="0" name=""/>
        <dsp:cNvSpPr/>
      </dsp:nvSpPr>
      <dsp:spPr>
        <a:xfrm>
          <a:off x="939927" y="292226"/>
          <a:ext cx="1798319" cy="17983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b="1" kern="1200" dirty="0"/>
            <a:t>Kulturarvs-forvaltning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2400" kern="1200" dirty="0"/>
        </a:p>
      </dsp:txBody>
      <dsp:txXfrm>
        <a:off x="1027714" y="380013"/>
        <a:ext cx="1622745" cy="1622745"/>
      </dsp:txXfrm>
    </dsp:sp>
    <dsp:sp modelId="{967433BC-3419-4392-A72A-428EC3F05800}">
      <dsp:nvSpPr>
        <dsp:cNvPr id="0" name=""/>
        <dsp:cNvSpPr/>
      </dsp:nvSpPr>
      <dsp:spPr>
        <a:xfrm>
          <a:off x="3052952" y="292226"/>
          <a:ext cx="1798319" cy="17983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b="1" kern="1200" dirty="0"/>
            <a:t>Læring og formidling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kern="1200" dirty="0"/>
            <a:t>1970’erne -</a:t>
          </a:r>
        </a:p>
      </dsp:txBody>
      <dsp:txXfrm>
        <a:off x="3140739" y="380013"/>
        <a:ext cx="1622745" cy="1622745"/>
      </dsp:txXfrm>
    </dsp:sp>
    <dsp:sp modelId="{610C7568-9C35-4FAF-AADD-DB2D9B71CC87}">
      <dsp:nvSpPr>
        <dsp:cNvPr id="0" name=""/>
        <dsp:cNvSpPr/>
      </dsp:nvSpPr>
      <dsp:spPr>
        <a:xfrm>
          <a:off x="939927" y="2395721"/>
          <a:ext cx="1798319" cy="17983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da-DK" sz="2400" b="1" kern="1200" dirty="0"/>
            <a:t>Samfunds-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da-DK" sz="2400" b="1" kern="1200" dirty="0"/>
            <a:t>ansvar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da-DK" sz="2400" b="1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da-DK" sz="2400" b="1" kern="1200" dirty="0"/>
            <a:t>2020’erne-</a:t>
          </a:r>
        </a:p>
      </dsp:txBody>
      <dsp:txXfrm>
        <a:off x="1027714" y="2483508"/>
        <a:ext cx="1622745" cy="1622745"/>
      </dsp:txXfrm>
    </dsp:sp>
    <dsp:sp modelId="{3B6E002B-5EE8-47A0-A404-5786AFC4E914}">
      <dsp:nvSpPr>
        <dsp:cNvPr id="0" name=""/>
        <dsp:cNvSpPr/>
      </dsp:nvSpPr>
      <dsp:spPr>
        <a:xfrm>
          <a:off x="3052952" y="2405252"/>
          <a:ext cx="1798319" cy="17983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b="1" kern="1200" dirty="0"/>
            <a:t>Oplevelser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2400" b="1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b="1" kern="1200" dirty="0"/>
            <a:t>2010’erne</a:t>
          </a:r>
        </a:p>
      </dsp:txBody>
      <dsp:txXfrm>
        <a:off x="3140739" y="2493039"/>
        <a:ext cx="1622745" cy="16227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DFD0F-BF4A-4A21-ADCF-DA2060E927DE}" type="datetimeFigureOut">
              <a:rPr lang="da-DK" smtClean="0"/>
              <a:t>20-09-2021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E74BA6-7793-4D11-B047-8185C942696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3810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5CBE96-2E60-4A4E-B760-5598C6B80267}" type="slidenum">
              <a:rPr lang="da-DK" smtClean="0"/>
              <a:pPr>
                <a:defRPr/>
              </a:pPr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45956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Pladsholder til slidebille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Pladsholder til no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a-DK" altLang="da-DK">
              <a:latin typeface="Arial" panose="020B0604020202020204" pitchFamily="34" charset="0"/>
            </a:endParaRPr>
          </a:p>
        </p:txBody>
      </p:sp>
      <p:sp>
        <p:nvSpPr>
          <p:cNvPr id="40964" name="Pladsholder til sli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3C3FF8A-D8CB-4AFE-9720-C55321066FF6}" type="slidenum">
              <a:rPr lang="da-DK" altLang="da-DK" sz="1200" smtClean="0"/>
              <a:pPr/>
              <a:t>24</a:t>
            </a:fld>
            <a:endParaRPr lang="da-DK" altLang="da-DK" sz="1200"/>
          </a:p>
        </p:txBody>
      </p:sp>
    </p:spTree>
    <p:extLst>
      <p:ext uri="{BB962C8B-B14F-4D97-AF65-F5344CB8AC3E}">
        <p14:creationId xmlns:p14="http://schemas.microsoft.com/office/powerpoint/2010/main" val="338127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b="1" dirty="0"/>
              <a:t>Events og involverende aktiviteter</a:t>
            </a:r>
          </a:p>
          <a:p>
            <a:pPr marL="0" indent="0">
              <a:buNone/>
            </a:pPr>
            <a:r>
              <a:rPr lang="da-DK" b="1" dirty="0"/>
              <a:t>Museum </a:t>
            </a:r>
            <a:r>
              <a:rPr lang="da-DK" b="1" dirty="0" err="1"/>
              <a:t>activism</a:t>
            </a:r>
            <a:r>
              <a:rPr lang="da-DK" b="1" dirty="0"/>
              <a:t>, </a:t>
            </a:r>
            <a:r>
              <a:rPr lang="da-DK" b="1" dirty="0" err="1"/>
              <a:t>programming</a:t>
            </a:r>
            <a:endParaRPr lang="da-DK" b="1" dirty="0"/>
          </a:p>
          <a:p>
            <a:pPr marL="0" indent="0">
              <a:buNone/>
            </a:pPr>
            <a:r>
              <a:rPr lang="da-DK" b="1" dirty="0"/>
              <a:t>Vægten</a:t>
            </a:r>
            <a:r>
              <a:rPr lang="da-DK" b="1" baseline="0" dirty="0"/>
              <a:t> kan ligge forskelligt i de enkelte byer</a:t>
            </a:r>
            <a:endParaRPr lang="da-DK" b="1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37D300-ACF0-4133-A4EC-5BC7A4DC6191}" type="slidenum">
              <a:rPr lang="da-DK" altLang="da-DK" smtClean="0"/>
              <a:pPr>
                <a:defRPr/>
              </a:pPr>
              <a:t>25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3562146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0D7D16-0154-4863-A589-3E7D0A0D7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6B9F43C-4448-4009-93D4-15A2C85231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788244B-A963-44FB-98A6-20172E563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6CCF-3382-4B80-9047-C16D65FF9CB9}" type="datetimeFigureOut">
              <a:rPr lang="da-DK" smtClean="0"/>
              <a:t>20-09-2021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D61FBAA-80D1-4788-AB29-E14053A49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D0AF430-0FF6-4422-B1AF-B1CE6400C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4D0DD-2AC0-4DDA-81CB-E8FB61DD184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59153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C5DBBC-28E5-4978-B4EB-5F40993A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263716E3-3A11-48EB-AAE5-B9D734BC5F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4A5CAE7-A1AD-4F1A-91A9-0B9E66817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6CCF-3382-4B80-9047-C16D65FF9CB9}" type="datetimeFigureOut">
              <a:rPr lang="da-DK" smtClean="0"/>
              <a:t>20-09-2021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DBE5B12-0335-49A4-9680-6874A7E7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E328651-F513-4226-8138-B009E0BA6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4D0DD-2AC0-4DDA-81CB-E8FB61DD184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7584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BDC332D2-B996-4BEA-BDBA-CE9AC9C25E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40C3531-43F1-42C9-858C-FFEE5F6C16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A1E6508-5BCA-4B29-872F-99187E6E7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6CCF-3382-4B80-9047-C16D65FF9CB9}" type="datetimeFigureOut">
              <a:rPr lang="da-DK" smtClean="0"/>
              <a:t>20-09-2021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C8B3FAA-E8DA-4571-BB77-EA9978D7F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09AEC91-6B8C-4797-997A-9592EFD7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4D0DD-2AC0-4DDA-81CB-E8FB61DD184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1151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705579-6C8C-4930-A10C-7B28B6582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5232641-0373-43F7-8E52-283BB96F5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C6C1045-1F25-4741-BEA4-0B5555974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6CCF-3382-4B80-9047-C16D65FF9CB9}" type="datetimeFigureOut">
              <a:rPr lang="da-DK" smtClean="0"/>
              <a:t>20-09-2021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E3C3C61-6E9C-4D94-AE39-7C30F3B6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94146A4-327C-432F-924A-5AFF005DD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4D0DD-2AC0-4DDA-81CB-E8FB61DD184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86126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185515-D176-4A7F-B6FB-14B86FC06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99661A3-566B-43D2-915C-D40DE3D1D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F04B10B-EBB5-4A8C-9439-FA852E859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6CCF-3382-4B80-9047-C16D65FF9CB9}" type="datetimeFigureOut">
              <a:rPr lang="da-DK" smtClean="0"/>
              <a:t>20-09-2021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FF15373-4DA3-469E-B3AD-0BE3282F3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A824079-8F75-4A1B-8259-D0D8501F6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4D0DD-2AC0-4DDA-81CB-E8FB61DD184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5223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78D2F0-A25B-4A00-9FBF-1798A83CC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A9E8E79-4135-41CA-B602-625FA60B50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D8842DD-DEB2-4386-B5B3-09879D29C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0BACC53-32E6-4F6F-B3BE-7EB9F2636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6CCF-3382-4B80-9047-C16D65FF9CB9}" type="datetimeFigureOut">
              <a:rPr lang="da-DK" smtClean="0"/>
              <a:t>20-09-2021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5E653F6-D274-4216-BE56-38EE496A3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BD3840A-862D-4CA5-AD1E-8AF338F96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4D0DD-2AC0-4DDA-81CB-E8FB61DD184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30905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71C903-F2BF-4A0F-82B0-3FEC40AE1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2CA3EC0-00A6-4821-8F2B-EAB1C5A76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934751E-5875-485A-8C5E-B49B7F2FC7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2AE49D8-7799-45E9-B05D-6EB66EFE2A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6F42FB98-FA0E-46A5-BE50-A5BED813D1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873D0ED6-83A1-4F26-AC1B-933888662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6CCF-3382-4B80-9047-C16D65FF9CB9}" type="datetimeFigureOut">
              <a:rPr lang="da-DK" smtClean="0"/>
              <a:t>20-09-2021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10E4D7C-FDB9-49AA-B5AB-573EEF732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A40B7ABC-A0F4-4281-82E5-7C6E29467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4D0DD-2AC0-4DDA-81CB-E8FB61DD184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04145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23575F-0364-4091-BD96-EBB04932C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3F75216-E4FC-45BB-BA9A-94755A353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6CCF-3382-4B80-9047-C16D65FF9CB9}" type="datetimeFigureOut">
              <a:rPr lang="da-DK" smtClean="0"/>
              <a:t>20-09-2021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4C7DD33E-4D2D-40A6-A4A2-F3CA7C0B7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3822A65C-5AC1-419C-BD23-F0C223091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4D0DD-2AC0-4DDA-81CB-E8FB61DD184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45655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8773CDF-7CF5-47E2-A321-8AF7A2F5B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6CCF-3382-4B80-9047-C16D65FF9CB9}" type="datetimeFigureOut">
              <a:rPr lang="da-DK" smtClean="0"/>
              <a:t>20-09-2021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1D50C2DA-CFE2-4B0C-BE09-3550803B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5A9588B-BD3A-431A-BCD7-743DDD417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4D0DD-2AC0-4DDA-81CB-E8FB61DD184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28806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9B67A7-E3EA-48DA-99D7-E80673DF6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93B943A-E1B3-45E1-ABC3-6523510AE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1305BD4-FC35-4DBB-AF2D-7704E21F31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D8F83BB-AAFA-4379-A1A4-A119AEA26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6CCF-3382-4B80-9047-C16D65FF9CB9}" type="datetimeFigureOut">
              <a:rPr lang="da-DK" smtClean="0"/>
              <a:t>20-09-2021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99D267F-46D6-4815-A4BB-6B94D645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23E55F5-28F2-4DF3-82FC-CF5528C43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4D0DD-2AC0-4DDA-81CB-E8FB61DD184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9172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0E763A-CA30-4276-8345-2BDAFA24C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D1EA9709-DAEC-4F0A-A780-FDC8582DD3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050316D-FEA5-4D43-A5B3-062BF30DA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51D0B94-9C38-414B-8254-84FE9C0DB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66CCF-3382-4B80-9047-C16D65FF9CB9}" type="datetimeFigureOut">
              <a:rPr lang="da-DK" smtClean="0"/>
              <a:t>20-09-2021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ACD8F7B-E865-4F9B-99B5-7B78509C2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D058DA2-5BE1-44D4-BAC3-DE867E14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4D0DD-2AC0-4DDA-81CB-E8FB61DD184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6783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8D794133-0508-4844-9C61-2B4DEDA05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55B2EC2-3BE8-4027-93F9-C43B3902A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87B3A10-DB99-413F-92B9-8F78A20C0A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66CCF-3382-4B80-9047-C16D65FF9CB9}" type="datetimeFigureOut">
              <a:rPr lang="da-DK" smtClean="0"/>
              <a:t>20-09-2021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0E15D20-2157-4EE9-8350-F48EC67531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5AD2955-125E-4CD3-A105-7CCE6585DD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4D0DD-2AC0-4DDA-81CB-E8FB61DD184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6731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hyperlink" Target="http://www.liverpoollove.org/wp-content/uploads/2012/07/Museum-of-Liverpool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hyperlink" Target="http://www.google.dk/url?sa=i&amp;rct=j&amp;q=&amp;esrc=s&amp;frm=1&amp;source=images&amp;cd=&amp;cad=rja&amp;uact=8&amp;ved=0CAcQjRw&amp;url=http://www.morfae.com/1919-arup/&amp;ei=dLbgVOHeBMq9PfTFgcAD&amp;bvm=bv.85970519,d.ZWU&amp;psig=AFQjCNGQTOJ-lmul6tPcotk9aQrYnQphFA&amp;ust=1424099240253192" TargetMode="Externa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hyperlink" Target="http://www.dengamleby.dk/udforsk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dk/url?sa=i&amp;rct=j&amp;q=&amp;esrc=s&amp;frm=1&amp;source=images&amp;cd=&amp;cad=rja&amp;uact=8&amp;ved=0CAcQjRw&amp;url=http://www.byggeplads.dk/nyhed/2013/11/kultur/nyt-museumscenter-blaavand&amp;ei=ibzgVMn2PIeCPIHZgbgD&amp;bvm=bv.85970519,d.ZWU&amp;psig=AFQjCNF892bwkwjB162kMMZuXVNCVjh83g&amp;ust=1424100872132566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4369A3-4992-44AE-9356-BB28862613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92331"/>
          </a:xfrm>
        </p:spPr>
        <p:txBody>
          <a:bodyPr>
            <a:normAutofit/>
          </a:bodyPr>
          <a:lstStyle/>
          <a:p>
            <a:r>
              <a:rPr lang="da-DK" sz="4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Danske museer og ODM i 2020’erne</a:t>
            </a:r>
            <a:endParaRPr lang="da-DK" sz="4800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A4ADCC06-9811-4CF9-ADF2-7840A16BD1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Chefnetværksmødet, 16.-17. september 2021</a:t>
            </a:r>
          </a:p>
          <a:p>
            <a:r>
              <a:rPr lang="da-DK" dirty="0" err="1"/>
              <a:t>Comwell</a:t>
            </a:r>
            <a:r>
              <a:rPr lang="da-DK" dirty="0"/>
              <a:t> </a:t>
            </a:r>
            <a:r>
              <a:rPr lang="da-DK" dirty="0" err="1"/>
              <a:t>Kongebrogaarden</a:t>
            </a:r>
            <a:r>
              <a:rPr lang="da-DK" dirty="0"/>
              <a:t>, Middelfart</a:t>
            </a:r>
          </a:p>
          <a:p>
            <a:endParaRPr lang="da-DK" dirty="0"/>
          </a:p>
          <a:p>
            <a:r>
              <a:rPr lang="da-DK" dirty="0"/>
              <a:t>Flemming Just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49843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>
            <a:extLst>
              <a:ext uri="{FF2B5EF4-FFF2-40B4-BE49-F238E27FC236}">
                <a16:creationId xmlns:a16="http://schemas.microsoft.com/office/drawing/2014/main" id="{846B9FA1-68E3-43F8-B692-50D05B24D460}"/>
              </a:ext>
            </a:extLst>
          </p:cNvPr>
          <p:cNvSpPr txBox="1"/>
          <p:nvPr/>
        </p:nvSpPr>
        <p:spPr>
          <a:xfrm>
            <a:off x="310394" y="142614"/>
            <a:ext cx="1152647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2400" b="1" i="0" dirty="0">
                <a:solidFill>
                  <a:srgbClr val="0D1F2D"/>
                </a:solidFill>
                <a:effectLst/>
                <a:latin typeface="Karla"/>
              </a:rPr>
              <a:t>Museum Sydøstdanmark </a:t>
            </a:r>
          </a:p>
          <a:p>
            <a:pPr algn="ctr"/>
            <a:r>
              <a:rPr lang="da-DK" b="0" i="0" dirty="0">
                <a:solidFill>
                  <a:srgbClr val="0D1F2D"/>
                </a:solidFill>
                <a:effectLst/>
                <a:latin typeface="akzidgropro"/>
              </a:rPr>
              <a:t>Museum Sydøstdanmark er et statsanerkendt kulturhistorisk museum, som varetager arkæologien og den kulturhistoriske forvaltning i Køge, Næstved, Vordingborg, Greve, Solrød, Stevns og Faxe kommuner. </a:t>
            </a:r>
          </a:p>
          <a:p>
            <a:pPr algn="ctr"/>
            <a:endParaRPr lang="da-DK" b="0" i="0" dirty="0">
              <a:solidFill>
                <a:srgbClr val="0D1F2D"/>
              </a:solidFill>
              <a:effectLst/>
              <a:latin typeface="akzidgropro"/>
            </a:endParaRPr>
          </a:p>
          <a:p>
            <a:pPr algn="ctr"/>
            <a:r>
              <a:rPr lang="da-DK" b="0" i="0" dirty="0">
                <a:solidFill>
                  <a:srgbClr val="0D1F2D"/>
                </a:solidFill>
                <a:effectLst/>
                <a:latin typeface="akzidgropro"/>
              </a:rPr>
              <a:t>Hos Museum Sydøstdanmark fokuserer vi på at </a:t>
            </a:r>
            <a:r>
              <a:rPr lang="da-DK" b="1" i="1" dirty="0">
                <a:solidFill>
                  <a:srgbClr val="0D1F2D"/>
                </a:solidFill>
                <a:effectLst/>
                <a:latin typeface="akzidgropro"/>
              </a:rPr>
              <a:t>være værdiskabende for den lokale kulturarv</a:t>
            </a:r>
            <a:r>
              <a:rPr lang="da-DK" b="0" i="0" dirty="0">
                <a:solidFill>
                  <a:srgbClr val="0D1F2D"/>
                </a:solidFill>
                <a:effectLst/>
                <a:latin typeface="akzidgropro"/>
              </a:rPr>
              <a:t>.</a:t>
            </a:r>
          </a:p>
          <a:p>
            <a:pPr algn="ctr"/>
            <a:r>
              <a:rPr lang="da-DK" b="0" i="0" dirty="0">
                <a:solidFill>
                  <a:srgbClr val="0D1F2D"/>
                </a:solidFill>
                <a:effectLst/>
                <a:latin typeface="akzidgropro"/>
              </a:rPr>
              <a:t>Her er Vikingeborgen </a:t>
            </a:r>
            <a:r>
              <a:rPr lang="da-DK" b="0" i="0" dirty="0" err="1">
                <a:solidFill>
                  <a:srgbClr val="0D1F2D"/>
                </a:solidFill>
                <a:effectLst/>
                <a:latin typeface="akzidgropro"/>
              </a:rPr>
              <a:t>Borgring</a:t>
            </a:r>
            <a:r>
              <a:rPr lang="da-DK" b="0" i="0" dirty="0">
                <a:solidFill>
                  <a:srgbClr val="0D1F2D"/>
                </a:solidFill>
                <a:effectLst/>
                <a:latin typeface="akzidgropro"/>
              </a:rPr>
              <a:t> i Køge og </a:t>
            </a:r>
            <a:r>
              <a:rPr lang="da-DK" b="0" i="0" dirty="0" err="1">
                <a:solidFill>
                  <a:srgbClr val="0D1F2D"/>
                </a:solidFill>
                <a:effectLst/>
                <a:latin typeface="akzidgropro"/>
              </a:rPr>
              <a:t>Camønoen</a:t>
            </a:r>
            <a:r>
              <a:rPr lang="da-DK" b="0" i="0" dirty="0">
                <a:solidFill>
                  <a:srgbClr val="0D1F2D"/>
                </a:solidFill>
                <a:effectLst/>
                <a:latin typeface="akzidgropro"/>
              </a:rPr>
              <a:t> på Møn gode eksempler på, hvordan vi skaber værdi for lokalsamfundet. </a:t>
            </a:r>
          </a:p>
          <a:p>
            <a:pPr algn="ctr"/>
            <a:endParaRPr lang="da-DK" b="0" i="0" dirty="0">
              <a:solidFill>
                <a:srgbClr val="0D1F2D"/>
              </a:solidFill>
              <a:effectLst/>
              <a:latin typeface="akzidgropro"/>
            </a:endParaRPr>
          </a:p>
          <a:p>
            <a:pPr algn="ctr"/>
            <a:endParaRPr lang="da-DK" b="0" i="0" dirty="0">
              <a:solidFill>
                <a:srgbClr val="0D1F2D"/>
              </a:solidFill>
              <a:effectLst/>
              <a:latin typeface="akzidgropro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D4F26A2F-1500-4619-8311-87FAB8B5F2BE}"/>
              </a:ext>
            </a:extLst>
          </p:cNvPr>
          <p:cNvSpPr txBox="1"/>
          <p:nvPr/>
        </p:nvSpPr>
        <p:spPr>
          <a:xfrm>
            <a:off x="3724712" y="3254928"/>
            <a:ext cx="5578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400" b="1" dirty="0"/>
              <a:t>Sydvestjyske Museer </a:t>
            </a:r>
          </a:p>
          <a:p>
            <a:r>
              <a:rPr lang="da-DK" dirty="0"/>
              <a:t>• bevarer og tilgængeliggør kulturarven, </a:t>
            </a:r>
          </a:p>
          <a:p>
            <a:r>
              <a:rPr lang="da-DK" dirty="0"/>
              <a:t>• skaber viden, oplevelser og stof til eftertanke, </a:t>
            </a:r>
          </a:p>
          <a:p>
            <a:r>
              <a:rPr lang="da-DK" dirty="0"/>
              <a:t>• </a:t>
            </a:r>
            <a:r>
              <a:rPr lang="da-DK" b="1" i="1" dirty="0"/>
              <a:t>bidrager til lokal og bæredygtig udvikling </a:t>
            </a:r>
          </a:p>
          <a:p>
            <a:r>
              <a:rPr lang="da-DK" dirty="0"/>
              <a:t>- med udgangspunkt i Sydvestjylland</a:t>
            </a:r>
          </a:p>
        </p:txBody>
      </p:sp>
    </p:spTree>
    <p:extLst>
      <p:ext uri="{BB962C8B-B14F-4D97-AF65-F5344CB8AC3E}">
        <p14:creationId xmlns:p14="http://schemas.microsoft.com/office/powerpoint/2010/main" val="2637495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liverpoollove.org/wp-content/uploads/2012/07/Museum-of-Liverpool-1024x76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0523" y="0"/>
            <a:ext cx="4402911" cy="3284984"/>
          </a:xfrm>
          <a:prstGeom prst="rect">
            <a:avLst/>
          </a:prstGeom>
          <a:noFill/>
        </p:spPr>
      </p:pic>
      <p:pic>
        <p:nvPicPr>
          <p:cNvPr id="35843" name="Picture 3" descr="C:\Users\fju\Downloads\Guggenheim_Museum,_Bilbao,_July_2010_(0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202" y="0"/>
            <a:ext cx="4927476" cy="3284984"/>
          </a:xfrm>
          <a:prstGeom prst="rect">
            <a:avLst/>
          </a:prstGeom>
          <a:noFill/>
        </p:spPr>
      </p:pic>
      <p:pic>
        <p:nvPicPr>
          <p:cNvPr id="35845" name="Picture 5" descr="http://morfae.com/content/wp-content/uploads/2013/10/The-New-Rijksmuseum_-Amsterdam_c-John-Lewis-Marshall2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0523" y="3784867"/>
            <a:ext cx="4604804" cy="3073133"/>
          </a:xfrm>
          <a:prstGeom prst="rect">
            <a:avLst/>
          </a:prstGeom>
          <a:noFill/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69874" y="3789040"/>
            <a:ext cx="4604804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16459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Discover ARoS and Your rainbow panora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0931" y="3921709"/>
            <a:ext cx="5220072" cy="2936291"/>
          </a:xfrm>
          <a:prstGeom prst="rect">
            <a:avLst/>
          </a:prstGeom>
          <a:noFill/>
        </p:spPr>
      </p:pic>
      <p:pic>
        <p:nvPicPr>
          <p:cNvPr id="37894" name="Picture 6" descr="Akvarel-tur til Aros i Aarh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617" y="3921710"/>
            <a:ext cx="5172179" cy="2936290"/>
          </a:xfrm>
          <a:prstGeom prst="rect">
            <a:avLst/>
          </a:prstGeom>
          <a:noFill/>
        </p:spPr>
      </p:pic>
      <p:sp>
        <p:nvSpPr>
          <p:cNvPr id="37895" name="Rectangle 7">
            <a:hlinkClick r:id="rId4"/>
          </p:cNvPr>
          <p:cNvSpPr>
            <a:spLocks noChangeArrowheads="1"/>
          </p:cNvSpPr>
          <p:nvPr/>
        </p:nvSpPr>
        <p:spPr bwMode="auto">
          <a:xfrm>
            <a:off x="1524000" y="-18466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37896" name="Rectangle 8">
            <a:hlinkClick r:id="rId4"/>
          </p:cNvPr>
          <p:cNvSpPr>
            <a:spLocks noChangeArrowheads="1"/>
          </p:cNvSpPr>
          <p:nvPr/>
        </p:nvSpPr>
        <p:spPr bwMode="auto">
          <a:xfrm>
            <a:off x="1524000" y="-18466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pic>
        <p:nvPicPr>
          <p:cNvPr id="37897" name="Picture 9" descr="C:\Users\fju\Pictures\den gamle b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0017" y="362465"/>
            <a:ext cx="5721900" cy="2265405"/>
          </a:xfrm>
          <a:prstGeom prst="rect">
            <a:avLst/>
          </a:prstGeom>
          <a:noFill/>
        </p:spPr>
      </p:pic>
      <p:pic>
        <p:nvPicPr>
          <p:cNvPr id="37899" name="Picture 11" descr="http://www.moesgaardmuseum.dk/media/1048/img_0649.jpg?anchor=center&amp;mode=crop&amp;quality=90&amp;width=960&amp;heightratio=0.5619747899159663865546218487&amp;format=jpg&amp;slimmage=true&amp;rnd=1304748350500000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617" y="1"/>
            <a:ext cx="5932392" cy="33307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5480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mfs.dk/sites/default/files/styles/header-left-image/public/big_header.jpg?itok=e2eANBF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5147" y="3951215"/>
            <a:ext cx="6981706" cy="2672686"/>
          </a:xfrm>
          <a:prstGeom prst="rect">
            <a:avLst/>
          </a:prstGeom>
          <a:noFill/>
        </p:spPr>
      </p:pic>
      <p:pic>
        <p:nvPicPr>
          <p:cNvPr id="39942" name="Picture 6" descr="http://www.byggeplads.dk/sites/default/files/styles/3-col-main/public/nyhed/2013/47/9119-9119-big2.jpg?itok=oqdJRQE6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066" y="376123"/>
            <a:ext cx="5162999" cy="3297952"/>
          </a:xfrm>
          <a:prstGeom prst="rect">
            <a:avLst/>
          </a:prstGeom>
          <a:noFill/>
        </p:spPr>
      </p:pic>
      <p:pic>
        <p:nvPicPr>
          <p:cNvPr id="5" name="Picture 11" descr="http://www.vadehavscentret.dk/files/2830/upload/Billeder_nyt_VHC/Vadehavscentret_NY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816" y="376123"/>
            <a:ext cx="5726296" cy="329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2076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2650" y="152402"/>
            <a:ext cx="7886700" cy="533399"/>
          </a:xfrm>
        </p:spPr>
        <p:txBody>
          <a:bodyPr>
            <a:noAutofit/>
          </a:bodyPr>
          <a:lstStyle/>
          <a:p>
            <a:pPr algn="ctr"/>
            <a:r>
              <a:rPr lang="da-DK" b="1" dirty="0"/>
              <a:t>Syv tendenser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828800" y="838201"/>
            <a:ext cx="8210550" cy="58673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i="1" dirty="0"/>
              <a:t>Differentiering: </a:t>
            </a:r>
            <a:r>
              <a:rPr lang="da-DK" dirty="0"/>
              <a:t>Lokal, regional, national/international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i="1" dirty="0"/>
              <a:t>Specialisering: </a:t>
            </a:r>
            <a:r>
              <a:rPr lang="da-DK" dirty="0"/>
              <a:t>Det traditionelle altomfattende kunst- eller by-/egnsmuseum bliver trængt i baggrunden til fordel for tema- eller specialmuseer </a:t>
            </a:r>
          </a:p>
          <a:p>
            <a:pPr lvl="0"/>
            <a:endParaRPr lang="da-DK" dirty="0"/>
          </a:p>
          <a:p>
            <a:pPr marL="0" indent="0">
              <a:buNone/>
            </a:pPr>
            <a:r>
              <a:rPr lang="da-DK" i="1" dirty="0"/>
              <a:t>Instrumentalisering: </a:t>
            </a:r>
            <a:r>
              <a:rPr lang="da-DK" dirty="0"/>
              <a:t>Museer skal opfylde mange sidemål: Bidrage til turisme, lokal og social udvikling m.m.</a:t>
            </a:r>
          </a:p>
          <a:p>
            <a:pPr marL="0" indent="0">
              <a:buNone/>
            </a:pPr>
            <a:r>
              <a:rPr lang="da-DK" dirty="0"/>
              <a:t> </a:t>
            </a:r>
          </a:p>
          <a:p>
            <a:pPr marL="0" indent="0">
              <a:buNone/>
            </a:pPr>
            <a:r>
              <a:rPr lang="da-DK" b="1" i="1" dirty="0" err="1"/>
              <a:t>Markedsgørelse</a:t>
            </a:r>
            <a:r>
              <a:rPr lang="da-DK" b="1" i="1" dirty="0"/>
              <a:t>: </a:t>
            </a:r>
            <a:r>
              <a:rPr lang="da-DK" b="1" dirty="0"/>
              <a:t>De offentlige tilskud falder generelt, medens ekstern indtjening fra fonde, entre, butikker og arrangementer fylder mere og mere </a:t>
            </a:r>
          </a:p>
          <a:p>
            <a:pPr lv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0059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>
          <a:xfrm>
            <a:off x="3706418" y="494950"/>
            <a:ext cx="4860429" cy="1317072"/>
          </a:xfrm>
        </p:spPr>
        <p:txBody>
          <a:bodyPr>
            <a:normAutofit/>
          </a:bodyPr>
          <a:lstStyle/>
          <a:p>
            <a:pPr algn="ctr"/>
            <a:r>
              <a:rPr lang="da-DK" altLang="da-DK" b="1" dirty="0"/>
              <a:t>Hvor kommer indtjeningen fra?</a:t>
            </a:r>
          </a:p>
        </p:txBody>
      </p:sp>
      <p:graphicFrame>
        <p:nvGraphicFramePr>
          <p:cNvPr id="4" name="Pladsholder til indhold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39142446"/>
              </p:ext>
            </p:extLst>
          </p:nvPr>
        </p:nvGraphicFramePr>
        <p:xfrm>
          <a:off x="2088860" y="2214694"/>
          <a:ext cx="8036651" cy="44042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25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41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99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99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7668">
                <a:tc>
                  <a:txBody>
                    <a:bodyPr/>
                    <a:lstStyle/>
                    <a:p>
                      <a:pPr algn="ctr"/>
                      <a:endParaRPr lang="da-DK" sz="2000" dirty="0"/>
                    </a:p>
                  </a:txBody>
                  <a:tcPr marL="51434" marR="51434" marT="25723" marB="25723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dirty="0"/>
                        <a:t>2010</a:t>
                      </a:r>
                    </a:p>
                  </a:txBody>
                  <a:tcPr marL="51434" marR="51434" marT="25712" marB="25712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dirty="0"/>
                        <a:t>2020</a:t>
                      </a:r>
                    </a:p>
                  </a:txBody>
                  <a:tcPr marL="51434" marR="51434" marT="25723" marB="25723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dirty="0"/>
                        <a:t>2030</a:t>
                      </a:r>
                    </a:p>
                    <a:p>
                      <a:pPr algn="r"/>
                      <a:endParaRPr lang="da-DK" sz="2000" dirty="0"/>
                    </a:p>
                  </a:txBody>
                  <a:tcPr marL="51434" marR="51434" marT="25723" marB="2572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2172">
                <a:tc>
                  <a:txBody>
                    <a:bodyPr/>
                    <a:lstStyle/>
                    <a:p>
                      <a:r>
                        <a:rPr lang="da-DK" sz="2000" dirty="0"/>
                        <a:t>Offentlige tilskud</a:t>
                      </a:r>
                    </a:p>
                  </a:txBody>
                  <a:tcPr marL="51434" marR="51434" marT="25723" marB="25723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dirty="0"/>
                        <a:t>80</a:t>
                      </a:r>
                    </a:p>
                  </a:txBody>
                  <a:tcPr marL="51434" marR="51434" marT="25712" marB="25712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dirty="0"/>
                        <a:t>60</a:t>
                      </a:r>
                    </a:p>
                  </a:txBody>
                  <a:tcPr marL="51434" marR="51434" marT="25723" marB="25723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dirty="0"/>
                        <a:t>50</a:t>
                      </a:r>
                    </a:p>
                  </a:txBody>
                  <a:tcPr marL="51434" marR="51434" marT="25723" marB="2572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8127">
                <a:tc>
                  <a:txBody>
                    <a:bodyPr/>
                    <a:lstStyle/>
                    <a:p>
                      <a:r>
                        <a:rPr lang="da-DK" sz="2000" dirty="0"/>
                        <a:t>Øvrige </a:t>
                      </a:r>
                      <a:r>
                        <a:rPr lang="da-DK" sz="2000" baseline="0" dirty="0"/>
                        <a:t>tilskud og bevillinger</a:t>
                      </a:r>
                      <a:endParaRPr lang="da-DK" sz="2000" dirty="0"/>
                    </a:p>
                  </a:txBody>
                  <a:tcPr marL="51434" marR="51434" marT="25723" marB="25723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dirty="0"/>
                        <a:t>5</a:t>
                      </a:r>
                    </a:p>
                  </a:txBody>
                  <a:tcPr marL="51434" marR="51434" marT="25712" marB="25712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dirty="0"/>
                        <a:t>10</a:t>
                      </a:r>
                    </a:p>
                  </a:txBody>
                  <a:tcPr marL="51434" marR="51434" marT="25723" marB="25723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dirty="0"/>
                        <a:t>10</a:t>
                      </a:r>
                    </a:p>
                  </a:txBody>
                  <a:tcPr marL="51434" marR="51434" marT="25723" marB="2572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8127">
                <a:tc>
                  <a:txBody>
                    <a:bodyPr/>
                    <a:lstStyle/>
                    <a:p>
                      <a:r>
                        <a:rPr lang="da-DK" sz="2000" dirty="0"/>
                        <a:t>Entré</a:t>
                      </a:r>
                      <a:r>
                        <a:rPr lang="da-DK" sz="2000" baseline="0" dirty="0"/>
                        <a:t> + butik +</a:t>
                      </a:r>
                    </a:p>
                    <a:p>
                      <a:r>
                        <a:rPr lang="da-DK" sz="2000" baseline="0" dirty="0"/>
                        <a:t>øvrigt salg</a:t>
                      </a:r>
                      <a:endParaRPr lang="da-DK" sz="2000" dirty="0"/>
                    </a:p>
                  </a:txBody>
                  <a:tcPr marL="51434" marR="51434" marT="25723" marB="25723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dirty="0"/>
                        <a:t>15</a:t>
                      </a:r>
                    </a:p>
                  </a:txBody>
                  <a:tcPr marL="51434" marR="51434" marT="25712" marB="25712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dirty="0"/>
                        <a:t>30</a:t>
                      </a:r>
                    </a:p>
                  </a:txBody>
                  <a:tcPr marL="51434" marR="51434" marT="25723" marB="25723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dirty="0"/>
                        <a:t>40</a:t>
                      </a:r>
                    </a:p>
                  </a:txBody>
                  <a:tcPr marL="51434" marR="51434" marT="25723" marB="2572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8127">
                <a:tc>
                  <a:txBody>
                    <a:bodyPr/>
                    <a:lstStyle/>
                    <a:p>
                      <a:r>
                        <a:rPr lang="da-DK" sz="2000" b="1" dirty="0"/>
                        <a:t>I</a:t>
                      </a:r>
                      <a:r>
                        <a:rPr lang="da-DK" sz="2000" b="1" baseline="0" dirty="0"/>
                        <a:t> alt</a:t>
                      </a:r>
                    </a:p>
                    <a:p>
                      <a:endParaRPr lang="da-DK" sz="2000" b="1" dirty="0"/>
                    </a:p>
                  </a:txBody>
                  <a:tcPr marL="51434" marR="51434" marT="25723" marB="25723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dirty="0"/>
                        <a:t>100</a:t>
                      </a:r>
                    </a:p>
                  </a:txBody>
                  <a:tcPr marL="51434" marR="51434" marT="25712" marB="25712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dirty="0"/>
                        <a:t>100</a:t>
                      </a:r>
                    </a:p>
                  </a:txBody>
                  <a:tcPr marL="51434" marR="51434" marT="25723" marB="25723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dirty="0"/>
                        <a:t>100</a:t>
                      </a:r>
                    </a:p>
                  </a:txBody>
                  <a:tcPr marL="51434" marR="51434" marT="25723" marB="2572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7118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2650" y="152402"/>
            <a:ext cx="7886700" cy="533399"/>
          </a:xfrm>
        </p:spPr>
        <p:txBody>
          <a:bodyPr>
            <a:noAutofit/>
          </a:bodyPr>
          <a:lstStyle/>
          <a:p>
            <a:pPr algn="ctr"/>
            <a:r>
              <a:rPr lang="da-DK" b="1" dirty="0"/>
              <a:t>Syv tendenser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828800" y="838201"/>
            <a:ext cx="8210550" cy="586739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a-DK" i="1" dirty="0"/>
              <a:t>Differentiering: </a:t>
            </a:r>
            <a:r>
              <a:rPr lang="da-DK" dirty="0"/>
              <a:t>Lokal, regional, national/international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i="1" dirty="0"/>
              <a:t>Specialisering: </a:t>
            </a:r>
            <a:r>
              <a:rPr lang="da-DK" dirty="0"/>
              <a:t>Det traditionelle altomfattende kunst- eller by-/egnsmuseum bliver trængt i baggrunden til fordel for tema- eller specialmuseer </a:t>
            </a:r>
          </a:p>
          <a:p>
            <a:pPr lvl="0"/>
            <a:endParaRPr lang="da-DK" dirty="0"/>
          </a:p>
          <a:p>
            <a:pPr marL="0" indent="0">
              <a:buNone/>
            </a:pPr>
            <a:r>
              <a:rPr lang="da-DK" i="1" dirty="0"/>
              <a:t>Instrumentalisering: </a:t>
            </a:r>
            <a:r>
              <a:rPr lang="da-DK" dirty="0"/>
              <a:t>Museer skal opfylde mange sidemål: Bidrage til turisme, lokal og social udvikling m.m.</a:t>
            </a:r>
          </a:p>
          <a:p>
            <a:pPr marL="0" indent="0">
              <a:buNone/>
            </a:pPr>
            <a:r>
              <a:rPr lang="da-DK" dirty="0"/>
              <a:t> </a:t>
            </a:r>
          </a:p>
          <a:p>
            <a:pPr marL="0" indent="0">
              <a:buNone/>
            </a:pPr>
            <a:r>
              <a:rPr lang="da-DK" i="1" dirty="0" err="1"/>
              <a:t>Markedsgørelse</a:t>
            </a:r>
            <a:r>
              <a:rPr lang="da-DK" i="1" dirty="0"/>
              <a:t>: </a:t>
            </a:r>
            <a:r>
              <a:rPr lang="da-DK" dirty="0"/>
              <a:t>De offentlige tilskud falder generelt, medens ekstern indtjening fra fonde, entre, butikker og arrangementer fylder mere og mere </a:t>
            </a:r>
          </a:p>
          <a:p>
            <a:pPr lvl="0"/>
            <a:endParaRPr lang="da-DK" dirty="0"/>
          </a:p>
          <a:p>
            <a:pPr marL="0" indent="0">
              <a:buNone/>
            </a:pPr>
            <a:r>
              <a:rPr lang="da-DK" b="1" i="1" dirty="0"/>
              <a:t>Digitalisering:</a:t>
            </a:r>
            <a:r>
              <a:rPr lang="da-DK" b="1" dirty="0"/>
              <a:t> Ny teknologi - fx kunstig intelligens og virtual reality - giver uanede muligheder i forhold til formidling og involvering</a:t>
            </a:r>
          </a:p>
          <a:p>
            <a:pPr marL="0" indent="0">
              <a:buNone/>
            </a:pPr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970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4CE527E3-D28C-40CE-8FBB-F68B67C5C5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20" r="1668" b="4667"/>
          <a:stretch/>
        </p:blipFill>
        <p:spPr>
          <a:xfrm>
            <a:off x="321733" y="643466"/>
            <a:ext cx="11355742" cy="552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729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mputerspil i skolen kan forbedre elevers faglige motivation og samarbejdsevner">
            <a:extLst>
              <a:ext uri="{FF2B5EF4-FFF2-40B4-BE49-F238E27FC236}">
                <a16:creationId xmlns:a16="http://schemas.microsoft.com/office/drawing/2014/main" id="{675A5BE3-8EA6-4EEA-B944-4D6F4D443F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" r="1" b="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7880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2650" y="152402"/>
            <a:ext cx="7886700" cy="533399"/>
          </a:xfrm>
        </p:spPr>
        <p:txBody>
          <a:bodyPr>
            <a:noAutofit/>
          </a:bodyPr>
          <a:lstStyle/>
          <a:p>
            <a:pPr algn="ctr"/>
            <a:r>
              <a:rPr lang="da-DK" b="1" dirty="0"/>
              <a:t>Syv tendenser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828800" y="838201"/>
            <a:ext cx="8210550" cy="586739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da-DK" i="1" dirty="0"/>
              <a:t>Differentiering: </a:t>
            </a:r>
            <a:r>
              <a:rPr lang="da-DK" dirty="0"/>
              <a:t>Lokal, regional, national/international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i="1" dirty="0"/>
              <a:t>Specialisering: </a:t>
            </a:r>
            <a:r>
              <a:rPr lang="da-DK" dirty="0"/>
              <a:t>Det traditionelle altomfattende kunst- eller by-/egnsmuseum bliver trængt i baggrunden til fordel for tema- eller specialmuseer </a:t>
            </a:r>
          </a:p>
          <a:p>
            <a:pPr lvl="0"/>
            <a:endParaRPr lang="da-DK" dirty="0"/>
          </a:p>
          <a:p>
            <a:pPr marL="0" indent="0">
              <a:buNone/>
            </a:pPr>
            <a:r>
              <a:rPr lang="da-DK" i="1" dirty="0"/>
              <a:t>Instrumentalisering: </a:t>
            </a:r>
            <a:r>
              <a:rPr lang="da-DK" dirty="0"/>
              <a:t>Museer skal opfylde mange sidemål: Bidrage til turisme, lokal og social udvikling m.m.</a:t>
            </a:r>
          </a:p>
          <a:p>
            <a:pPr marL="0" indent="0">
              <a:buNone/>
            </a:pPr>
            <a:r>
              <a:rPr lang="da-DK" dirty="0"/>
              <a:t> </a:t>
            </a:r>
          </a:p>
          <a:p>
            <a:pPr marL="0" indent="0">
              <a:buNone/>
            </a:pPr>
            <a:r>
              <a:rPr lang="da-DK" i="1" dirty="0" err="1"/>
              <a:t>Markedsgørelse</a:t>
            </a:r>
            <a:r>
              <a:rPr lang="da-DK" i="1" dirty="0"/>
              <a:t>: </a:t>
            </a:r>
            <a:r>
              <a:rPr lang="da-DK" dirty="0"/>
              <a:t>De offentlige tilskud falder generelt, medens ekstern indtjening fra fonde, entre, butikker og arrangementer fylder mere og mere </a:t>
            </a:r>
          </a:p>
          <a:p>
            <a:pPr lvl="0"/>
            <a:endParaRPr lang="da-DK" dirty="0"/>
          </a:p>
          <a:p>
            <a:pPr marL="0" indent="0">
              <a:buNone/>
            </a:pPr>
            <a:r>
              <a:rPr lang="da-DK" i="1" dirty="0"/>
              <a:t>Digitalisering:</a:t>
            </a:r>
            <a:r>
              <a:rPr lang="da-DK" dirty="0"/>
              <a:t> Ny teknologi giver uanede mulighed i forhold til formidling og involvering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b="1" i="1" dirty="0"/>
              <a:t>Borgerinddragelse:</a:t>
            </a:r>
            <a:r>
              <a:rPr lang="da-DK" b="1" dirty="0"/>
              <a:t> Museer og omverden ønsker en langt stærkere involvering i mange dele af museernes virke – hvis det giver borgerne mening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00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F511E1-1619-4205-9F9A-BF1833BE7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F0D884C-FA79-4A2C-90C2-A9A6B7430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da-DK" dirty="0"/>
          </a:p>
          <a:p>
            <a:pPr marL="0" indent="0" algn="ctr">
              <a:buNone/>
            </a:pPr>
            <a:endParaRPr lang="da-DK" dirty="0"/>
          </a:p>
          <a:p>
            <a:pPr marL="0" indent="0" algn="ctr">
              <a:buNone/>
            </a:pPr>
            <a:endParaRPr lang="da-DK" dirty="0"/>
          </a:p>
          <a:p>
            <a:pPr marL="0" indent="0" algn="ctr">
              <a:buNone/>
            </a:pPr>
            <a:r>
              <a:rPr lang="da-DK" sz="6000" b="1" dirty="0"/>
              <a:t>MUSEUM 2030</a:t>
            </a:r>
          </a:p>
        </p:txBody>
      </p:sp>
    </p:spTree>
    <p:extLst>
      <p:ext uri="{BB962C8B-B14F-4D97-AF65-F5344CB8AC3E}">
        <p14:creationId xmlns:p14="http://schemas.microsoft.com/office/powerpoint/2010/main" val="765696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D8F51246-BC09-44C8-B60A-FB160CF80B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" t="14723" r="2265" b="8055"/>
          <a:stretch/>
        </p:blipFill>
        <p:spPr>
          <a:xfrm>
            <a:off x="51564" y="866775"/>
            <a:ext cx="12067661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00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2650" y="152402"/>
            <a:ext cx="7886700" cy="533399"/>
          </a:xfrm>
        </p:spPr>
        <p:txBody>
          <a:bodyPr>
            <a:normAutofit fontScale="90000"/>
          </a:bodyPr>
          <a:lstStyle/>
          <a:p>
            <a:pPr algn="ctr"/>
            <a:r>
              <a:rPr lang="da-DK" sz="3600" b="1" dirty="0"/>
              <a:t>Syv tendenser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828800" y="838201"/>
            <a:ext cx="8210550" cy="586739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da-DK" i="1" dirty="0"/>
              <a:t>Differentiering: </a:t>
            </a:r>
            <a:r>
              <a:rPr lang="da-DK" dirty="0"/>
              <a:t>Lokal, regional, national/international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i="1" dirty="0"/>
              <a:t>Specialisering: </a:t>
            </a:r>
            <a:r>
              <a:rPr lang="da-DK" dirty="0"/>
              <a:t>Det traditionelle altomfattende kunst- eller by-/egnsmuseum bliver trængt i baggrunden til fordel for tema- eller specialmuseer </a:t>
            </a:r>
          </a:p>
          <a:p>
            <a:pPr lvl="0"/>
            <a:endParaRPr lang="da-DK" dirty="0"/>
          </a:p>
          <a:p>
            <a:pPr marL="0" indent="0">
              <a:buNone/>
            </a:pPr>
            <a:r>
              <a:rPr lang="da-DK" i="1" dirty="0"/>
              <a:t>Instrumentalisering: </a:t>
            </a:r>
            <a:r>
              <a:rPr lang="da-DK" dirty="0"/>
              <a:t>Museer skal opfylde mange sidemål: Bidrage til turisme, lokal og social udvikling m.m.</a:t>
            </a:r>
          </a:p>
          <a:p>
            <a:pPr marL="0" indent="0">
              <a:buNone/>
            </a:pPr>
            <a:r>
              <a:rPr lang="da-DK" dirty="0"/>
              <a:t> </a:t>
            </a:r>
          </a:p>
          <a:p>
            <a:pPr marL="0" indent="0">
              <a:buNone/>
            </a:pPr>
            <a:r>
              <a:rPr lang="da-DK" i="1" dirty="0" err="1"/>
              <a:t>Markedsgørelse</a:t>
            </a:r>
            <a:r>
              <a:rPr lang="da-DK" i="1" dirty="0"/>
              <a:t>: </a:t>
            </a:r>
            <a:r>
              <a:rPr lang="da-DK" dirty="0"/>
              <a:t>De offentlige tilskud falder generelt, medens ekstern indtjening fra fonde, entre, butikker og arrangementer fylder mere og mere </a:t>
            </a:r>
          </a:p>
          <a:p>
            <a:pPr lvl="0"/>
            <a:endParaRPr lang="da-DK" dirty="0"/>
          </a:p>
          <a:p>
            <a:pPr marL="0" indent="0">
              <a:buNone/>
            </a:pPr>
            <a:r>
              <a:rPr lang="da-DK" i="1" dirty="0"/>
              <a:t>Digitalisering:</a:t>
            </a:r>
            <a:r>
              <a:rPr lang="da-DK" dirty="0"/>
              <a:t> Ny teknologi giver uanede mulighed i forhold til formidling og involvering</a:t>
            </a:r>
          </a:p>
          <a:p>
            <a:pPr marL="0" indent="0">
              <a:buNone/>
            </a:pPr>
            <a:r>
              <a:rPr lang="da-DK" dirty="0"/>
              <a:t> </a:t>
            </a:r>
          </a:p>
          <a:p>
            <a:pPr marL="0" indent="0">
              <a:buNone/>
            </a:pPr>
            <a:r>
              <a:rPr lang="da-DK" i="1" dirty="0"/>
              <a:t>Borgerinddragelse:</a:t>
            </a:r>
            <a:r>
              <a:rPr lang="da-DK" dirty="0"/>
              <a:t> Museer og omverden ønsker en langt stærkere involvering i mange dele af museernes virke – hvis det giver borgerne mening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b="1" i="1" dirty="0"/>
              <a:t>Relevans: </a:t>
            </a:r>
            <a:r>
              <a:rPr lang="da-DK" b="1" dirty="0"/>
              <a:t>Museerne skal langt mere vise deres relevans for brede grupper og være noget for nogen </a:t>
            </a:r>
          </a:p>
        </p:txBody>
      </p:sp>
    </p:spTree>
    <p:extLst>
      <p:ext uri="{BB962C8B-B14F-4D97-AF65-F5344CB8AC3E}">
        <p14:creationId xmlns:p14="http://schemas.microsoft.com/office/powerpoint/2010/main" val="221700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15EAC9C7-95C6-4037-A54D-1EEDC91391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64" t="14830" r="23469" b="17415"/>
          <a:stretch/>
        </p:blipFill>
        <p:spPr>
          <a:xfrm>
            <a:off x="880672" y="813647"/>
            <a:ext cx="4823927" cy="4646646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3B7EA2C8-CC3E-4741-9E4C-813859D870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179" t="18640" r="21633" b="34830"/>
          <a:stretch/>
        </p:blipFill>
        <p:spPr>
          <a:xfrm>
            <a:off x="6340552" y="813647"/>
            <a:ext cx="5456452" cy="3739692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AED41CB7-26F1-466C-A2F6-1BA3949C5B90}"/>
              </a:ext>
            </a:extLst>
          </p:cNvPr>
          <p:cNvSpPr txBox="1"/>
          <p:nvPr/>
        </p:nvSpPr>
        <p:spPr>
          <a:xfrm>
            <a:off x="989901" y="5712903"/>
            <a:ext cx="4253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Forsorgsmuseet</a:t>
            </a:r>
          </a:p>
        </p:txBody>
      </p:sp>
    </p:spTree>
    <p:extLst>
      <p:ext uri="{BB962C8B-B14F-4D97-AF65-F5344CB8AC3E}">
        <p14:creationId xmlns:p14="http://schemas.microsoft.com/office/powerpoint/2010/main" val="25753933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 rotWithShape="1">
          <a:blip r:embed="rId2"/>
          <a:srcRect l="10801" t="27733" r="31600" b="14668"/>
          <a:stretch/>
        </p:blipFill>
        <p:spPr>
          <a:xfrm>
            <a:off x="1644566" y="1172718"/>
            <a:ext cx="8887968" cy="499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6749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1"/>
          <p:cNvSpPr>
            <a:spLocks noGrp="1"/>
          </p:cNvSpPr>
          <p:nvPr>
            <p:ph type="title"/>
          </p:nvPr>
        </p:nvSpPr>
        <p:spPr>
          <a:xfrm>
            <a:off x="2362200" y="103887"/>
            <a:ext cx="7239000" cy="658114"/>
          </a:xfrm>
        </p:spPr>
        <p:txBody>
          <a:bodyPr>
            <a:normAutofit/>
          </a:bodyPr>
          <a:lstStyle/>
          <a:p>
            <a:pPr algn="ctr"/>
            <a:r>
              <a:rPr lang="da-DK" altLang="da-DK" sz="3200" b="1" dirty="0"/>
              <a:t>Museernes ændrede rolle</a:t>
            </a:r>
          </a:p>
        </p:txBody>
      </p:sp>
      <p:graphicFrame>
        <p:nvGraphicFramePr>
          <p:cNvPr id="4" name="Pladsholder til indhold 3"/>
          <p:cNvGraphicFramePr>
            <a:graphicFrameLocks noGrp="1"/>
          </p:cNvGraphicFramePr>
          <p:nvPr>
            <p:ph sz="quarter" idx="1"/>
          </p:nvPr>
        </p:nvGraphicFramePr>
        <p:xfrm>
          <a:off x="1524000" y="762000"/>
          <a:ext cx="9144000" cy="59642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10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3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103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4747">
                <a:tc>
                  <a:txBody>
                    <a:bodyPr/>
                    <a:lstStyle/>
                    <a:p>
                      <a:pPr algn="l"/>
                      <a:r>
                        <a:rPr lang="da-DK" sz="1800" dirty="0">
                          <a:effectLst/>
                          <a:latin typeface="Calibri" panose="020F0502020204030204" pitchFamily="34" charset="0"/>
                        </a:rPr>
                        <a:t>©Flemming Just</a:t>
                      </a:r>
                    </a:p>
                  </a:txBody>
                  <a:tcPr marL="51435" marR="51435" marT="25724" marB="2572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kern="1200" dirty="0">
                          <a:effectLst/>
                        </a:rPr>
                        <a:t>Modus 1 </a:t>
                      </a:r>
                      <a:endParaRPr lang="da-DK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5724" marB="25724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kern="1200" dirty="0">
                          <a:effectLst/>
                        </a:rPr>
                        <a:t>Modus 2 </a:t>
                      </a:r>
                      <a:endParaRPr lang="da-DK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5724" marB="2572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32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kern="1200" dirty="0">
                          <a:effectLst/>
                        </a:rPr>
                        <a:t>Hovedopgave</a:t>
                      </a:r>
                      <a:endParaRPr lang="da-DK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5724" marB="25724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kern="1200" dirty="0">
                          <a:effectLst/>
                          <a:latin typeface="+mn-lt"/>
                        </a:rPr>
                        <a:t>Samlingerne </a:t>
                      </a:r>
                      <a:endParaRPr lang="da-DK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5724" marB="25724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 err="1">
                          <a:effectLst/>
                          <a:latin typeface="+mn-lt"/>
                        </a:rPr>
                        <a:t>Læring</a:t>
                      </a:r>
                      <a:r>
                        <a:rPr lang="en-US" sz="1800" kern="1200" dirty="0">
                          <a:effectLst/>
                          <a:latin typeface="+mn-lt"/>
                        </a:rPr>
                        <a:t>;</a:t>
                      </a:r>
                      <a:r>
                        <a:rPr lang="en-US" sz="1800" kern="12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kern="1200" baseline="0" dirty="0" err="1">
                          <a:effectLst/>
                          <a:latin typeface="+mn-lt"/>
                        </a:rPr>
                        <a:t>udstillinger</a:t>
                      </a:r>
                      <a:r>
                        <a:rPr lang="en-US" sz="1800" kern="1200" baseline="0" dirty="0">
                          <a:effectLst/>
                          <a:latin typeface="+mn-lt"/>
                        </a:rPr>
                        <a:t>; ‘det </a:t>
                      </a:r>
                      <a:r>
                        <a:rPr lang="en-US" sz="1800" kern="1200" baseline="0" dirty="0" err="1">
                          <a:effectLst/>
                          <a:latin typeface="+mn-lt"/>
                        </a:rPr>
                        <a:t>tredje</a:t>
                      </a:r>
                      <a:r>
                        <a:rPr lang="en-US" sz="1800" kern="1200" baseline="0" dirty="0">
                          <a:effectLst/>
                          <a:latin typeface="+mn-lt"/>
                        </a:rPr>
                        <a:t> ben</a:t>
                      </a:r>
                      <a:r>
                        <a:rPr lang="en-US" sz="1800" kern="1200" dirty="0">
                          <a:effectLst/>
                          <a:latin typeface="+mn-lt"/>
                        </a:rPr>
                        <a:t>’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 err="1">
                          <a:effectLst/>
                          <a:latin typeface="+mn-lt"/>
                        </a:rPr>
                        <a:t>Relevans</a:t>
                      </a:r>
                      <a:r>
                        <a:rPr lang="en-US" sz="1800" kern="1200" dirty="0">
                          <a:effectLst/>
                          <a:latin typeface="+mn-lt"/>
                        </a:rPr>
                        <a:t> </a:t>
                      </a:r>
                      <a:endParaRPr lang="da-DK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5724" marB="2572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74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kern="1200" dirty="0">
                          <a:effectLst/>
                        </a:rPr>
                        <a:t>Lokal</a:t>
                      </a:r>
                      <a:r>
                        <a:rPr lang="da-DK" sz="1800" kern="1200" baseline="0" dirty="0">
                          <a:effectLst/>
                        </a:rPr>
                        <a:t> rolle</a:t>
                      </a:r>
                      <a:endParaRPr lang="da-DK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5724" marB="25724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 err="1">
                          <a:effectLst/>
                          <a:latin typeface="+mn-lt"/>
                        </a:rPr>
                        <a:t>Bevaring</a:t>
                      </a:r>
                      <a:r>
                        <a:rPr lang="en-US" sz="1800" kern="12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kern="1200" baseline="0" dirty="0" err="1">
                          <a:effectLst/>
                          <a:latin typeface="+mn-lt"/>
                        </a:rPr>
                        <a:t>af</a:t>
                      </a:r>
                      <a:r>
                        <a:rPr lang="en-US" sz="1800" kern="1200" baseline="0" dirty="0">
                          <a:effectLst/>
                          <a:latin typeface="+mn-lt"/>
                        </a:rPr>
                        <a:t> den </a:t>
                      </a:r>
                      <a:r>
                        <a:rPr lang="en-US" sz="1800" kern="1200" baseline="0" dirty="0" err="1">
                          <a:effectLst/>
                          <a:latin typeface="+mn-lt"/>
                        </a:rPr>
                        <a:t>lokale</a:t>
                      </a:r>
                      <a:r>
                        <a:rPr lang="en-US" sz="1800" kern="12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kern="1200" baseline="0" dirty="0" err="1">
                          <a:effectLst/>
                          <a:latin typeface="+mn-lt"/>
                        </a:rPr>
                        <a:t>kulturarv</a:t>
                      </a:r>
                      <a:r>
                        <a:rPr lang="en-US" sz="1800" kern="1200" baseline="0" dirty="0">
                          <a:effectLst/>
                          <a:latin typeface="+mn-lt"/>
                        </a:rPr>
                        <a:t>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baseline="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Fremvisning</a:t>
                      </a:r>
                      <a:r>
                        <a:rPr lang="en-US" sz="1800" kern="1200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baseline="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</a:t>
                      </a:r>
                      <a:r>
                        <a:rPr lang="en-US" sz="1800" kern="1200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baseline="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det</a:t>
                      </a:r>
                      <a:r>
                        <a:rPr lang="en-US" sz="1800" kern="1200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1200" baseline="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skønne</a:t>
                      </a:r>
                      <a:endParaRPr lang="da-DK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5724" marB="25724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dirty="0" err="1">
                          <a:effectLst/>
                          <a:latin typeface="+mn-lt"/>
                        </a:rPr>
                        <a:t>Udvikling</a:t>
                      </a:r>
                      <a:r>
                        <a:rPr lang="en-US" sz="1800" kern="12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kern="1200" baseline="0" dirty="0" err="1">
                          <a:effectLst/>
                          <a:latin typeface="+mn-lt"/>
                        </a:rPr>
                        <a:t>af</a:t>
                      </a:r>
                      <a:r>
                        <a:rPr lang="en-US" sz="1800" kern="12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kern="1200" baseline="0" dirty="0" err="1">
                          <a:effectLst/>
                          <a:latin typeface="+mn-lt"/>
                        </a:rPr>
                        <a:t>lokal</a:t>
                      </a:r>
                      <a:r>
                        <a:rPr lang="en-US" sz="1800" kern="1200" baseline="0" dirty="0">
                          <a:effectLst/>
                          <a:latin typeface="+mn-lt"/>
                        </a:rPr>
                        <a:t> kultur, </a:t>
                      </a:r>
                      <a:r>
                        <a:rPr lang="en-US" sz="1800" kern="1200" baseline="0" dirty="0" err="1">
                          <a:effectLst/>
                          <a:latin typeface="+mn-lt"/>
                        </a:rPr>
                        <a:t>økonomi</a:t>
                      </a:r>
                      <a:r>
                        <a:rPr lang="en-US" sz="1800" kern="1200" baseline="0" dirty="0">
                          <a:effectLst/>
                          <a:latin typeface="+mn-lt"/>
                        </a:rPr>
                        <a:t> og Samfund</a:t>
                      </a:r>
                      <a:endParaRPr lang="da-DK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5724" marB="2572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17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kern="1200" dirty="0">
                          <a:effectLst/>
                        </a:rPr>
                        <a:t>Gæstens rolle</a:t>
                      </a:r>
                      <a:endParaRPr lang="da-DK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5724" marB="25724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kern="1200" dirty="0">
                          <a:effectLst/>
                          <a:latin typeface="+mn-lt"/>
                        </a:rPr>
                        <a:t>Besøgende</a:t>
                      </a:r>
                      <a:endParaRPr lang="da-DK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5724" marB="25724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kern="1200" dirty="0">
                          <a:effectLst/>
                          <a:latin typeface="+mn-lt"/>
                        </a:rPr>
                        <a:t>Bruger</a:t>
                      </a:r>
                      <a:endParaRPr lang="da-DK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5724" marB="2572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675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kern="1200" dirty="0">
                          <a:effectLst/>
                        </a:rPr>
                        <a:t>Målgrupper</a:t>
                      </a:r>
                      <a:endParaRPr lang="da-DK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5724" marB="25724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kern="1200" dirty="0">
                          <a:effectLst/>
                          <a:latin typeface="+mn-lt"/>
                          <a:ea typeface="+mn-ea"/>
                          <a:cs typeface="+mn-cs"/>
                        </a:rPr>
                        <a:t>Kulturelle</a:t>
                      </a:r>
                      <a:r>
                        <a:rPr lang="da-DK" sz="1800" kern="12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eliter</a:t>
                      </a:r>
                      <a:endParaRPr lang="da-DK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5724" marB="25724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kern="1200" dirty="0">
                          <a:effectLst/>
                          <a:latin typeface="+mn-lt"/>
                        </a:rPr>
                        <a:t>Inkluderende</a:t>
                      </a:r>
                      <a:r>
                        <a:rPr lang="da-DK" sz="1800" kern="1200" baseline="0" dirty="0">
                          <a:effectLst/>
                          <a:latin typeface="+mn-lt"/>
                        </a:rPr>
                        <a:t> og bred</a:t>
                      </a:r>
                      <a:endParaRPr lang="da-DK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5724" marB="2572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813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dirty="0">
                          <a:effectLst/>
                        </a:rPr>
                        <a:t>Formidling</a:t>
                      </a:r>
                      <a:endParaRPr lang="da-DK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5724" marB="25724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</a:rPr>
                        <a:t>Udbudsdreven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.</a:t>
                      </a:r>
                      <a:endParaRPr lang="da-DK" sz="1800" dirty="0">
                        <a:effectLst/>
                        <a:latin typeface="+mn-lt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+mn-lt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</a:rPr>
                        <a:t>Traditionelle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offline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platforme</a:t>
                      </a:r>
                      <a:endParaRPr lang="en-US" sz="1800" dirty="0">
                        <a:effectLst/>
                        <a:latin typeface="+mn-lt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Oplysning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Levere</a:t>
                      </a: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service</a:t>
                      </a:r>
                      <a:endParaRPr lang="da-DK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5724" marB="25724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</a:rPr>
                        <a:t>Både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udbuds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- og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efterspørgselsdrevet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.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dirty="0">
                          <a:effectLst/>
                          <a:latin typeface="+mn-lt"/>
                        </a:rPr>
                        <a:t>Mange platforme 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dirty="0">
                          <a:effectLst/>
                          <a:latin typeface="+mn-lt"/>
                        </a:rPr>
                        <a:t>Kommunikation + marketing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Facilitere</a:t>
                      </a:r>
                      <a:r>
                        <a:rPr lang="da-DK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læring,</a:t>
                      </a:r>
                      <a:r>
                        <a:rPr lang="da-DK" sz="1800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danne ramme om oplevelser</a:t>
                      </a:r>
                      <a:endParaRPr lang="da-DK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5724" marB="2572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040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dirty="0">
                          <a:effectLst/>
                          <a:latin typeface="+mn-lt"/>
                          <a:ea typeface="+mn-ea"/>
                          <a:cs typeface="+mn-cs"/>
                        </a:rPr>
                        <a:t>Ledelse</a:t>
                      </a:r>
                      <a:endParaRPr lang="da-DK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5724" marB="25724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kern="1200">
                          <a:effectLst/>
                          <a:latin typeface="+mn-lt"/>
                        </a:rPr>
                        <a:t>Primus inter pares</a:t>
                      </a:r>
                      <a:endParaRPr lang="da-DK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5724" marB="25724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kern="1200" dirty="0">
                          <a:effectLst/>
                          <a:latin typeface="+mn-lt"/>
                        </a:rPr>
                        <a:t>Management/</a:t>
                      </a:r>
                      <a:r>
                        <a:rPr lang="da-DK" sz="1800" kern="1200" dirty="0" err="1">
                          <a:effectLst/>
                          <a:latin typeface="+mn-lt"/>
                        </a:rPr>
                        <a:t>leadership</a:t>
                      </a:r>
                      <a:r>
                        <a:rPr lang="da-DK" sz="1800" kern="1200" dirty="0">
                          <a:effectLst/>
                          <a:latin typeface="+mn-lt"/>
                        </a:rPr>
                        <a:t> </a:t>
                      </a:r>
                      <a:endParaRPr lang="da-DK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5724" marB="2572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271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kern="1200" dirty="0">
                          <a:effectLst/>
                        </a:rPr>
                        <a:t>Succesmål</a:t>
                      </a:r>
                      <a:endParaRPr lang="da-DK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5724" marB="25724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kern="1200" dirty="0" err="1">
                          <a:effectLst/>
                          <a:latin typeface="+mn-lt"/>
                        </a:rPr>
                        <a:t>Outcome</a:t>
                      </a:r>
                      <a:endParaRPr lang="da-DK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5724" marB="25724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800" kern="1200" dirty="0" err="1">
                          <a:effectLst/>
                          <a:latin typeface="+mn-lt"/>
                        </a:rPr>
                        <a:t>Impact</a:t>
                      </a:r>
                      <a:endParaRPr lang="da-DK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25724" marB="25724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2765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68253" y="914401"/>
            <a:ext cx="4542323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da-DK" dirty="0"/>
              <a:t>Museernes hovedopgaver</a:t>
            </a:r>
          </a:p>
        </p:txBody>
      </p:sp>
      <p:graphicFrame>
        <p:nvGraphicFramePr>
          <p:cNvPr id="4" name="Pladsholder til indhold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751900322"/>
              </p:ext>
            </p:extLst>
          </p:nvPr>
        </p:nvGraphicFramePr>
        <p:xfrm>
          <a:off x="3200400" y="1752601"/>
          <a:ext cx="5791200" cy="4495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790195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964734" y="838201"/>
            <a:ext cx="9991288" cy="604705"/>
          </a:xfrm>
        </p:spPr>
        <p:txBody>
          <a:bodyPr>
            <a:normAutofit fontScale="90000"/>
          </a:bodyPr>
          <a:lstStyle/>
          <a:p>
            <a:pPr algn="ctr"/>
            <a:r>
              <a:rPr lang="da-DK" altLang="da-DK" b="1" dirty="0"/>
              <a:t>Prioritering af kulturforvaltningsopgaven</a:t>
            </a:r>
          </a:p>
        </p:txBody>
      </p:sp>
      <p:graphicFrame>
        <p:nvGraphicFramePr>
          <p:cNvPr id="4" name="Pladsholder til indhold 3"/>
          <p:cNvGraphicFramePr>
            <a:graphicFrameLocks noGrp="1"/>
          </p:cNvGraphicFramePr>
          <p:nvPr>
            <p:ph sz="quarter" idx="1"/>
          </p:nvPr>
        </p:nvGraphicFramePr>
        <p:xfrm>
          <a:off x="2286000" y="1701405"/>
          <a:ext cx="7620000" cy="40933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5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94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767">
                <a:tc>
                  <a:txBody>
                    <a:bodyPr/>
                    <a:lstStyle/>
                    <a:p>
                      <a:pPr algn="l"/>
                      <a:r>
                        <a:rPr lang="da-DK" sz="2000" dirty="0"/>
                        <a:t>Før</a:t>
                      </a:r>
                    </a:p>
                  </a:txBody>
                  <a:tcPr marL="68576" marR="68576" marT="34298" marB="34298"/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sz="2000" dirty="0"/>
                        <a:t>Nu</a:t>
                      </a:r>
                    </a:p>
                  </a:txBody>
                  <a:tcPr marL="68576" marR="68576" marT="34298" marB="3429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767">
                <a:tc>
                  <a:txBody>
                    <a:bodyPr/>
                    <a:lstStyle/>
                    <a:p>
                      <a:r>
                        <a:rPr lang="da-DK" sz="2000" dirty="0"/>
                        <a:t>1. Indsamling</a:t>
                      </a:r>
                    </a:p>
                  </a:txBody>
                  <a:tcPr marL="68576" marR="68576" marT="34298" marB="34298"/>
                </a:tc>
                <a:tc>
                  <a:txBody>
                    <a:bodyPr/>
                    <a:lstStyle/>
                    <a:p>
                      <a:r>
                        <a:rPr lang="da-DK" sz="2000" dirty="0"/>
                        <a:t>1. Formidling</a:t>
                      </a:r>
                    </a:p>
                  </a:txBody>
                  <a:tcPr marL="68576" marR="68576" marT="34298" marB="3429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767">
                <a:tc>
                  <a:txBody>
                    <a:bodyPr/>
                    <a:lstStyle/>
                    <a:p>
                      <a:r>
                        <a:rPr lang="da-DK" sz="2000" dirty="0"/>
                        <a:t>2. Formidling</a:t>
                      </a:r>
                    </a:p>
                  </a:txBody>
                  <a:tcPr marL="68576" marR="68576" marT="34298" marB="34298"/>
                </a:tc>
                <a:tc>
                  <a:txBody>
                    <a:bodyPr/>
                    <a:lstStyle/>
                    <a:p>
                      <a:r>
                        <a:rPr lang="da-DK" sz="2000" dirty="0"/>
                        <a:t>2. Forskning</a:t>
                      </a:r>
                    </a:p>
                  </a:txBody>
                  <a:tcPr marL="68576" marR="68576" marT="34298" marB="3429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4767">
                <a:tc>
                  <a:txBody>
                    <a:bodyPr/>
                    <a:lstStyle/>
                    <a:p>
                      <a:r>
                        <a:rPr lang="da-DK" sz="2000" dirty="0"/>
                        <a:t>---------------</a:t>
                      </a:r>
                    </a:p>
                  </a:txBody>
                  <a:tcPr marL="68576" marR="68576" marT="34298" marB="34298"/>
                </a:tc>
                <a:tc>
                  <a:txBody>
                    <a:bodyPr/>
                    <a:lstStyle/>
                    <a:p>
                      <a:r>
                        <a:rPr lang="da-DK" sz="2000" dirty="0"/>
                        <a:t>----------------</a:t>
                      </a:r>
                    </a:p>
                  </a:txBody>
                  <a:tcPr marL="68576" marR="68576" marT="34298" marB="3429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4767">
                <a:tc>
                  <a:txBody>
                    <a:bodyPr/>
                    <a:lstStyle/>
                    <a:p>
                      <a:r>
                        <a:rPr lang="da-DK" sz="2000" baseline="0" dirty="0"/>
                        <a:t>Registrering</a:t>
                      </a:r>
                    </a:p>
                  </a:txBody>
                  <a:tcPr marL="68576" marR="68576" marT="34298" marB="34298"/>
                </a:tc>
                <a:tc>
                  <a:txBody>
                    <a:bodyPr/>
                    <a:lstStyle/>
                    <a:p>
                      <a:r>
                        <a:rPr lang="da-DK" sz="2000" dirty="0"/>
                        <a:t>Registrering</a:t>
                      </a:r>
                    </a:p>
                  </a:txBody>
                  <a:tcPr marL="68576" marR="68576" marT="34298" marB="3429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4767">
                <a:tc>
                  <a:txBody>
                    <a:bodyPr/>
                    <a:lstStyle/>
                    <a:p>
                      <a:r>
                        <a:rPr lang="da-DK" sz="2000" dirty="0"/>
                        <a:t>Bevaring</a:t>
                      </a:r>
                    </a:p>
                  </a:txBody>
                  <a:tcPr marL="68576" marR="68576" marT="34298" marB="34298"/>
                </a:tc>
                <a:tc>
                  <a:txBody>
                    <a:bodyPr/>
                    <a:lstStyle/>
                    <a:p>
                      <a:r>
                        <a:rPr lang="da-DK" sz="2000" dirty="0"/>
                        <a:t>Bevaring</a:t>
                      </a:r>
                    </a:p>
                  </a:txBody>
                  <a:tcPr marL="68576" marR="68576" marT="34298" marB="3429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4767">
                <a:tc>
                  <a:txBody>
                    <a:bodyPr/>
                    <a:lstStyle/>
                    <a:p>
                      <a:r>
                        <a:rPr lang="da-DK" sz="2000" dirty="0"/>
                        <a:t>Forskning</a:t>
                      </a:r>
                    </a:p>
                  </a:txBody>
                  <a:tcPr marL="68576" marR="68576" marT="34298" marB="34298"/>
                </a:tc>
                <a:tc>
                  <a:txBody>
                    <a:bodyPr/>
                    <a:lstStyle/>
                    <a:p>
                      <a:r>
                        <a:rPr lang="da-DK" sz="2000" dirty="0"/>
                        <a:t>Indsamling</a:t>
                      </a:r>
                    </a:p>
                  </a:txBody>
                  <a:tcPr marL="68576" marR="68576" marT="34298" marB="3429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5677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2650" y="152402"/>
            <a:ext cx="7886700" cy="533399"/>
          </a:xfrm>
        </p:spPr>
        <p:txBody>
          <a:bodyPr>
            <a:noAutofit/>
          </a:bodyPr>
          <a:lstStyle/>
          <a:p>
            <a:pPr algn="ctr"/>
            <a:r>
              <a:rPr lang="da-DK" sz="4000" b="1" dirty="0"/>
              <a:t>Syv tendenser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828800" y="838201"/>
            <a:ext cx="8210550" cy="58673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b="1" i="1" dirty="0"/>
              <a:t>Specialisering: </a:t>
            </a:r>
            <a:r>
              <a:rPr lang="da-DK" b="1" dirty="0"/>
              <a:t>Det traditionelle altomfattende kunst- eller by-/egnsmuseum bliver trængt i baggrunden til fordel for tema- eller specialmuseer 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8653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6E60F453-842E-470B-BD05-B2813EF3F9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17" r="1505" b="4082"/>
          <a:stretch/>
        </p:blipFill>
        <p:spPr>
          <a:xfrm>
            <a:off x="364928" y="218686"/>
            <a:ext cx="11438296" cy="643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77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1245421B-7304-4C69-A686-C848FFE814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87" r="3036" b="14285"/>
          <a:stretch/>
        </p:blipFill>
        <p:spPr>
          <a:xfrm>
            <a:off x="185057" y="681135"/>
            <a:ext cx="11821886" cy="523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43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2650" y="152402"/>
            <a:ext cx="7886700" cy="533399"/>
          </a:xfrm>
        </p:spPr>
        <p:txBody>
          <a:bodyPr>
            <a:noAutofit/>
          </a:bodyPr>
          <a:lstStyle/>
          <a:p>
            <a:pPr algn="ctr"/>
            <a:r>
              <a:rPr lang="da-DK" sz="4000" b="1" dirty="0"/>
              <a:t>Syv tendenser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828800" y="838201"/>
            <a:ext cx="8210550" cy="58673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i="1" dirty="0"/>
              <a:t>Specialisering: </a:t>
            </a:r>
            <a:r>
              <a:rPr lang="da-DK" dirty="0"/>
              <a:t>Det traditionelle altomfattende kunst- eller by-/egnsmuseum bliver trængt i baggrunden til fordel for tema- eller specialmuseer 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b="1" i="1" dirty="0"/>
              <a:t>Differentiering: </a:t>
            </a:r>
            <a:r>
              <a:rPr lang="da-DK" b="1" dirty="0"/>
              <a:t>Lokal, regional, national/international</a:t>
            </a:r>
          </a:p>
          <a:p>
            <a:pPr marL="0" indent="0">
              <a:buNone/>
            </a:pPr>
            <a:endParaRPr lang="da-DK" dirty="0"/>
          </a:p>
          <a:p>
            <a:pPr lv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6608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7541F6E8-9A1D-4F5E-9A38-0199C06305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12" t="12789" r="50000" b="17823"/>
          <a:stretch/>
        </p:blipFill>
        <p:spPr>
          <a:xfrm>
            <a:off x="0" y="0"/>
            <a:ext cx="4192555" cy="4758612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095291D8-CBDC-422C-8572-C01FD90E8C6A}"/>
              </a:ext>
            </a:extLst>
          </p:cNvPr>
          <p:cNvSpPr txBox="1"/>
          <p:nvPr/>
        </p:nvSpPr>
        <p:spPr>
          <a:xfrm>
            <a:off x="4991878" y="0"/>
            <a:ext cx="681982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/>
              <a:t>Regionale museer:		Specialmuseer:</a:t>
            </a:r>
          </a:p>
          <a:p>
            <a:r>
              <a:rPr lang="da-DK" dirty="0"/>
              <a:t>Nordjyske Museer			Vikingeskibsmuseet</a:t>
            </a:r>
          </a:p>
          <a:p>
            <a:r>
              <a:rPr lang="da-DK" dirty="0"/>
              <a:t>Museum Sønderjylland		M/S Søfart</a:t>
            </a:r>
          </a:p>
          <a:p>
            <a:r>
              <a:rPr lang="da-DK" dirty="0"/>
              <a:t>Museum Østjylland			Industrimuseet	</a:t>
            </a:r>
          </a:p>
          <a:p>
            <a:r>
              <a:rPr lang="da-DK" dirty="0"/>
              <a:t>Museum Vestsjælland		Arbejdermuseet</a:t>
            </a:r>
          </a:p>
          <a:p>
            <a:r>
              <a:rPr lang="da-DK" dirty="0"/>
              <a:t>Museum Sydøstdanmark		Designmuseet</a:t>
            </a:r>
          </a:p>
          <a:p>
            <a:r>
              <a:rPr lang="da-DK" dirty="0"/>
              <a:t>Museum Lolland-Falster		Kunstmuseerne</a:t>
            </a:r>
          </a:p>
          <a:p>
            <a:r>
              <a:rPr lang="da-DK" dirty="0"/>
              <a:t>VejleMuseerne 			Naturhistoriske museer</a:t>
            </a:r>
          </a:p>
          <a:p>
            <a:r>
              <a:rPr lang="da-DK" dirty="0"/>
              <a:t>m.fl.				m.fl.</a:t>
            </a:r>
          </a:p>
          <a:p>
            <a:endParaRPr lang="da-DK" dirty="0"/>
          </a:p>
          <a:p>
            <a:r>
              <a:rPr lang="da-DK" sz="2400" b="1" dirty="0"/>
              <a:t>Regionale museer med specialmuseer:</a:t>
            </a:r>
          </a:p>
          <a:p>
            <a:r>
              <a:rPr lang="da-DK" dirty="0"/>
              <a:t>Forsorgsmuseet under Svendborg Museum</a:t>
            </a:r>
          </a:p>
          <a:p>
            <a:r>
              <a:rPr lang="da-DK" dirty="0" err="1"/>
              <a:t>Tirpitz</a:t>
            </a:r>
            <a:r>
              <a:rPr lang="da-DK" dirty="0"/>
              <a:t> under Vardemuseerne</a:t>
            </a:r>
          </a:p>
          <a:p>
            <a:r>
              <a:rPr lang="da-DK" dirty="0"/>
              <a:t>HEX! under Sydvestjyske Museer</a:t>
            </a:r>
          </a:p>
          <a:p>
            <a:r>
              <a:rPr lang="da-DK" dirty="0"/>
              <a:t>HCA under Odense Bys Museer</a:t>
            </a:r>
          </a:p>
          <a:p>
            <a:r>
              <a:rPr lang="da-DK" dirty="0" err="1"/>
              <a:t>Ragnarock</a:t>
            </a:r>
            <a:r>
              <a:rPr lang="da-DK" dirty="0"/>
              <a:t> under ROMU</a:t>
            </a:r>
          </a:p>
          <a:p>
            <a:r>
              <a:rPr lang="da-DK" dirty="0"/>
              <a:t>Osv.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4B5E54AB-F446-487C-8FA9-01A3E61AA6C1}"/>
              </a:ext>
            </a:extLst>
          </p:cNvPr>
          <p:cNvSpPr txBox="1"/>
          <p:nvPr/>
        </p:nvSpPr>
        <p:spPr>
          <a:xfrm>
            <a:off x="550895" y="5429250"/>
            <a:ext cx="41925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1" dirty="0"/>
              <a:t>Private museer</a:t>
            </a:r>
          </a:p>
          <a:p>
            <a:r>
              <a:rPr lang="da-DK" sz="2800" b="1" dirty="0"/>
              <a:t>Virksomhedsmuseer</a:t>
            </a:r>
          </a:p>
          <a:p>
            <a:r>
              <a:rPr lang="da-DK" sz="2800" b="1" dirty="0"/>
              <a:t>Online museer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A8A3D6CA-EEF0-46D4-BB7C-4740DFB661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19" t="23889" r="38360" b="17518"/>
          <a:stretch/>
        </p:blipFill>
        <p:spPr>
          <a:xfrm>
            <a:off x="7810500" y="4329938"/>
            <a:ext cx="4381500" cy="2528062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3A65D33C-2689-4664-A9D9-55948A60A68A}"/>
              </a:ext>
            </a:extLst>
          </p:cNvPr>
          <p:cNvSpPr txBox="1"/>
          <p:nvPr/>
        </p:nvSpPr>
        <p:spPr>
          <a:xfrm>
            <a:off x="10353675" y="5238750"/>
            <a:ext cx="172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Giveegnens </a:t>
            </a:r>
          </a:p>
          <a:p>
            <a:r>
              <a:rPr lang="da-DK" dirty="0"/>
              <a:t>Museum</a:t>
            </a:r>
          </a:p>
        </p:txBody>
      </p:sp>
    </p:spTree>
    <p:extLst>
      <p:ext uri="{BB962C8B-B14F-4D97-AF65-F5344CB8AC3E}">
        <p14:creationId xmlns:p14="http://schemas.microsoft.com/office/powerpoint/2010/main" val="768196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177130" cy="846987"/>
          </a:xfrm>
        </p:spPr>
        <p:txBody>
          <a:bodyPr>
            <a:normAutofit fontScale="90000"/>
          </a:bodyPr>
          <a:lstStyle/>
          <a:p>
            <a:r>
              <a:rPr lang="da-DK" b="1" dirty="0"/>
              <a:t>”Nyt museum skal lokke turister til Vestjylland”</a:t>
            </a:r>
            <a:br>
              <a:rPr lang="da-DK" b="1" dirty="0"/>
            </a:br>
            <a:endParaRPr lang="da-DK" dirty="0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112" t="14083" r="34027" b="10948"/>
          <a:stretch/>
        </p:blipFill>
        <p:spPr>
          <a:xfrm>
            <a:off x="2043483" y="1456660"/>
            <a:ext cx="6218015" cy="5056128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8506047" y="5805377"/>
            <a:ext cx="3423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i="1" dirty="0"/>
              <a:t>Maskinbladet, 22. maj 2018</a:t>
            </a:r>
          </a:p>
        </p:txBody>
      </p:sp>
    </p:spTree>
    <p:extLst>
      <p:ext uri="{BB962C8B-B14F-4D97-AF65-F5344CB8AC3E}">
        <p14:creationId xmlns:p14="http://schemas.microsoft.com/office/powerpoint/2010/main" val="400610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2650" y="152402"/>
            <a:ext cx="7886700" cy="533399"/>
          </a:xfrm>
        </p:spPr>
        <p:txBody>
          <a:bodyPr>
            <a:noAutofit/>
          </a:bodyPr>
          <a:lstStyle/>
          <a:p>
            <a:pPr algn="ctr"/>
            <a:r>
              <a:rPr lang="da-DK" sz="4000" b="1" dirty="0"/>
              <a:t>Syv tendenser 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828800" y="838201"/>
            <a:ext cx="8210550" cy="58673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i="1" dirty="0"/>
              <a:t>Specialisering: </a:t>
            </a:r>
            <a:r>
              <a:rPr lang="da-DK" dirty="0"/>
              <a:t>Det traditionelle altomfattende kunst- eller by-/egnsmuseum bliver trængt i baggrunden til fordel for tema- eller specialmuseer 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i="1" dirty="0"/>
              <a:t>Differentiering: </a:t>
            </a:r>
            <a:r>
              <a:rPr lang="da-DK" dirty="0"/>
              <a:t>Lokal, regional, national/international</a:t>
            </a:r>
          </a:p>
          <a:p>
            <a:pPr marL="0" indent="0">
              <a:buNone/>
            </a:pPr>
            <a:endParaRPr lang="da-DK" dirty="0"/>
          </a:p>
          <a:p>
            <a:pPr lvl="0"/>
            <a:endParaRPr lang="da-DK" dirty="0"/>
          </a:p>
          <a:p>
            <a:pPr marL="0" indent="0">
              <a:buNone/>
            </a:pPr>
            <a:r>
              <a:rPr lang="da-DK" b="1" i="1" dirty="0"/>
              <a:t>Instrumentalisering: </a:t>
            </a:r>
            <a:r>
              <a:rPr lang="da-DK" b="1" dirty="0"/>
              <a:t>Museer skal opfylde mange sidemål: Bidrage til turisme, lokal og social udvikling m.m.</a:t>
            </a:r>
          </a:p>
          <a:p>
            <a:pPr marL="0" indent="0">
              <a:buNone/>
            </a:pPr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051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926</Words>
  <Application>Microsoft Office PowerPoint</Application>
  <PresentationFormat>Widescreen</PresentationFormat>
  <Paragraphs>191</Paragraphs>
  <Slides>26</Slides>
  <Notes>3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26</vt:i4>
      </vt:variant>
    </vt:vector>
  </HeadingPairs>
  <TitlesOfParts>
    <vt:vector size="32" baseType="lpstr">
      <vt:lpstr>akzidgropro</vt:lpstr>
      <vt:lpstr>Arial</vt:lpstr>
      <vt:lpstr>Calibri</vt:lpstr>
      <vt:lpstr>Calibri Light</vt:lpstr>
      <vt:lpstr>Karla</vt:lpstr>
      <vt:lpstr>Office-tema</vt:lpstr>
      <vt:lpstr>Danske museer og ODM i 2020’erne</vt:lpstr>
      <vt:lpstr>PowerPoint-præsentation</vt:lpstr>
      <vt:lpstr>Syv tendenser </vt:lpstr>
      <vt:lpstr>PowerPoint-præsentation</vt:lpstr>
      <vt:lpstr>PowerPoint-præsentation</vt:lpstr>
      <vt:lpstr>Syv tendenser </vt:lpstr>
      <vt:lpstr>PowerPoint-præsentation</vt:lpstr>
      <vt:lpstr>”Nyt museum skal lokke turister til Vestjylland” </vt:lpstr>
      <vt:lpstr>Syv tendenser </vt:lpstr>
      <vt:lpstr>PowerPoint-præsentation</vt:lpstr>
      <vt:lpstr>PowerPoint-præsentation</vt:lpstr>
      <vt:lpstr>PowerPoint-præsentation</vt:lpstr>
      <vt:lpstr>PowerPoint-præsentation</vt:lpstr>
      <vt:lpstr>Syv tendenser </vt:lpstr>
      <vt:lpstr>Hvor kommer indtjeningen fra?</vt:lpstr>
      <vt:lpstr>Syv tendenser </vt:lpstr>
      <vt:lpstr>PowerPoint-præsentation</vt:lpstr>
      <vt:lpstr>PowerPoint-præsentation</vt:lpstr>
      <vt:lpstr>Syv tendenser </vt:lpstr>
      <vt:lpstr>PowerPoint-præsentation</vt:lpstr>
      <vt:lpstr>Syv tendenser </vt:lpstr>
      <vt:lpstr>PowerPoint-præsentation</vt:lpstr>
      <vt:lpstr>PowerPoint-præsentation</vt:lpstr>
      <vt:lpstr>Museernes ændrede rolle</vt:lpstr>
      <vt:lpstr>Museernes hovedopgaver</vt:lpstr>
      <vt:lpstr>Prioritering af kulturforvaltningsopgaven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Danske museer nu og i 2030</dc:title>
  <dc:creator>Flemming Just. FJU</dc:creator>
  <cp:lastModifiedBy>Lene Larsen</cp:lastModifiedBy>
  <cp:revision>32</cp:revision>
  <dcterms:created xsi:type="dcterms:W3CDTF">2021-08-23T09:44:35Z</dcterms:created>
  <dcterms:modified xsi:type="dcterms:W3CDTF">2021-09-20T14:59:43Z</dcterms:modified>
</cp:coreProperties>
</file>