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9" r:id="rId4"/>
    <p:sldId id="260" r:id="rId5"/>
    <p:sldId id="298" r:id="rId6"/>
    <p:sldId id="305" r:id="rId7"/>
    <p:sldId id="487" r:id="rId8"/>
    <p:sldId id="492" r:id="rId9"/>
    <p:sldId id="485" r:id="rId10"/>
    <p:sldId id="309" r:id="rId11"/>
    <p:sldId id="308" r:id="rId12"/>
    <p:sldId id="310" r:id="rId13"/>
    <p:sldId id="493" r:id="rId14"/>
    <p:sldId id="486" r:id="rId15"/>
    <p:sldId id="489" r:id="rId16"/>
    <p:sldId id="490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4D3B9-ADF0-4F1B-9D5F-B50403EB37B3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42BD-67C1-4DB1-A6BC-3773B6F7D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84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21DC-3B2B-40BE-BB35-8362165D5EC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27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21DC-3B2B-40BE-BB35-8362165D5EC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76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21DC-3B2B-40BE-BB35-8362165D5EC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76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231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9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14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2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18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02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26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9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98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42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04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69A6-4AE3-4D7D-8100-5B7513A9E619}" type="datetimeFigureOut">
              <a:rPr lang="da-DK" smtClean="0"/>
              <a:t>20-09-2021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922A-2501-4F02-B5A2-E8CDC27153D5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13" y="112914"/>
            <a:ext cx="1318374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09614"/>
          </a:xfrm>
        </p:spPr>
        <p:txBody>
          <a:bodyPr>
            <a:normAutofit fontScale="90000"/>
          </a:bodyPr>
          <a:lstStyle/>
          <a:p>
            <a:r>
              <a:rPr lang="da-DK" sz="49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Aktuel museumspolitik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5400" b="1" dirty="0"/>
            </a:br>
            <a:r>
              <a:rPr lang="da-DK" sz="2800" b="1" dirty="0"/>
              <a:t>- Hvad sker og hvad sker slet ikke?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Nils M. Jensen</a:t>
            </a:r>
          </a:p>
          <a:p>
            <a:r>
              <a:rPr lang="nb-NO" sz="2000" dirty="0"/>
              <a:t>Direktør, ODM</a:t>
            </a:r>
            <a:endParaRPr lang="da-DK" sz="2000" dirty="0"/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1524000" y="5370989"/>
            <a:ext cx="9144000" cy="106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Middelfart </a:t>
            </a:r>
          </a:p>
          <a:p>
            <a:r>
              <a:rPr lang="nb-NO" sz="1800" dirty="0"/>
              <a:t>16.09. 2021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95708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D6D1D-84B5-416C-A8F5-4FBF886B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28" y="334911"/>
            <a:ext cx="10063795" cy="478822"/>
          </a:xfrm>
        </p:spPr>
        <p:txBody>
          <a:bodyPr>
            <a:normAutofit fontScale="90000"/>
          </a:bodyPr>
          <a:lstStyle/>
          <a:p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  <a:t>Post Corona fylder politisk … </a:t>
            </a: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2 ud af 3 museer forventer lavere omsætning i 2021 </a:t>
            </a:r>
            <a:r>
              <a:rPr lang="da-DK" sz="2200" dirty="0">
                <a:latin typeface="Verdana" panose="020B0604030504040204" pitchFamily="34" charset="0"/>
                <a:ea typeface="Verdana" panose="020B0604030504040204" pitchFamily="34" charset="0"/>
              </a:rPr>
              <a:t>end før </a:t>
            </a:r>
            <a:r>
              <a:rPr lang="da-DK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corona</a:t>
            </a:r>
            <a:r>
              <a:rPr lang="da-DK" sz="2200" dirty="0">
                <a:latin typeface="Verdana" panose="020B0604030504040204" pitchFamily="34" charset="0"/>
                <a:ea typeface="Verdana" panose="020B0604030504040204" pitchFamily="34" charset="0"/>
              </a:rPr>
              <a:t> (2019) - kun hver tiende museum forventer en stigning</a:t>
            </a:r>
            <a:br>
              <a:rPr lang="da-DK" sz="2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B20E099-FCC8-42CE-AB74-A2C9126BF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98879"/>
            <a:ext cx="1372896" cy="124554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90A370C-FD95-4F23-B71C-620125BA4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28" y="2645975"/>
            <a:ext cx="6465863" cy="389003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F793AC2-6B8B-4156-9278-3BC23987932A}"/>
              </a:ext>
            </a:extLst>
          </p:cNvPr>
          <p:cNvSpPr txBox="1"/>
          <p:nvPr/>
        </p:nvSpPr>
        <p:spPr>
          <a:xfrm>
            <a:off x="474682" y="1907311"/>
            <a:ext cx="55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</a:rPr>
              <a:t>SP: Hvordan forventer du, at museets omsætning bliver i 2021 sammenlignet med 2019?</a:t>
            </a:r>
          </a:p>
          <a:p>
            <a:endParaRPr lang="da-DK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800" dirty="0">
                <a:latin typeface="Verdana" panose="020B0604030504040204" pitchFamily="34" charset="0"/>
                <a:ea typeface="Verdana" panose="020B0604030504040204" pitchFamily="34" charset="0"/>
              </a:rPr>
              <a:t>Besvaret: 79 </a:t>
            </a:r>
          </a:p>
        </p:txBody>
      </p:sp>
    </p:spTree>
    <p:extLst>
      <p:ext uri="{BB962C8B-B14F-4D97-AF65-F5344CB8AC3E}">
        <p14:creationId xmlns:p14="http://schemas.microsoft.com/office/powerpoint/2010/main" val="364703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8438721-A1C0-4B30-84E3-7DEFFE13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7" y="3741155"/>
            <a:ext cx="6086475" cy="27622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1D6D1D-84B5-416C-A8F5-4FBF886B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9" y="220980"/>
            <a:ext cx="10063795" cy="1015629"/>
          </a:xfrm>
        </p:spPr>
        <p:txBody>
          <a:bodyPr>
            <a:normAutofit/>
          </a:bodyPr>
          <a:lstStyle/>
          <a:p>
            <a: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  <a:t>Sommeren 2021: Markant færre gæster end i 2020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B20E099-FCC8-42CE-AB74-A2C9126BF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98879"/>
            <a:ext cx="1372896" cy="1245546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D4A802E-353E-4A16-8687-8BABC25B91CA}"/>
              </a:ext>
            </a:extLst>
          </p:cNvPr>
          <p:cNvSpPr txBox="1"/>
          <p:nvPr/>
        </p:nvSpPr>
        <p:spPr>
          <a:xfrm>
            <a:off x="251509" y="1225931"/>
            <a:ext cx="10973840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80% af museerne havde lavere besøgstal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 i sommerferien 2021 end i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Hvert andet af disse museer har oplevet over </a:t>
            </a:r>
            <a:r>
              <a:rPr lang="da-DK" sz="1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30 % færre gæster end i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4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Rigtig mange museer havde i 2020 en exceptionelt god sommersæson, blandt andet pga. halv entré og mange i sommerlandet på staycation. Denne effekt har ikke været til stede i 2021.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A3D4E0B-788D-403C-9161-D6434C92DE9A}"/>
              </a:ext>
            </a:extLst>
          </p:cNvPr>
          <p:cNvSpPr txBox="1"/>
          <p:nvPr/>
        </p:nvSpPr>
        <p:spPr>
          <a:xfrm>
            <a:off x="535642" y="2873217"/>
            <a:ext cx="55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</a:rPr>
              <a:t>SP: Hvordan er besøgstallet i sommerferien her i 2021 sammenlignet med sommerferien i 2020?</a:t>
            </a:r>
          </a:p>
          <a:p>
            <a:endParaRPr lang="da-DK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800" dirty="0">
                <a:latin typeface="Verdana" panose="020B0604030504040204" pitchFamily="34" charset="0"/>
                <a:ea typeface="Verdana" panose="020B0604030504040204" pitchFamily="34" charset="0"/>
              </a:rPr>
              <a:t>Besvaret: 79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4176BA8-19DF-4FAB-AB08-7358996BE3EE}"/>
              </a:ext>
            </a:extLst>
          </p:cNvPr>
          <p:cNvSpPr txBox="1"/>
          <p:nvPr/>
        </p:nvSpPr>
        <p:spPr>
          <a:xfrm>
            <a:off x="6380133" y="2849003"/>
            <a:ext cx="55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</a:rPr>
              <a:t>SP: Hvor meget lavere er besøgstallet i sommerferien her i 2021 sammenlignet med sommerferien i 2020?</a:t>
            </a:r>
          </a:p>
          <a:p>
            <a:endParaRPr lang="da-DK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800" dirty="0">
                <a:latin typeface="Verdana" panose="020B0604030504040204" pitchFamily="34" charset="0"/>
                <a:ea typeface="Verdana" panose="020B0604030504040204" pitchFamily="34" charset="0"/>
              </a:rPr>
              <a:t>Besvaret: 63 (kun stillet til de museer, som har haft lavere besøgstal end i 2020)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912A007-F1AF-4FC0-9C28-776A5AE7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42" y="3634379"/>
            <a:ext cx="4668746" cy="32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D6D1D-84B5-416C-A8F5-4FBF886B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09" y="157295"/>
            <a:ext cx="10455778" cy="1015629"/>
          </a:xfrm>
        </p:spPr>
        <p:txBody>
          <a:bodyPr>
            <a:normAutofit fontScale="90000"/>
          </a:bodyPr>
          <a:lstStyle/>
          <a:p>
            <a:r>
              <a:rPr lang="da-DK" sz="2200" b="1" i="1" dirty="0">
                <a:latin typeface="Verdana" panose="020B0604030504040204" pitchFamily="34" charset="0"/>
                <a:ea typeface="Verdana" panose="020B0604030504040204" pitchFamily="34" charset="0"/>
              </a:rPr>
              <a:t>Lys i mørket: </a:t>
            </a:r>
            <a: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  <a:t>Fjernede </a:t>
            </a:r>
            <a:r>
              <a:rPr lang="da-DK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coronarestriktioner</a:t>
            </a:r>
            <a: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  <a:t> giver mere lyst til kultur</a:t>
            </a:r>
            <a:b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B20E099-FCC8-42CE-AB74-A2C9126BF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98879"/>
            <a:ext cx="1372896" cy="1245546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D4A802E-353E-4A16-8687-8BABC25B91CA}"/>
              </a:ext>
            </a:extLst>
          </p:cNvPr>
          <p:cNvSpPr txBox="1"/>
          <p:nvPr/>
        </p:nvSpPr>
        <p:spPr>
          <a:xfrm>
            <a:off x="251509" y="1436821"/>
            <a:ext cx="109738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Restriktioners betydning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32 % svarer, at deres lyst til at opleve professionel kultur og sport er påvirket </a:t>
            </a:r>
            <a:r>
              <a:rPr lang="da-DK" sz="1600" i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positivt</a:t>
            </a: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af, at restriktionerne er ophævet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– kun 10 % siger tilsvarende, at deres lyst er påvirket negativt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Kulturens betydning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Især de yngre (</a:t>
            </a: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16-34-årige) oplever, at kulturen har fået større betydning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for dem under </a:t>
            </a:r>
            <a:r>
              <a:rPr lang="da-DK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coronakrisen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29 % mod 15 % blandt borgerne generelt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Lysten til kultur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Især børnefamilier angiver at have fået mere lyst til at opleve kultur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og sport – det gælder </a:t>
            </a:r>
            <a:r>
              <a:rPr lang="da-DK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32 % enlige med hjemmeboende børn og 25 % par med hjemmeboende børn mod 20 %  generelt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Museer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26% angiver at have besøgt et museum den seneste måned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– let stigende tendens (samme tendens ses overordnet) – det er stort set samme niveau som måling 4, men væsentligt højere end de første målinger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Købekraft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: Andelen af borgere, som forventer at bruge penge på kultur de kommende tre måneder, er stigende. 15 % siger, at de ikke forventer at bruge penge mod 25 % i forrige måling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</a:rPr>
              <a:t>   * Kulturbarometer 5. Data indsamlet </a:t>
            </a:r>
            <a:r>
              <a:rPr lang="da-DK" sz="1600" i="1" u="sng" dirty="0">
                <a:latin typeface="Verdana" panose="020B0604030504040204" pitchFamily="34" charset="0"/>
                <a:ea typeface="Verdana" panose="020B0604030504040204" pitchFamily="34" charset="0"/>
              </a:rPr>
              <a:t>15.-18. august 2021 </a:t>
            </a:r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</a:rPr>
              <a:t>af Applaus / Rambøll. bliver tilgængelig på                                      applaus.nu 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2558822-0D26-4338-BA39-9FBDFC5665A7}"/>
              </a:ext>
            </a:extLst>
          </p:cNvPr>
          <p:cNvSpPr txBox="1"/>
          <p:nvPr/>
        </p:nvSpPr>
        <p:spPr>
          <a:xfrm>
            <a:off x="266860" y="735497"/>
            <a:ext cx="984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Lyst og forventning til kulturforbrug stiger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4386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BE7DF-704A-4D5D-9948-7AC36077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Derfor: Finanslov 2022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1250E3-10F8-4567-B461-C8AF3443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Nødpuljen for kulturlivet bør reaktiveres: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Coronapasset, andre restriktioner og manglende udenlandske turister givet nogle museer rædsomme besøgstal. En nødpulje bør reaktiveres for at hjælpe museerne gennem hele 2021.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Prioriteringsbidrag</a:t>
            </a: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skal genoprette kulturlivet efter </a:t>
            </a:r>
            <a:r>
              <a:rPr lang="da-DK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coronakrisen</a:t>
            </a: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Skolepakke:</a:t>
            </a: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 skal have børn og unge tilbage til kulturlivet. 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Bæredygtighedspakke: </a:t>
            </a: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skal styrke kulturlivets bidrag til en bæredygtig fremtid. Energioptimering som projekt </a:t>
            </a: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hos</a:t>
            </a: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kulturens institutioner.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0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5E821-BE9C-45E6-BBCF-9134253A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</a:br>
            <a:br>
              <a:rPr lang="da-D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</a:br>
            <a:br>
              <a:rPr lang="da-D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</a:br>
            <a:r>
              <a:rPr lang="da-D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Et dansk m</a:t>
            </a: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useumspas. En gammel ide modnes – og realiseres?  </a:t>
            </a:r>
            <a:b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32AB27-7A8B-4DB6-B8E5-40AEAFFD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7BDE53-36F6-4D33-94D5-21A25C68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90688"/>
            <a:ext cx="966411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7886700" cy="533399"/>
          </a:xfrm>
        </p:spPr>
        <p:txBody>
          <a:bodyPr>
            <a:noAutofit/>
          </a:bodyPr>
          <a:lstStyle/>
          <a:p>
            <a:pPr algn="ctr"/>
            <a:r>
              <a:rPr lang="da-DK" sz="3600" b="1" dirty="0"/>
              <a:t>Stort og småt...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0213" y="838201"/>
            <a:ext cx="9644743" cy="5867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rådgivningsstruktur for SLKS. ODM skal forestå valg.</a:t>
            </a:r>
          </a:p>
          <a:p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Endelig: ”På vej mod en koordineret bevaringsplan for kulturarven på statslige og statsanerkendte museer”. </a:t>
            </a: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Innovationshub for Kultur- og idrætsliv. 6 mio. kr. til ”nye forretningsmodeller post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corona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”.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Fagligt årsmøde d. 17.-18.11: Bl.a. tre fondsdirektører: ”Fondenes rolle post </a:t>
            </a:r>
            <a:r>
              <a:rPr lang="da-DK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Præs.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 n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enhedschef i SLKS. Udflugt til Museum Sønderjyllands Lærings- og Bevaringscenter. Masser af debat og faglige indspark.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673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04C25-4131-421E-9510-BEBE46DE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BD968-9788-48CB-9941-647BCD85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40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Organisationen Danske Museer (ODM)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4583055"/>
          </a:xfrm>
        </p:spPr>
        <p:txBody>
          <a:bodyPr>
            <a:normAutofit/>
          </a:bodyPr>
          <a:lstStyle/>
          <a:p>
            <a:pPr marL="444500" indent="-444500"/>
            <a:r>
              <a:rPr lang="da-DK" sz="2600" dirty="0"/>
              <a:t>Interesseorganisation og forum for museumspolitiske anliggender, faglige netværk og efter- og videreuddannelse. </a:t>
            </a:r>
          </a:p>
          <a:p>
            <a:pPr marL="444500" indent="-444500"/>
            <a:r>
              <a:rPr lang="da-DK" sz="2600" dirty="0"/>
              <a:t>Stiftet i marts 2005 (før 3 foreninger). </a:t>
            </a:r>
          </a:p>
          <a:p>
            <a:pPr marL="444500" indent="-444500"/>
            <a:r>
              <a:rPr lang="da-DK" sz="2600" dirty="0"/>
              <a:t>170 (172) museer, besøgscentre og konserveringscentre er medlemmer (98% af alle statslige og statsanerkendte museer er med… kun to mangler).</a:t>
            </a:r>
          </a:p>
          <a:p>
            <a:pPr marL="444500" indent="-444500"/>
            <a:endParaRPr lang="da-DK" sz="2600" dirty="0"/>
          </a:p>
          <a:p>
            <a:pPr marL="444500" indent="-444500"/>
            <a:endParaRPr lang="da-DK" sz="2600" dirty="0"/>
          </a:p>
          <a:p>
            <a:pPr marL="444500" indent="-444500"/>
            <a:endParaRPr lang="da-DK" sz="2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4" b="41899"/>
          <a:stretch/>
        </p:blipFill>
        <p:spPr>
          <a:xfrm>
            <a:off x="0" y="4362450"/>
            <a:ext cx="12192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Organisationen Danske Museer (ODM)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164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/>
              <a:t>Økonomi</a:t>
            </a:r>
          </a:p>
          <a:p>
            <a:pPr marL="0" indent="0">
              <a:buNone/>
            </a:pPr>
            <a:r>
              <a:rPr lang="da-DK" dirty="0"/>
              <a:t>Medlemskaber: 							2,4 mil.kr.</a:t>
            </a:r>
          </a:p>
          <a:p>
            <a:pPr marL="0" indent="0">
              <a:buNone/>
            </a:pPr>
            <a:r>
              <a:rPr lang="da-DK" dirty="0"/>
              <a:t>Efteruddannelse: 							ca. 2,2 mil.kr.</a:t>
            </a:r>
          </a:p>
          <a:p>
            <a:pPr marL="0" indent="0">
              <a:buNone/>
            </a:pPr>
            <a:r>
              <a:rPr lang="da-DK" dirty="0"/>
              <a:t>Andre aktiviteter (seminarer, EU-projekter): 			ca. 0,3 mio. kr.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Sekretariat 	</a:t>
            </a:r>
          </a:p>
          <a:p>
            <a:pPr marL="0" indent="0">
              <a:buNone/>
            </a:pPr>
            <a:r>
              <a:rPr lang="da-DK" dirty="0" err="1"/>
              <a:t>Vartov</a:t>
            </a:r>
            <a:r>
              <a:rPr lang="da-DK" dirty="0"/>
              <a:t>, Farvergade, København. </a:t>
            </a:r>
          </a:p>
          <a:p>
            <a:pPr marL="0" indent="0">
              <a:buNone/>
            </a:pPr>
            <a:r>
              <a:rPr lang="da-DK" dirty="0"/>
              <a:t>Politisk arbejde, medlemsservice, kommunikation m.m.:	3 medarbejdere</a:t>
            </a:r>
          </a:p>
          <a:p>
            <a:pPr marL="0" indent="0">
              <a:buNone/>
            </a:pPr>
            <a:r>
              <a:rPr lang="da-DK" dirty="0"/>
              <a:t>Efteruddannelse, kursusplanlægning m.m.: 			2 medarbejdere</a:t>
            </a:r>
          </a:p>
        </p:txBody>
      </p:sp>
    </p:spTree>
    <p:extLst>
      <p:ext uri="{BB962C8B-B14F-4D97-AF65-F5344CB8AC3E}">
        <p14:creationId xmlns:p14="http://schemas.microsoft.com/office/powerpoint/2010/main" val="179546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9695"/>
            <a:ext cx="10515600" cy="528507"/>
          </a:xfrm>
        </p:spPr>
        <p:txBody>
          <a:bodyPr>
            <a:normAutofit fontScale="90000"/>
          </a:bodyPr>
          <a:lstStyle/>
          <a:p>
            <a:r>
              <a:rPr lang="da-DK" sz="3600" b="1" dirty="0"/>
              <a:t>Kort om: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687897"/>
            <a:ext cx="10515600" cy="60904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</a:t>
            </a:r>
            <a:r>
              <a:rPr lang="da-DK" sz="3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Attractions</a:t>
            </a: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Guide til bæredygtighed på attraktioner</a:t>
            </a:r>
            <a:endParaRPr lang="da-DK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ABS-modellen (Attraktionernes Betydning for Samfundet) færdigudviklet</a:t>
            </a:r>
            <a:endParaRPr lang="da-DK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Kunst &amp; Kultur i Balance -  nyeste tiltag (herunder event d. 23.9</a:t>
            </a:r>
            <a:r>
              <a:rPr lang="da-DK" sz="3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a typeface="Verdana" panose="020B0604030504040204" pitchFamily="34" charset="0"/>
              </a:rPr>
              <a:t>Post Corona fylder …</a:t>
            </a:r>
            <a:endParaRPr lang="da-DK" sz="3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Museumspasset. En gammel ide modnes – og realiseres?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rådgivningsstruktur i Slots- og Kulturstyrelsen. ODM afholder valget.</a:t>
            </a:r>
            <a:endParaRPr lang="da-DK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Endelig: ”På vej mod en koordineret bevaringsplan for kulturarven på statslige og statsanerkendte museer”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400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Innovationshub for Kultur- og idrætsliv. Nye forretningsmodeller post </a:t>
            </a:r>
            <a:r>
              <a:rPr lang="da-DK" sz="3400" dirty="0" err="1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corona</a:t>
            </a:r>
            <a:r>
              <a:rPr lang="da-DK" sz="3400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</a:t>
            </a:r>
            <a:endParaRPr lang="da-DK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Fagligt årsmøde i november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da-DK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indent="-358775"/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4910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Organisationen Danske Museer (ODM)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5155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Bestyrelse </a:t>
            </a:r>
          </a:p>
          <a:p>
            <a:pPr marL="0" indent="0">
              <a:buNone/>
            </a:pPr>
            <a:r>
              <a:rPr lang="da-DK" dirty="0"/>
              <a:t>11 fagprofessionelle: </a:t>
            </a:r>
          </a:p>
          <a:p>
            <a:pPr marL="355600" indent="-355600"/>
            <a:r>
              <a:rPr lang="da-DK" dirty="0"/>
              <a:t>5 fra kulturhistoriske museer</a:t>
            </a:r>
          </a:p>
          <a:p>
            <a:pPr marL="355600" indent="-355600"/>
            <a:r>
              <a:rPr lang="da-DK" dirty="0"/>
              <a:t>4 fra kunstmuseer</a:t>
            </a:r>
          </a:p>
          <a:p>
            <a:pPr marL="355600" indent="-355600"/>
            <a:r>
              <a:rPr lang="da-DK" dirty="0"/>
              <a:t>2 fra naturhistoriske museer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(8 valgte og 3 udpegede fra hovedmuseerne).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436213D-1D64-4A7E-8C1F-CB5C1C27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"/>
            <a:ext cx="12192000" cy="671688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42FC81-DD5E-4212-B383-2BC4613BF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365125"/>
            <a:ext cx="12192000" cy="67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8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228" y="184727"/>
            <a:ext cx="10515600" cy="757383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ABS-modellen færdig (</a:t>
            </a:r>
            <a:r>
              <a:rPr lang="da-DK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ttraktionernes </a:t>
            </a:r>
            <a:r>
              <a:rPr lang="da-DK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etydning for </a:t>
            </a:r>
            <a:r>
              <a:rPr lang="da-DK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amfundet)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2257" y="1567543"/>
            <a:ext cx="10711543" cy="460942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endParaRPr lang="da-DK" b="1" i="0">
              <a:solidFill>
                <a:srgbClr val="000000"/>
              </a:solidFill>
              <a:effectLst/>
              <a:latin typeface="DI Serif"/>
            </a:endParaRPr>
          </a:p>
          <a:p>
            <a:pPr marL="0" indent="0">
              <a:buNone/>
            </a:pPr>
            <a:endParaRPr lang="da-DK" sz="2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1A71B4-1FC5-4B10-8287-F50274BF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9" y="812801"/>
            <a:ext cx="1162780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3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228" y="376011"/>
            <a:ext cx="10515600" cy="1325563"/>
          </a:xfrm>
        </p:spPr>
        <p:txBody>
          <a:bodyPr/>
          <a:lstStyle/>
          <a:p>
            <a:endParaRPr lang="da-DK" sz="1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2257" y="1567543"/>
            <a:ext cx="10711543" cy="460942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endParaRPr lang="da-DK" b="1" i="0" dirty="0">
              <a:solidFill>
                <a:srgbClr val="000000"/>
              </a:solidFill>
              <a:effectLst/>
              <a:latin typeface="DI Serif"/>
            </a:endParaRPr>
          </a:p>
          <a:p>
            <a:pPr marL="0" indent="0">
              <a:buNone/>
            </a:pPr>
            <a:endParaRPr lang="da-DK" sz="2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8BE3FA-4B7E-4649-80B3-A38C043B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9" y="0"/>
            <a:ext cx="1162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7886700" cy="533399"/>
          </a:xfrm>
        </p:spPr>
        <p:txBody>
          <a:bodyPr>
            <a:noAutofit/>
          </a:bodyPr>
          <a:lstStyle/>
          <a:p>
            <a:pPr algn="ctr"/>
            <a:r>
              <a:rPr lang="da-DK" sz="3600" b="1" i="1" dirty="0"/>
              <a:t>ABS-modellen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0213" y="838201"/>
            <a:ext cx="9644743" cy="5867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b="1" i="1" dirty="0">
                <a:solidFill>
                  <a:srgbClr val="E13C32"/>
                </a:solidFill>
                <a:effectLst/>
                <a:latin typeface="Apercu"/>
              </a:rPr>
              <a:t>“</a:t>
            </a:r>
            <a:r>
              <a:rPr lang="da-DK" b="0" i="1" dirty="0">
                <a:solidFill>
                  <a:srgbClr val="E13C32"/>
                </a:solidFill>
                <a:effectLst/>
                <a:latin typeface="Apercu"/>
              </a:rPr>
              <a:t>Vi har længe ledt efter en fuldt dækkende og troværdig model til at belyse den store økonomiske betydning vi som regional turistattraktion har på vores lokalsamfund. ABS-modellen tilfører netop den værdi. Den årlige opgørelse af vores økonomiske betydning for samfundet er derfor nu en fast del af vores officielle årsrapport – flot præsenteret som en væsentlig information til alle vores interessenter.</a:t>
            </a:r>
            <a:r>
              <a:rPr lang="da-DK" b="1" i="1" dirty="0">
                <a:solidFill>
                  <a:srgbClr val="E13C32"/>
                </a:solidFill>
                <a:effectLst/>
                <a:latin typeface="Apercu"/>
              </a:rPr>
              <a:t>“ 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b="1" i="1" dirty="0">
                <a:solidFill>
                  <a:srgbClr val="E13C32"/>
                </a:solidFill>
                <a:effectLst/>
                <a:latin typeface="Apercu"/>
              </a:rPr>
              <a:t>– Torben Kylling Petersen</a:t>
            </a:r>
            <a:br>
              <a:rPr lang="da-DK" dirty="0"/>
            </a:br>
            <a:r>
              <a:rPr lang="da-DK" b="0" i="1" dirty="0">
                <a:solidFill>
                  <a:srgbClr val="E13C32"/>
                </a:solidFill>
                <a:effectLst/>
                <a:latin typeface="Apercu"/>
              </a:rPr>
              <a:t>Administrerende Direktør</a:t>
            </a:r>
            <a:br>
              <a:rPr lang="da-DK" dirty="0"/>
            </a:br>
            <a:r>
              <a:rPr lang="da-DK" b="0" i="1" dirty="0">
                <a:solidFill>
                  <a:srgbClr val="E13C32"/>
                </a:solidFill>
                <a:effectLst/>
                <a:latin typeface="Apercu"/>
              </a:rPr>
              <a:t>Universe Science Park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862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7886700" cy="533399"/>
          </a:xfrm>
        </p:spPr>
        <p:txBody>
          <a:bodyPr>
            <a:noAutofit/>
          </a:bodyPr>
          <a:lstStyle/>
          <a:p>
            <a:pPr algn="ctr"/>
            <a:r>
              <a:rPr lang="da-DK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Kunst &amp; Kultur i Balance</a:t>
            </a:r>
            <a:endParaRPr lang="da-DK" sz="3600" b="1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0213" y="838201"/>
            <a:ext cx="9644743" cy="5867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Definerer sig som: </a:t>
            </a:r>
          </a:p>
          <a:p>
            <a:pPr marL="0" indent="0" algn="ctr">
              <a:buNone/>
            </a:pPr>
            <a:r>
              <a:rPr lang="da-DK" b="1" dirty="0"/>
              <a:t>Et forandringsinitiativ for kunst- og kulturbranchen på tværs af aktører og miljøer</a:t>
            </a:r>
          </a:p>
          <a:p>
            <a:pPr marL="0" indent="0" algn="ctr">
              <a:buNone/>
            </a:pPr>
            <a:r>
              <a:rPr lang="da-DK" i="1" dirty="0"/>
              <a:t>”Kunst &amp; Kultur i Balance er en reaktion på den aktuelle debat om sexisme og magtmisbrug i kunst- og kulturbranchen. Målet for initiativet er at skabe positiv adfærdsforandring, idéudvikling og kompetenceudvidelser</a:t>
            </a:r>
            <a:r>
              <a:rPr lang="da-DK" dirty="0"/>
              <a:t>” </a:t>
            </a:r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r>
              <a:rPr lang="da-DK" sz="2000" dirty="0"/>
              <a:t>31 kunst- og kulturorganisationer  </a:t>
            </a:r>
          </a:p>
          <a:p>
            <a:pPr marL="0" indent="0" algn="ctr">
              <a:buNone/>
            </a:pPr>
            <a:r>
              <a:rPr lang="da-DK" sz="2000" dirty="0"/>
              <a:t>Styregruppen består af </a:t>
            </a:r>
            <a:r>
              <a:rPr lang="da-DK" sz="2000" dirty="0" err="1"/>
              <a:t>Snyk</a:t>
            </a:r>
            <a:r>
              <a:rPr lang="da-DK" sz="2000" dirty="0"/>
              <a:t>, Dansk Komponistforening, Dansk Teater, </a:t>
            </a:r>
            <a:r>
              <a:rPr lang="da-DK" sz="2000" dirty="0" err="1"/>
              <a:t>JazzDanmark</a:t>
            </a:r>
            <a:r>
              <a:rPr lang="da-DK" sz="2000" dirty="0"/>
              <a:t>,, ROSA, Roskilde Festival, Tempi og Organisationen Danske Museer. (event d. 23.9)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700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0C91FF23F80D43B77867A0E930EE1F" ma:contentTypeVersion="10" ma:contentTypeDescription="Opret et nyt dokument." ma:contentTypeScope="" ma:versionID="5967ff70a99459d323be6d74360a0a02">
  <xsd:schema xmlns:xsd="http://www.w3.org/2001/XMLSchema" xmlns:xs="http://www.w3.org/2001/XMLSchema" xmlns:p="http://schemas.microsoft.com/office/2006/metadata/properties" xmlns:ns2="9a23820f-6dfd-4e36-bac8-1abcb865682b" targetNamespace="http://schemas.microsoft.com/office/2006/metadata/properties" ma:root="true" ma:fieldsID="ad40ae5c896de707821345625e686012" ns2:_="">
    <xsd:import namespace="9a23820f-6dfd-4e36-bac8-1abcb8656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3820f-6dfd-4e36-bac8-1abcb8656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E30BD1-AC26-410E-AFE2-E64A75E0268F}"/>
</file>

<file path=customXml/itemProps2.xml><?xml version="1.0" encoding="utf-8"?>
<ds:datastoreItem xmlns:ds="http://schemas.openxmlformats.org/officeDocument/2006/customXml" ds:itemID="{C5BE80F6-1594-4073-AD42-53C795E344AE}"/>
</file>

<file path=customXml/itemProps3.xml><?xml version="1.0" encoding="utf-8"?>
<ds:datastoreItem xmlns:ds="http://schemas.openxmlformats.org/officeDocument/2006/customXml" ds:itemID="{907A2BB0-1DCB-4D40-8013-94A0E10D69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Widescreen</PresentationFormat>
  <Paragraphs>100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Apercu</vt:lpstr>
      <vt:lpstr>Arial</vt:lpstr>
      <vt:lpstr>Calibri</vt:lpstr>
      <vt:lpstr>Calibri Light</vt:lpstr>
      <vt:lpstr>DI Serif</vt:lpstr>
      <vt:lpstr>Verdana</vt:lpstr>
      <vt:lpstr>Office-tema</vt:lpstr>
      <vt:lpstr>Aktuel museumspolitik  - Hvad sker og hvad sker slet ikke? </vt:lpstr>
      <vt:lpstr>Organisationen Danske Museer (ODM)</vt:lpstr>
      <vt:lpstr>Organisationen Danske Museer (ODM)</vt:lpstr>
      <vt:lpstr>Kort om: </vt:lpstr>
      <vt:lpstr>Organisationen Danske Museer (ODM)</vt:lpstr>
      <vt:lpstr>ABS-modellen færdig (Attraktionernes Betydning for Samfundet)</vt:lpstr>
      <vt:lpstr>PowerPoint-præsentation</vt:lpstr>
      <vt:lpstr>ABS-modellen</vt:lpstr>
      <vt:lpstr>Kunst &amp; Kultur i Balance</vt:lpstr>
      <vt:lpstr>    Post Corona fylder politisk …    2 ud af 3 museer forventer lavere omsætning i 2021 end før corona (2019) - kun hver tiende museum forventer en stigning </vt:lpstr>
      <vt:lpstr>Sommeren 2021: Markant færre gæster end i 2020</vt:lpstr>
      <vt:lpstr>Lys i mørket: Fjernede coronarestriktioner giver mere lyst til kultur   </vt:lpstr>
      <vt:lpstr>Derfor: Finanslov 2022</vt:lpstr>
      <vt:lpstr>   Et dansk museumspas. En gammel ide modnes – og realiseres?    </vt:lpstr>
      <vt:lpstr>Stort og småt...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Lyngberg-Larsen</dc:creator>
  <cp:lastModifiedBy>Lene Larsen</cp:lastModifiedBy>
  <cp:revision>51</cp:revision>
  <cp:lastPrinted>2017-10-10T14:19:21Z</cp:lastPrinted>
  <dcterms:created xsi:type="dcterms:W3CDTF">2017-09-25T08:50:59Z</dcterms:created>
  <dcterms:modified xsi:type="dcterms:W3CDTF">2021-09-20T14:27:19Z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0x010100C70C91FF23F80D43B77867A0E930EE1F</vt:lpwstr>
  </property>
</Properties>
</file>